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</p:sldIdLst>
  <p:sldSz cy="6858000" cx="12192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9" roundtripDataSignature="AMtx7mjSM+KCr5e7DBQn3JHP1YVXcYWg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E93D715-98B2-42E3-831A-E0AB867D35CA}">
  <a:tblStyle styleId="{AE93D715-98B2-42E3-831A-E0AB867D35C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D63CAA95-30E6-4448-AE20-A2801086AEC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6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p1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2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0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2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2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3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3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4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4" name="Google Shape;624;p4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4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4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4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4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4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4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4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5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5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5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3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4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4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55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55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5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5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5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2" name="Google Shape;752;p5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5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0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0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1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61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2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62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3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3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8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8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/>
          <p:nvPr>
            <p:ph idx="2" type="sldImg"/>
          </p:nvPr>
        </p:nvSpPr>
        <p:spPr>
          <a:xfrm>
            <a:off x="422275" y="1241425"/>
            <a:ext cx="59531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9:notes"/>
          <p:cNvSpPr txBox="1"/>
          <p:nvPr>
            <p:ph idx="1" type="body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9:notes"/>
          <p:cNvSpPr txBox="1"/>
          <p:nvPr>
            <p:ph idx="12" type="sldNum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ucm.portalcientifico.es/" TargetMode="External"/><Relationship Id="rId3" Type="http://schemas.openxmlformats.org/officeDocument/2006/relationships/image" Target="../media/image8.png"/><Relationship Id="rId4" Type="http://schemas.openxmlformats.org/officeDocument/2006/relationships/hyperlink" Target="https://inv-es.portalcientifico.es/" TargetMode="External"/><Relationship Id="rId5" Type="http://schemas.openxmlformats.org/officeDocument/2006/relationships/image" Target="../media/image7.png"/><Relationship Id="rId6" Type="http://schemas.openxmlformats.org/officeDocument/2006/relationships/hyperlink" Target="https://dialnet.unirioja.es/metricas/" TargetMode="External"/><Relationship Id="rId7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5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" name="Google Shape;16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7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6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" name="Google Shape;22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bg>
      <p:bgPr>
        <a:solidFill>
          <a:srgbClr val="FFFFEB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7"/>
          <p:cNvSpPr txBox="1"/>
          <p:nvPr/>
        </p:nvSpPr>
        <p:spPr>
          <a:xfrm>
            <a:off x="0" y="6642556"/>
            <a:ext cx="323747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CRECS2024. </a:t>
            </a:r>
            <a:r>
              <a:rPr b="1" i="1" lang="es-ES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Dialnet Global</a:t>
            </a:r>
            <a:r>
              <a:rPr b="1" lang="es-ES" sz="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: sistema de información científica en español</a:t>
            </a:r>
            <a:endParaRPr sz="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7;p6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62050" y="6642556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25047" y="6642556"/>
            <a:ext cx="176088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881781" y="6642556"/>
            <a:ext cx="197348" cy="1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0" i="1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6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9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8" name="Google Shape;38;p6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" name="Google Shape;45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1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7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7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b="0" i="1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7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7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3"/>
          <p:cNvSpPr txBox="1"/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1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7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E5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64"/>
          <p:cNvGrpSpPr/>
          <p:nvPr/>
        </p:nvGrpSpPr>
        <p:grpSpPr>
          <a:xfrm>
            <a:off x="6611620" y="57785"/>
            <a:ext cx="5369559" cy="614680"/>
            <a:chOff x="0" y="0"/>
            <a:chExt cx="5369736" cy="614680"/>
          </a:xfrm>
        </p:grpSpPr>
        <p:pic>
          <p:nvPicPr>
            <p:cNvPr descr="Imagen que contiene Texto&#10;&#10;Descripción generada automáticamente" id="11" name="Google Shape;11;p64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3217086" y="60070"/>
              <a:ext cx="2152650" cy="48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xto&#10;&#10;Descripción generada automáticamente" id="12" name="Google Shape;12;p6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815451" y="0"/>
              <a:ext cx="1057275" cy="614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an de Transformación – Universidad de La Rioja" id="13" name="Google Shape;13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0070"/>
              <a:ext cx="1623060" cy="5524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fundaciondialnet.unirioja.es/congreso-dialnet-global/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41.jpg"/><Relationship Id="rId5" Type="http://schemas.openxmlformats.org/officeDocument/2006/relationships/image" Target="../media/image42.gif"/><Relationship Id="rId6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youtu.be/D5NClmmcioo?t=9152" TargetMode="External"/><Relationship Id="rId4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Relationship Id="rId4" Type="http://schemas.openxmlformats.org/officeDocument/2006/relationships/image" Target="../media/image36.png"/><Relationship Id="rId5" Type="http://schemas.openxmlformats.org/officeDocument/2006/relationships/image" Target="../media/image50.png"/><Relationship Id="rId6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Relationship Id="rId5" Type="http://schemas.openxmlformats.org/officeDocument/2006/relationships/image" Target="../media/image48.png"/><Relationship Id="rId6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5.png"/><Relationship Id="rId6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63.png"/><Relationship Id="rId9" Type="http://schemas.openxmlformats.org/officeDocument/2006/relationships/image" Target="../media/image62.png"/><Relationship Id="rId5" Type="http://schemas.openxmlformats.org/officeDocument/2006/relationships/image" Target="../media/image58.png"/><Relationship Id="rId6" Type="http://schemas.openxmlformats.org/officeDocument/2006/relationships/image" Target="../media/image68.png"/><Relationship Id="rId7" Type="http://schemas.openxmlformats.org/officeDocument/2006/relationships/image" Target="../media/image56.png"/><Relationship Id="rId8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Relationship Id="rId4" Type="http://schemas.openxmlformats.org/officeDocument/2006/relationships/image" Target="../media/image39.png"/><Relationship Id="rId5" Type="http://schemas.openxmlformats.org/officeDocument/2006/relationships/image" Target="../media/image57.png"/><Relationship Id="rId6" Type="http://schemas.openxmlformats.org/officeDocument/2006/relationships/image" Target="../media/image6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4.png"/><Relationship Id="rId4" Type="http://schemas.openxmlformats.org/officeDocument/2006/relationships/image" Target="../media/image85.png"/><Relationship Id="rId5" Type="http://schemas.openxmlformats.org/officeDocument/2006/relationships/image" Target="../media/image7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8.jpg"/><Relationship Id="rId6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6.png"/><Relationship Id="rId4" Type="http://schemas.openxmlformats.org/officeDocument/2006/relationships/hyperlink" Target="https://doi.org/10.3145/infonomy.24.012" TargetMode="External"/><Relationship Id="rId5" Type="http://schemas.openxmlformats.org/officeDocument/2006/relationships/image" Target="../media/image81.png"/><Relationship Id="rId6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1.png"/><Relationship Id="rId4" Type="http://schemas.openxmlformats.org/officeDocument/2006/relationships/hyperlink" Target="https://doi.org/10.3145/infonomy.24.012" TargetMode="External"/><Relationship Id="rId5" Type="http://schemas.openxmlformats.org/officeDocument/2006/relationships/image" Target="../media/image81.png"/><Relationship Id="rId6" Type="http://schemas.openxmlformats.org/officeDocument/2006/relationships/image" Target="../media/image6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dialnet.unirioja.es/metricas/indicadores" TargetMode="External"/><Relationship Id="rId4" Type="http://schemas.openxmlformats.org/officeDocument/2006/relationships/image" Target="../media/image77.png"/><Relationship Id="rId5" Type="http://schemas.openxmlformats.org/officeDocument/2006/relationships/image" Target="../media/image108.png"/><Relationship Id="rId6" Type="http://schemas.openxmlformats.org/officeDocument/2006/relationships/image" Target="../media/image8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dialnet.unirioja.es/metricas/investigadores/1350684" TargetMode="External"/><Relationship Id="rId4" Type="http://schemas.openxmlformats.org/officeDocument/2006/relationships/image" Target="../media/image126.png"/><Relationship Id="rId5" Type="http://schemas.openxmlformats.org/officeDocument/2006/relationships/image" Target="../media/image83.png"/><Relationship Id="rId6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portal.mineco.gob.es/ca-es/comunicacion/Pagines/convenio-valle-de-la-lengua-La-Rioja.aspx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dialnet.unirioja.es/metricas/revistas/2263" TargetMode="External"/><Relationship Id="rId4" Type="http://schemas.openxmlformats.org/officeDocument/2006/relationships/image" Target="../media/image84.png"/><Relationship Id="rId5" Type="http://schemas.openxmlformats.org/officeDocument/2006/relationships/image" Target="../media/image8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7.png"/><Relationship Id="rId4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s://dialnet.unirioja.es/metricas/revistas/8712" TargetMode="External"/><Relationship Id="rId10" Type="http://schemas.openxmlformats.org/officeDocument/2006/relationships/hyperlink" Target="https://dialnet.unirioja.es/metricas/revistas/25092" TargetMode="External"/><Relationship Id="rId13" Type="http://schemas.openxmlformats.org/officeDocument/2006/relationships/hyperlink" Target="https://dialnet.unirioja.es/metricas/revistas/26836" TargetMode="External"/><Relationship Id="rId12" Type="http://schemas.openxmlformats.org/officeDocument/2006/relationships/hyperlink" Target="https://dialnet.unirioja.es/metricas/revistas/44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Relationship Id="rId4" Type="http://schemas.openxmlformats.org/officeDocument/2006/relationships/hyperlink" Target="https://dialnet.unirioja.es/metricas/revistas/6637" TargetMode="External"/><Relationship Id="rId9" Type="http://schemas.openxmlformats.org/officeDocument/2006/relationships/hyperlink" Target="https://dialnet.unirioja.es/metricas/revistas/16784" TargetMode="External"/><Relationship Id="rId14" Type="http://schemas.openxmlformats.org/officeDocument/2006/relationships/image" Target="../media/image92.png"/><Relationship Id="rId5" Type="http://schemas.openxmlformats.org/officeDocument/2006/relationships/hyperlink" Target="https://dialnet.unirioja.es/metricas/revistas/16662" TargetMode="External"/><Relationship Id="rId6" Type="http://schemas.openxmlformats.org/officeDocument/2006/relationships/hyperlink" Target="https://dialnet.unirioja.es/metricas/revistas/26321" TargetMode="External"/><Relationship Id="rId7" Type="http://schemas.openxmlformats.org/officeDocument/2006/relationships/hyperlink" Target="https://dialnet.unirioja.es/metricas/revistas/20597" TargetMode="External"/><Relationship Id="rId8" Type="http://schemas.openxmlformats.org/officeDocument/2006/relationships/hyperlink" Target="https://dialnet.unirioja.es/metricas/revistas/1131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0.png"/><Relationship Id="rId4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1.png"/><Relationship Id="rId11" Type="http://schemas.openxmlformats.org/officeDocument/2006/relationships/image" Target="../media/image94.png"/><Relationship Id="rId10" Type="http://schemas.openxmlformats.org/officeDocument/2006/relationships/image" Target="../media/image111.png"/><Relationship Id="rId21" Type="http://schemas.openxmlformats.org/officeDocument/2006/relationships/hyperlink" Target="https://fundaciondialnet.unirioja.es/servicios/dialnet-cris/" TargetMode="External"/><Relationship Id="rId13" Type="http://schemas.openxmlformats.org/officeDocument/2006/relationships/image" Target="../media/image97.png"/><Relationship Id="rId1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9.png"/><Relationship Id="rId15" Type="http://schemas.openxmlformats.org/officeDocument/2006/relationships/image" Target="../media/image102.png"/><Relationship Id="rId14" Type="http://schemas.openxmlformats.org/officeDocument/2006/relationships/image" Target="../media/image103.png"/><Relationship Id="rId17" Type="http://schemas.openxmlformats.org/officeDocument/2006/relationships/image" Target="../media/image107.png"/><Relationship Id="rId16" Type="http://schemas.openxmlformats.org/officeDocument/2006/relationships/image" Target="../media/image95.png"/><Relationship Id="rId5" Type="http://schemas.openxmlformats.org/officeDocument/2006/relationships/hyperlink" Target="https://ucm.portalcientifico.es/" TargetMode="External"/><Relationship Id="rId19" Type="http://schemas.openxmlformats.org/officeDocument/2006/relationships/image" Target="../media/image104.png"/><Relationship Id="rId6" Type="http://schemas.openxmlformats.org/officeDocument/2006/relationships/image" Target="../media/image8.png"/><Relationship Id="rId18" Type="http://schemas.openxmlformats.org/officeDocument/2006/relationships/image" Target="../media/image109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produccioncientifica.ucm.es/" TargetMode="External"/><Relationship Id="rId4" Type="http://schemas.openxmlformats.org/officeDocument/2006/relationships/image" Target="../media/image12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7.png"/><Relationship Id="rId4" Type="http://schemas.openxmlformats.org/officeDocument/2006/relationships/image" Target="../media/image11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5.png"/><Relationship Id="rId4" Type="http://schemas.openxmlformats.org/officeDocument/2006/relationships/image" Target="../media/image1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s://ucm.portalcientifico.es/investigadores/141507/detalle" TargetMode="External"/><Relationship Id="rId4" Type="http://schemas.openxmlformats.org/officeDocument/2006/relationships/image" Target="../media/image12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2.png"/><Relationship Id="rId4" Type="http://schemas.openxmlformats.org/officeDocument/2006/relationships/hyperlink" Target="https://www.ovtt.org/recursos/invenes-base-de-datos-de-patentes-en-espanol/" TargetMode="External"/><Relationship Id="rId5" Type="http://schemas.openxmlformats.org/officeDocument/2006/relationships/image" Target="../media/image127.png"/><Relationship Id="rId6" Type="http://schemas.openxmlformats.org/officeDocument/2006/relationships/image" Target="../media/image120.png"/><Relationship Id="rId7" Type="http://schemas.openxmlformats.org/officeDocument/2006/relationships/image" Target="../media/image61.png"/></Relationships>
</file>

<file path=ppt/slides/_rels/slide4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0.png"/><Relationship Id="rId10" Type="http://schemas.openxmlformats.org/officeDocument/2006/relationships/image" Target="../media/image140.png"/><Relationship Id="rId13" Type="http://schemas.openxmlformats.org/officeDocument/2006/relationships/image" Target="../media/image129.png"/><Relationship Id="rId12" Type="http://schemas.openxmlformats.org/officeDocument/2006/relationships/hyperlink" Target="https://www.lens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1.png"/><Relationship Id="rId4" Type="http://schemas.openxmlformats.org/officeDocument/2006/relationships/image" Target="../media/image128.png"/><Relationship Id="rId9" Type="http://schemas.openxmlformats.org/officeDocument/2006/relationships/image" Target="../media/image134.png"/><Relationship Id="rId15" Type="http://schemas.openxmlformats.org/officeDocument/2006/relationships/image" Target="../media/image127.png"/><Relationship Id="rId14" Type="http://schemas.openxmlformats.org/officeDocument/2006/relationships/hyperlink" Target="https://www.ovtt.org/recursos/invenes-base-de-datos-de-patentes-en-espanol/" TargetMode="External"/><Relationship Id="rId17" Type="http://schemas.openxmlformats.org/officeDocument/2006/relationships/image" Target="../media/image137.png"/><Relationship Id="rId16" Type="http://schemas.openxmlformats.org/officeDocument/2006/relationships/hyperlink" Target="https://app.dimensions.ai/discover/publication" TargetMode="External"/><Relationship Id="rId5" Type="http://schemas.openxmlformats.org/officeDocument/2006/relationships/hyperlink" Target="https://dialnet.unirioja.es/" TargetMode="External"/><Relationship Id="rId19" Type="http://schemas.openxmlformats.org/officeDocument/2006/relationships/image" Target="../media/image133.png"/><Relationship Id="rId6" Type="http://schemas.openxmlformats.org/officeDocument/2006/relationships/image" Target="../media/image116.png"/><Relationship Id="rId18" Type="http://schemas.openxmlformats.org/officeDocument/2006/relationships/image" Target="../media/image136.png"/><Relationship Id="rId7" Type="http://schemas.openxmlformats.org/officeDocument/2006/relationships/hyperlink" Target="https://scholar.google.com/schhp?hl=es" TargetMode="External"/><Relationship Id="rId8" Type="http://schemas.openxmlformats.org/officeDocument/2006/relationships/image" Target="../media/image12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6.png"/><Relationship Id="rId4" Type="http://schemas.openxmlformats.org/officeDocument/2006/relationships/image" Target="../media/image139.png"/><Relationship Id="rId5" Type="http://schemas.openxmlformats.org/officeDocument/2006/relationships/image" Target="../media/image143.png"/><Relationship Id="rId6" Type="http://schemas.openxmlformats.org/officeDocument/2006/relationships/image" Target="../media/image147.png"/><Relationship Id="rId7" Type="http://schemas.openxmlformats.org/officeDocument/2006/relationships/image" Target="../media/image2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8.png"/><Relationship Id="rId4" Type="http://schemas.openxmlformats.org/officeDocument/2006/relationships/image" Target="../media/image149.png"/><Relationship Id="rId5" Type="http://schemas.openxmlformats.org/officeDocument/2006/relationships/image" Target="../media/image1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01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2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investigacion.ubu.es/financiaciones?min=2008" TargetMode="External"/><Relationship Id="rId4" Type="http://schemas.openxmlformats.org/officeDocument/2006/relationships/image" Target="../media/image146.png"/><Relationship Id="rId5" Type="http://schemas.openxmlformats.org/officeDocument/2006/relationships/image" Target="../media/image141.png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162.png"/><Relationship Id="rId12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produccioncientifica.ucm.es/resultados" TargetMode="External"/><Relationship Id="rId4" Type="http://schemas.openxmlformats.org/officeDocument/2006/relationships/image" Target="../media/image157.png"/><Relationship Id="rId9" Type="http://schemas.openxmlformats.org/officeDocument/2006/relationships/image" Target="../media/image167.png"/><Relationship Id="rId5" Type="http://schemas.openxmlformats.org/officeDocument/2006/relationships/hyperlink" Target="https://produccioncientifica.ucm.es/resultados" TargetMode="External"/><Relationship Id="rId6" Type="http://schemas.openxmlformats.org/officeDocument/2006/relationships/image" Target="../media/image145.png"/><Relationship Id="rId7" Type="http://schemas.openxmlformats.org/officeDocument/2006/relationships/image" Target="../media/image144.png"/><Relationship Id="rId8" Type="http://schemas.openxmlformats.org/officeDocument/2006/relationships/image" Target="../media/image15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2.png"/><Relationship Id="rId4" Type="http://schemas.openxmlformats.org/officeDocument/2006/relationships/image" Target="../media/image152.png"/><Relationship Id="rId5" Type="http://schemas.openxmlformats.org/officeDocument/2006/relationships/image" Target="../media/image169.png"/><Relationship Id="rId6" Type="http://schemas.openxmlformats.org/officeDocument/2006/relationships/image" Target="../media/image150.png"/><Relationship Id="rId7" Type="http://schemas.openxmlformats.org/officeDocument/2006/relationships/image" Target="../media/image1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crue.org/2023/11/convenio-desarrollo-unico-portal-investigacion-en-espanol/" TargetMode="External"/><Relationship Id="rId4" Type="http://schemas.openxmlformats.org/officeDocument/2006/relationships/image" Target="../media/image1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0.png"/><Relationship Id="rId4" Type="http://schemas.openxmlformats.org/officeDocument/2006/relationships/image" Target="../media/image15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59.png"/><Relationship Id="rId4" Type="http://schemas.openxmlformats.org/officeDocument/2006/relationships/image" Target="../media/image15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54.png"/><Relationship Id="rId4" Type="http://schemas.openxmlformats.org/officeDocument/2006/relationships/image" Target="../media/image166.png"/></Relationships>
</file>

<file path=ppt/slides/_rels/slide5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0.png"/><Relationship Id="rId10" Type="http://schemas.openxmlformats.org/officeDocument/2006/relationships/image" Target="../media/image164.png"/><Relationship Id="rId13" Type="http://schemas.openxmlformats.org/officeDocument/2006/relationships/image" Target="../media/image173.png"/><Relationship Id="rId12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68.png"/><Relationship Id="rId4" Type="http://schemas.openxmlformats.org/officeDocument/2006/relationships/image" Target="../media/image171.png"/><Relationship Id="rId9" Type="http://schemas.openxmlformats.org/officeDocument/2006/relationships/image" Target="../media/image179.png"/><Relationship Id="rId15" Type="http://schemas.openxmlformats.org/officeDocument/2006/relationships/image" Target="../media/image197.png"/><Relationship Id="rId14" Type="http://schemas.openxmlformats.org/officeDocument/2006/relationships/image" Target="../media/image174.png"/><Relationship Id="rId16" Type="http://schemas.openxmlformats.org/officeDocument/2006/relationships/image" Target="../media/image185.png"/><Relationship Id="rId5" Type="http://schemas.openxmlformats.org/officeDocument/2006/relationships/image" Target="../media/image155.png"/><Relationship Id="rId6" Type="http://schemas.openxmlformats.org/officeDocument/2006/relationships/image" Target="../media/image161.png"/><Relationship Id="rId7" Type="http://schemas.openxmlformats.org/officeDocument/2006/relationships/image" Target="../media/image163.png"/><Relationship Id="rId8" Type="http://schemas.openxmlformats.org/officeDocument/2006/relationships/image" Target="../media/image18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77.png"/><Relationship Id="rId4" Type="http://schemas.openxmlformats.org/officeDocument/2006/relationships/image" Target="../media/image18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94.png"/><Relationship Id="rId4" Type="http://schemas.openxmlformats.org/officeDocument/2006/relationships/image" Target="../media/image18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96.png"/><Relationship Id="rId4" Type="http://schemas.openxmlformats.org/officeDocument/2006/relationships/image" Target="../media/image193.png"/><Relationship Id="rId5" Type="http://schemas.openxmlformats.org/officeDocument/2006/relationships/image" Target="../media/image18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92.png"/><Relationship Id="rId4" Type="http://schemas.openxmlformats.org/officeDocument/2006/relationships/image" Target="../media/image18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1.png"/><Relationship Id="rId4" Type="http://schemas.openxmlformats.org/officeDocument/2006/relationships/image" Target="../media/image178.png"/><Relationship Id="rId5" Type="http://schemas.openxmlformats.org/officeDocument/2006/relationships/image" Target="../media/image184.png"/><Relationship Id="rId6" Type="http://schemas.openxmlformats.org/officeDocument/2006/relationships/image" Target="../media/image195.png"/><Relationship Id="rId7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91.png"/><Relationship Id="rId4" Type="http://schemas.openxmlformats.org/officeDocument/2006/relationships/image" Target="../media/image190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61.png"/><Relationship Id="rId8" Type="http://schemas.openxmlformats.org/officeDocument/2006/relationships/hyperlink" Target="https://youtu.be/D5NClmmcioo?t=9152" TargetMode="Externa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9.png"/><Relationship Id="rId4" Type="http://schemas.openxmlformats.org/officeDocument/2006/relationships/image" Target="../media/image22.png"/><Relationship Id="rId5" Type="http://schemas.openxmlformats.org/officeDocument/2006/relationships/image" Target="../media/image61.png"/><Relationship Id="rId6" Type="http://schemas.openxmlformats.org/officeDocument/2006/relationships/image" Target="../media/image28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hyperlink" Target="https://inv-es.portalcientifico.es/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18.png"/><Relationship Id="rId7" Type="http://schemas.openxmlformats.org/officeDocument/2006/relationships/hyperlink" Target="https://ucm.portalcientifico.es/" TargetMode="External"/><Relationship Id="rId8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61.png"/><Relationship Id="rId9" Type="http://schemas.openxmlformats.org/officeDocument/2006/relationships/image" Target="../media/image29.png"/><Relationship Id="rId5" Type="http://schemas.openxmlformats.org/officeDocument/2006/relationships/image" Target="../media/image28.png"/><Relationship Id="rId6" Type="http://schemas.openxmlformats.org/officeDocument/2006/relationships/image" Target="../media/image20.png"/><Relationship Id="rId7" Type="http://schemas.openxmlformats.org/officeDocument/2006/relationships/image" Target="../media/image25.png"/><Relationship Id="rId8" Type="http://schemas.openxmlformats.org/officeDocument/2006/relationships/hyperlink" Target="https://fundaciondialnet.unirioja.es/wp-content/uploads/2024/02/ppto_y_actuaciones_2024_compressed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0.png"/><Relationship Id="rId5" Type="http://schemas.openxmlformats.org/officeDocument/2006/relationships/image" Target="../media/image5.png"/><Relationship Id="rId6" Type="http://schemas.openxmlformats.org/officeDocument/2006/relationships/image" Target="../media/image21.png"/><Relationship Id="rId7" Type="http://schemas.openxmlformats.org/officeDocument/2006/relationships/image" Target="../media/image31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"/>
          <p:cNvGrpSpPr/>
          <p:nvPr/>
        </p:nvGrpSpPr>
        <p:grpSpPr>
          <a:xfrm>
            <a:off x="6611620" y="57785"/>
            <a:ext cx="5369559" cy="614680"/>
            <a:chOff x="0" y="0"/>
            <a:chExt cx="5369736" cy="614680"/>
          </a:xfrm>
        </p:grpSpPr>
        <p:pic>
          <p:nvPicPr>
            <p:cNvPr descr="Imagen que contiene Texto&#10;&#10;Descripción generada automáticamente" id="83" name="Google Shape;83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17086" y="60070"/>
              <a:ext cx="2152650" cy="48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Texto&#10;&#10;Descripción generada automáticamente" id="84" name="Google Shape;84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815451" y="0"/>
              <a:ext cx="1057275" cy="614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Plan de Transformación – Universidad de La Rioja" id="85" name="Google Shape;85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0070"/>
              <a:ext cx="1623060" cy="552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6" name="Google Shape;86;p1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00" y="1773432"/>
            <a:ext cx="10515600" cy="287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&#10;&#10;Descripción generada automáticamente" id="206" name="Google Shape;206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1355" y="1435557"/>
            <a:ext cx="7309289" cy="398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1"/>
          <p:cNvSpPr txBox="1"/>
          <p:nvPr/>
        </p:nvSpPr>
        <p:spPr>
          <a:xfrm>
            <a:off x="4335294" y="1154982"/>
            <a:ext cx="35214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cimientos</a:t>
            </a:r>
            <a:endParaRPr/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1011" y="1801313"/>
            <a:ext cx="2458819" cy="416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962" y="1145627"/>
            <a:ext cx="7961719" cy="385729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2"/>
          <p:cNvSpPr txBox="1"/>
          <p:nvPr/>
        </p:nvSpPr>
        <p:spPr>
          <a:xfrm>
            <a:off x="3815255" y="5235319"/>
            <a:ext cx="559139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1.169 personas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953 documentos nuevos al día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459" y="1879054"/>
            <a:ext cx="10943081" cy="10927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" name="Google Shape;224;p13"/>
          <p:cNvGrpSpPr/>
          <p:nvPr/>
        </p:nvGrpSpPr>
        <p:grpSpPr>
          <a:xfrm>
            <a:off x="4759908" y="2996982"/>
            <a:ext cx="2716923" cy="788275"/>
            <a:chOff x="4737537" y="3429000"/>
            <a:chExt cx="2716923" cy="788275"/>
          </a:xfrm>
        </p:grpSpPr>
        <p:sp>
          <p:nvSpPr>
            <p:cNvPr id="225" name="Google Shape;225;p13"/>
            <p:cNvSpPr/>
            <p:nvPr/>
          </p:nvSpPr>
          <p:spPr>
            <a:xfrm>
              <a:off x="5678212" y="3429000"/>
              <a:ext cx="1776248" cy="7882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REFERENCIAS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25.155.583</a:t>
              </a:r>
              <a:endParaRPr/>
            </a:p>
          </p:txBody>
        </p:sp>
        <p:grpSp>
          <p:nvGrpSpPr>
            <p:cNvPr id="226" name="Google Shape;226;p13"/>
            <p:cNvGrpSpPr/>
            <p:nvPr/>
          </p:nvGrpSpPr>
          <p:grpSpPr>
            <a:xfrm>
              <a:off x="4737537" y="3429000"/>
              <a:ext cx="940675" cy="788275"/>
              <a:chOff x="5423338" y="4724400"/>
              <a:chExt cx="940675" cy="788275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5423338" y="4724400"/>
                <a:ext cx="940675" cy="788275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8" name="Google Shape;228;p1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509112" y="5004237"/>
                <a:ext cx="854901" cy="2115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9" name="Google Shape;229;p13"/>
          <p:cNvGrpSpPr/>
          <p:nvPr/>
        </p:nvGrpSpPr>
        <p:grpSpPr>
          <a:xfrm>
            <a:off x="3744383" y="3810438"/>
            <a:ext cx="1956200" cy="793291"/>
            <a:chOff x="3909579" y="4017064"/>
            <a:chExt cx="1956200" cy="793291"/>
          </a:xfrm>
        </p:grpSpPr>
        <p:sp>
          <p:nvSpPr>
            <p:cNvPr id="230" name="Google Shape;230;p13"/>
            <p:cNvSpPr/>
            <p:nvPr/>
          </p:nvSpPr>
          <p:spPr>
            <a:xfrm>
              <a:off x="3909579" y="4017064"/>
              <a:ext cx="827958" cy="7882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4737537" y="4022080"/>
              <a:ext cx="1128242" cy="7882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LIBROS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649.836</a:t>
              </a:r>
              <a:endParaRPr/>
            </a:p>
          </p:txBody>
        </p:sp>
        <p:pic>
          <p:nvPicPr>
            <p:cNvPr descr="Dibujo en blanco y negro&#10;&#10;Descripción generada automáticamente con confianza baja" id="232" name="Google Shape;232;p1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066162" y="4168161"/>
              <a:ext cx="496111" cy="4961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3" name="Google Shape;233;p13"/>
          <p:cNvGrpSpPr/>
          <p:nvPr/>
        </p:nvGrpSpPr>
        <p:grpSpPr>
          <a:xfrm>
            <a:off x="5700583" y="3815454"/>
            <a:ext cx="3141700" cy="788275"/>
            <a:chOff x="3932277" y="4826363"/>
            <a:chExt cx="3141700" cy="788275"/>
          </a:xfrm>
        </p:grpSpPr>
        <p:sp>
          <p:nvSpPr>
            <p:cNvPr id="234" name="Google Shape;234;p13"/>
            <p:cNvSpPr/>
            <p:nvPr/>
          </p:nvSpPr>
          <p:spPr>
            <a:xfrm>
              <a:off x="4681140" y="4826363"/>
              <a:ext cx="2392837" cy="7882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CAPÍTULOS DE LIBROS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1.365.719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3932277" y="4826363"/>
              <a:ext cx="827958" cy="7882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Lista contorno" id="236" name="Google Shape;236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66969" y="4972076"/>
              <a:ext cx="558574" cy="5585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/>
          <p:nvPr/>
        </p:nvSpPr>
        <p:spPr>
          <a:xfrm>
            <a:off x="11046372" y="1902372"/>
            <a:ext cx="714704" cy="75674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" name="Google Shape;242;p14"/>
          <p:cNvGrpSpPr/>
          <p:nvPr/>
        </p:nvGrpSpPr>
        <p:grpSpPr>
          <a:xfrm>
            <a:off x="1892777" y="895106"/>
            <a:ext cx="8406446" cy="4735632"/>
            <a:chOff x="1892777" y="895106"/>
            <a:chExt cx="8406446" cy="4735632"/>
          </a:xfrm>
        </p:grpSpPr>
        <p:grpSp>
          <p:nvGrpSpPr>
            <p:cNvPr id="243" name="Google Shape;243;p14"/>
            <p:cNvGrpSpPr/>
            <p:nvPr/>
          </p:nvGrpSpPr>
          <p:grpSpPr>
            <a:xfrm>
              <a:off x="1892777" y="895106"/>
              <a:ext cx="8406446" cy="4735632"/>
              <a:chOff x="1892777" y="895106"/>
              <a:chExt cx="8406446" cy="4735632"/>
            </a:xfrm>
          </p:grpSpPr>
          <p:pic>
            <p:nvPicPr>
              <p:cNvPr descr="Un par de personas en una oficina&#10;&#10;Descripción generada automáticamente con confianza media" id="244" name="Google Shape;244;p14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1892777" y="895106"/>
                <a:ext cx="8406446" cy="4735632"/>
              </a:xfrm>
              <a:prstGeom prst="rect">
                <a:avLst/>
              </a:prstGeom>
              <a:noFill/>
              <a:ln>
                <a:noFill/>
              </a:ln>
              <a:effectLst>
                <a:outerShdw rotWithShape="0" algn="ctr" dist="50800">
                  <a:srgbClr val="000000">
                    <a:alpha val="42745"/>
                  </a:srgbClr>
                </a:outerShdw>
              </a:effectLst>
            </p:spPr>
          </p:pic>
          <p:sp>
            <p:nvSpPr>
              <p:cNvPr id="245" name="Google Shape;245;p14"/>
              <p:cNvSpPr txBox="1"/>
              <p:nvPr/>
            </p:nvSpPr>
            <p:spPr>
              <a:xfrm>
                <a:off x="4929580" y="2214953"/>
                <a:ext cx="69368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0101100011111001000110101010101010110101</a:t>
                </a:r>
                <a:endParaRPr/>
              </a:p>
            </p:txBody>
          </p:sp>
          <p:sp>
            <p:nvSpPr>
              <p:cNvPr id="246" name="Google Shape;246;p14"/>
              <p:cNvSpPr txBox="1"/>
              <p:nvPr/>
            </p:nvSpPr>
            <p:spPr>
              <a:xfrm rot="9738722">
                <a:off x="8039499" y="2245034"/>
                <a:ext cx="451945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0101100011111001000110101010101010110101</a:t>
                </a:r>
                <a:endParaRPr/>
              </a:p>
            </p:txBody>
          </p:sp>
          <p:sp>
            <p:nvSpPr>
              <p:cNvPr id="247" name="Google Shape;247;p14"/>
              <p:cNvSpPr txBox="1"/>
              <p:nvPr/>
            </p:nvSpPr>
            <p:spPr>
              <a:xfrm>
                <a:off x="8537530" y="1971007"/>
                <a:ext cx="42566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010110001111100100011</a:t>
                </a:r>
                <a:endParaRPr/>
              </a:p>
            </p:txBody>
          </p:sp>
          <p:sp>
            <p:nvSpPr>
              <p:cNvPr id="248" name="Google Shape;248;p14"/>
              <p:cNvSpPr txBox="1"/>
              <p:nvPr/>
            </p:nvSpPr>
            <p:spPr>
              <a:xfrm>
                <a:off x="2710754" y="1894373"/>
                <a:ext cx="381959" cy="553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5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A/ZA/ZA/ZA/ZA/ZA/ZA/ZA/ZA/Z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4"/>
              <p:cNvSpPr txBox="1"/>
              <p:nvPr/>
            </p:nvSpPr>
            <p:spPr>
              <a:xfrm>
                <a:off x="4861787" y="1676846"/>
                <a:ext cx="381959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A/ZA/ZA/ZA/ZA/ZA/ZA/ZA7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4"/>
              <p:cNvSpPr txBox="1"/>
              <p:nvPr/>
            </p:nvSpPr>
            <p:spPr>
              <a:xfrm>
                <a:off x="6200188" y="1732626"/>
                <a:ext cx="457201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s-ES" sz="5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A/ZA/ZA/ZA/ZA/Z1001011000011110A/ZA/ZA/ZA/ZA/ZA/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4"/>
              <p:cNvSpPr txBox="1"/>
              <p:nvPr/>
            </p:nvSpPr>
            <p:spPr>
              <a:xfrm>
                <a:off x="9069513" y="1773502"/>
                <a:ext cx="425668" cy="4770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5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1000010A/ZA/ZA/ZA/ZA/0000101</a:t>
                </a:r>
                <a:endParaRPr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4"/>
              <p:cNvSpPr txBox="1"/>
              <p:nvPr/>
            </p:nvSpPr>
            <p:spPr>
              <a:xfrm>
                <a:off x="3600592" y="2250556"/>
                <a:ext cx="69368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0101AZAZ///01111100100011A10101ZZ110101</a:t>
                </a:r>
                <a:endParaRPr/>
              </a:p>
            </p:txBody>
          </p:sp>
        </p:grpSp>
        <p:pic>
          <p:nvPicPr>
            <p:cNvPr id="253" name="Google Shape;253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74260" y="2363568"/>
              <a:ext cx="431428" cy="420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6743" y="1077241"/>
            <a:ext cx="8038513" cy="470351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5"/>
          <p:cNvSpPr txBox="1"/>
          <p:nvPr/>
        </p:nvSpPr>
        <p:spPr>
          <a:xfrm>
            <a:off x="9195993" y="5520448"/>
            <a:ext cx="9192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2:32:37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6"/>
          <p:cNvPicPr preferRelativeResize="0"/>
          <p:nvPr/>
        </p:nvPicPr>
        <p:blipFill rotWithShape="1">
          <a:blip r:embed="rId3">
            <a:alphaModFix amt="10000"/>
          </a:blip>
          <a:srcRect b="0" l="0" r="0" t="0"/>
          <a:stretch/>
        </p:blipFill>
        <p:spPr>
          <a:xfrm>
            <a:off x="3057572" y="931979"/>
            <a:ext cx="6437934" cy="4822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5702" y="2950027"/>
            <a:ext cx="905598" cy="9609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6"/>
          <p:cNvGrpSpPr/>
          <p:nvPr/>
        </p:nvGrpSpPr>
        <p:grpSpPr>
          <a:xfrm>
            <a:off x="4417121" y="796645"/>
            <a:ext cx="3159796" cy="5264710"/>
            <a:chOff x="4574776" y="728896"/>
            <a:chExt cx="3159796" cy="5264710"/>
          </a:xfrm>
        </p:grpSpPr>
        <p:pic>
          <p:nvPicPr>
            <p:cNvPr descr="Imagen que contiene computadora&#10;&#10;Descripción generada automáticamente" id="268" name="Google Shape;268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574776" y="3275407"/>
              <a:ext cx="1053863" cy="1053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67381" y="5282255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70" name="Google Shape;270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47067" y="2625710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96961" y="2434760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58389" y="1589801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84885" y="744760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434194" y="2459437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822374" y="5282255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276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58389" y="728896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77" name="Google Shape;277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99723" y="1690538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78" name="Google Shape;278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81411" y="4584088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79" name="Google Shape;279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678740" y="3373775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80" name="Google Shape;280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152430" y="1642055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81" name="Google Shape;281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832636" y="4508635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82" name="Google Shape;282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222409" y="937488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83" name="Google Shape;283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75492" y="3510949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 que contiene computadora&#10;&#10;Descripción generada automáticamente" id="284" name="Google Shape;284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558389" y="4465958"/>
              <a:ext cx="511750" cy="511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86988" y="5264490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95804" y="3385212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54179" y="2471251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86988" y="4335664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289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585767" y="5251888"/>
              <a:ext cx="537611" cy="71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701961" y="1676158"/>
              <a:ext cx="425174" cy="5625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1" name="Google Shape;291;p16"/>
          <p:cNvSpPr txBox="1"/>
          <p:nvPr/>
        </p:nvSpPr>
        <p:spPr>
          <a:xfrm>
            <a:off x="1944414" y="2765342"/>
            <a:ext cx="247270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Revistas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17"/>
          <p:cNvGraphicFramePr/>
          <p:nvPr/>
        </p:nvGraphicFramePr>
        <p:xfrm>
          <a:off x="2238704" y="9227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{AE93D715-98B2-42E3-831A-E0AB867D35CA}</a:tableStyleId>
              </a:tblPr>
              <a:tblGrid>
                <a:gridCol w="5134375"/>
                <a:gridCol w="1407400"/>
                <a:gridCol w="1172825"/>
              </a:tblGrid>
              <a:tr h="202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highlight>
                            <a:srgbClr val="C0C0C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Materia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highlight>
                            <a:srgbClr val="C0C0C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Revistas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highlight>
                            <a:srgbClr val="C0C0C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21-Humanidades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4,327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34.1%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19-Ciencias sociales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3.228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25.4%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20-Psicología y educación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2.486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19.6%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23-Filologías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2.430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19.1%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FF00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18-Ciencias jurídicas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FF0000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2.238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17.6%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17-Economía y empresa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A6C9EC"/>
                          </a:solidFill>
                          <a:highlight>
                            <a:srgbClr val="153D64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1.690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53D6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13.3%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14-Ciencias de la salud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1.501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11.8%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16-Tecnologías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1.269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10.0%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12-Geociencias. Medio ambiente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1.020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8.0%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22-Arte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s-ES" sz="2400" u="none" cap="none" strike="noStrike">
                          <a:solidFill>
                            <a:srgbClr val="FFFFFF"/>
                          </a:solidFill>
                          <a:highlight>
                            <a:srgbClr val="A6A6A6"/>
                          </a:highlight>
                          <a:latin typeface="Arial"/>
                          <a:ea typeface="Arial"/>
                          <a:cs typeface="Arial"/>
                          <a:sym typeface="Arial"/>
                        </a:rPr>
                        <a:t>973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11-Ciencias básicas y experimentales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968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7.6%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15-Agricultura y alimentación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646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5.1%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2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13-Ciencias biológicas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469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s-ES" sz="2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3.7%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754" y="1056665"/>
            <a:ext cx="3600000" cy="429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9213" y="1056665"/>
            <a:ext cx="3600000" cy="45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9673" y="1056665"/>
            <a:ext cx="3600000" cy="228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754" y="285265"/>
            <a:ext cx="366713" cy="29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03" y="561208"/>
            <a:ext cx="4191015" cy="411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3738" y="1295455"/>
            <a:ext cx="3868298" cy="4016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5547" y="3492446"/>
            <a:ext cx="3486150" cy="18192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3" name="Google Shape;313;p19"/>
          <p:cNvGraphicFramePr/>
          <p:nvPr/>
        </p:nvGraphicFramePr>
        <p:xfrm>
          <a:off x="4000492" y="545759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{D63CAA95-30E6-4448-AE20-A2801086AEC9}</a:tableStyleId>
              </a:tblPr>
              <a:tblGrid>
                <a:gridCol w="1397000"/>
                <a:gridCol w="1397000"/>
                <a:gridCol w="1397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Dialnet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WoS</a:t>
                      </a:r>
                      <a:endParaRPr sz="2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SJR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9.360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1.576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28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1.381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  <p:pic>
        <p:nvPicPr>
          <p:cNvPr id="314" name="Google Shape;31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03" y="106589"/>
            <a:ext cx="366713" cy="29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3292037" y="2556481"/>
            <a:ext cx="7628211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ES" sz="36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Dialnet </a:t>
            </a:r>
            <a:r>
              <a:rPr b="1" i="1" lang="es-ES" sz="40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Global</a:t>
            </a:r>
            <a:r>
              <a:rPr b="1" lang="es-ES" sz="36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: sistema de información científica en español</a:t>
            </a:r>
            <a:endParaRPr sz="36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7876" y="2151581"/>
            <a:ext cx="1894161" cy="201013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3405351" y="4461507"/>
            <a:ext cx="59698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CRECS. Congreso Internacional sobre Revistas Científicas.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(13º. </a:t>
            </a:r>
            <a:r>
              <a:rPr lang="es-E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8-10 de mayo de 2024. Arequipa, Perú)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5340485" y="3915383"/>
            <a:ext cx="29766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Antonio Calderón-Rehecho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03" y="106589"/>
            <a:ext cx="366713" cy="29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4639" y="5101873"/>
            <a:ext cx="1872000" cy="9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518" y="736064"/>
            <a:ext cx="7920000" cy="189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84518" y="4724532"/>
            <a:ext cx="7920000" cy="18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03364" y="933854"/>
            <a:ext cx="1901150" cy="128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84518" y="2726661"/>
            <a:ext cx="8313958" cy="19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0"/>
          <p:cNvSpPr txBox="1"/>
          <p:nvPr/>
        </p:nvSpPr>
        <p:spPr>
          <a:xfrm>
            <a:off x="387486" y="1429966"/>
            <a:ext cx="90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Año 1</a:t>
            </a:r>
            <a:endParaRPr/>
          </a:p>
        </p:txBody>
      </p:sp>
      <p:sp>
        <p:nvSpPr>
          <p:cNvPr id="327" name="Google Shape;327;p20"/>
          <p:cNvSpPr txBox="1"/>
          <p:nvPr/>
        </p:nvSpPr>
        <p:spPr>
          <a:xfrm>
            <a:off x="387486" y="3356845"/>
            <a:ext cx="90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Año 2</a:t>
            </a:r>
            <a:endParaRPr/>
          </a:p>
        </p:txBody>
      </p:sp>
      <p:sp>
        <p:nvSpPr>
          <p:cNvPr id="328" name="Google Shape;328;p20"/>
          <p:cNvSpPr txBox="1"/>
          <p:nvPr/>
        </p:nvSpPr>
        <p:spPr>
          <a:xfrm>
            <a:off x="387486" y="5283724"/>
            <a:ext cx="9046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Año 3</a:t>
            </a:r>
            <a:endParaRPr/>
          </a:p>
        </p:txBody>
      </p:sp>
      <p:pic>
        <p:nvPicPr>
          <p:cNvPr id="329" name="Google Shape;329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948506" y="2838710"/>
            <a:ext cx="1810865" cy="14056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0"/>
          <p:cNvSpPr/>
          <p:nvPr/>
        </p:nvSpPr>
        <p:spPr>
          <a:xfrm>
            <a:off x="10972799" y="1419595"/>
            <a:ext cx="700392" cy="443219"/>
          </a:xfrm>
          <a:prstGeom prst="roundRect">
            <a:avLst>
              <a:gd fmla="val 16667" name="adj"/>
            </a:avLst>
          </a:prstGeom>
          <a:solidFill>
            <a:srgbClr val="C0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162</a:t>
            </a:r>
            <a:endParaRPr/>
          </a:p>
        </p:txBody>
      </p:sp>
      <p:sp>
        <p:nvSpPr>
          <p:cNvPr id="331" name="Google Shape;331;p20"/>
          <p:cNvSpPr/>
          <p:nvPr/>
        </p:nvSpPr>
        <p:spPr>
          <a:xfrm>
            <a:off x="11011711" y="3429000"/>
            <a:ext cx="661480" cy="389106"/>
          </a:xfrm>
          <a:prstGeom prst="roundRect">
            <a:avLst>
              <a:gd fmla="val 16667" name="adj"/>
            </a:avLst>
          </a:prstGeom>
          <a:solidFill>
            <a:srgbClr val="1F3864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229</a:t>
            </a:r>
            <a:endParaRPr/>
          </a:p>
        </p:txBody>
      </p:sp>
      <p:sp>
        <p:nvSpPr>
          <p:cNvPr id="332" name="Google Shape;332;p20"/>
          <p:cNvSpPr/>
          <p:nvPr/>
        </p:nvSpPr>
        <p:spPr>
          <a:xfrm>
            <a:off x="11011711" y="5535040"/>
            <a:ext cx="661480" cy="389106"/>
          </a:xfrm>
          <a:prstGeom prst="roundRect">
            <a:avLst>
              <a:gd fmla="val 16667" name="adj"/>
            </a:avLst>
          </a:prstGeom>
          <a:solidFill>
            <a:srgbClr val="385623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168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/>
          <p:nvPr/>
        </p:nvSpPr>
        <p:spPr>
          <a:xfrm>
            <a:off x="4673894" y="2061000"/>
            <a:ext cx="2844212" cy="2736000"/>
          </a:xfrm>
          <a:prstGeom prst="sun">
            <a:avLst>
              <a:gd fmla="val 25000" name="adj"/>
            </a:avLst>
          </a:prstGeom>
          <a:solidFill>
            <a:srgbClr val="C000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computadora&#10;&#10;Descripción generada automáticamente" id="338" name="Google Shape;3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06073" y="2977169"/>
            <a:ext cx="1053863" cy="105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2286" y="2621494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31776" y="3574883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41" name="Google Shape;34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114" y="1275920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2645" y="3923519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7142" y="1434480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0735" y="1223035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53112" y="2150923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23082" y="820444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5501" y="1151099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6264" y="4991158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4963" y="1871232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851" y="5029133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8889" y="694578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293" y="463488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17310" y="2895021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4" name="Google Shape;35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6202" y="3159112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5" name="Google Shape;3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51795" y="6037556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6" name="Google Shape;35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1587" y="1667241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7" name="Google Shape;35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1418" y="4759259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8" name="Google Shape;35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3699" y="1667241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59" name="Google Shape;35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94639" y="3334456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omputadora&#10;&#10;Descripción generada automáticamente" id="360" name="Google Shape;3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50298" y="4835083"/>
            <a:ext cx="511750" cy="51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8090" y="5584078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8610" y="3242072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53515" y="4174457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7091" y="5020351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32775" y="3768084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36269" y="2149840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0447" y="5598879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52808" y="4053364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041" y="2268059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7011" y="2984502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31023" y="1627825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75981" y="765307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0939" y="352060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89830" y="5598879"/>
            <a:ext cx="537611" cy="720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9762" y="4673457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31543" y="765307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0990" y="792666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89545" y="3518922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0067" y="5804375"/>
            <a:ext cx="537611" cy="71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7690" y="5943362"/>
            <a:ext cx="425174" cy="56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036906" y="4399191"/>
            <a:ext cx="322920" cy="45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7353561" y="4049348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5776912" y="6080328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3081826" y="863810"/>
            <a:ext cx="332119" cy="46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0283663" y="4423066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9347512" y="2578521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8279997" y="4835083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919738" y="5905842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5866209" y="402137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373084" y="352060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4361816" y="2341391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314901" y="3514294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5085161" y="4659744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782497" y="4445383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7741959" y="1304376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1798368" y="5674347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7277236" y="5654467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0196256" y="1668241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9993731" y="5242855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758806" y="1375720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3874852" y="5146492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5526143" y="1414711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2210477" y="3159112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9945002" y="6037556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206365" y="1987506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8317738" y="2895021"/>
            <a:ext cx="289932" cy="40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10800000">
            <a:off x="11418972" y="2065068"/>
            <a:ext cx="289932" cy="40598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1"/>
          <p:cNvSpPr txBox="1"/>
          <p:nvPr/>
        </p:nvSpPr>
        <p:spPr>
          <a:xfrm>
            <a:off x="5879637" y="2393246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09" name="Google Shape;409;p21"/>
          <p:cNvSpPr txBox="1"/>
          <p:nvPr/>
        </p:nvSpPr>
        <p:spPr>
          <a:xfrm>
            <a:off x="6032037" y="2545646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0" name="Google Shape;410;p21"/>
          <p:cNvSpPr txBox="1"/>
          <p:nvPr/>
        </p:nvSpPr>
        <p:spPr>
          <a:xfrm rot="-2626313">
            <a:off x="5200249" y="2679577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1" name="Google Shape;411;p21"/>
          <p:cNvSpPr txBox="1"/>
          <p:nvPr/>
        </p:nvSpPr>
        <p:spPr>
          <a:xfrm rot="2572513">
            <a:off x="6545449" y="2690781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2" name="Google Shape;412;p21"/>
          <p:cNvSpPr txBox="1"/>
          <p:nvPr/>
        </p:nvSpPr>
        <p:spPr>
          <a:xfrm rot="-5400000">
            <a:off x="4906760" y="3309080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3" name="Google Shape;413;p21"/>
          <p:cNvSpPr txBox="1"/>
          <p:nvPr/>
        </p:nvSpPr>
        <p:spPr>
          <a:xfrm rot="-8257072">
            <a:off x="5212559" y="3970034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4" name="Google Shape;414;p21"/>
          <p:cNvSpPr txBox="1"/>
          <p:nvPr/>
        </p:nvSpPr>
        <p:spPr>
          <a:xfrm rot="5400000">
            <a:off x="6848652" y="3335257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5" name="Google Shape;415;p21"/>
          <p:cNvSpPr txBox="1"/>
          <p:nvPr/>
        </p:nvSpPr>
        <p:spPr>
          <a:xfrm rot="10800000">
            <a:off x="5875087" y="4229939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  <p:sp>
        <p:nvSpPr>
          <p:cNvPr id="416" name="Google Shape;416;p21"/>
          <p:cNvSpPr txBox="1"/>
          <p:nvPr/>
        </p:nvSpPr>
        <p:spPr>
          <a:xfrm rot="8163647">
            <a:off x="6553599" y="3987347"/>
            <a:ext cx="44182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CITAS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 txBox="1"/>
          <p:nvPr/>
        </p:nvSpPr>
        <p:spPr>
          <a:xfrm>
            <a:off x="441269" y="605247"/>
            <a:ext cx="281693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25.155.583</a:t>
            </a:r>
            <a:endParaRPr/>
          </a:p>
        </p:txBody>
      </p:sp>
      <p:sp>
        <p:nvSpPr>
          <p:cNvPr id="422" name="Google Shape;422;p22"/>
          <p:cNvSpPr txBox="1"/>
          <p:nvPr/>
        </p:nvSpPr>
        <p:spPr>
          <a:xfrm>
            <a:off x="6410735" y="878642"/>
            <a:ext cx="255451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11.182.740</a:t>
            </a:r>
            <a:endParaRPr/>
          </a:p>
        </p:txBody>
      </p:sp>
      <p:sp>
        <p:nvSpPr>
          <p:cNvPr id="423" name="Google Shape;423;p22"/>
          <p:cNvSpPr txBox="1"/>
          <p:nvPr/>
        </p:nvSpPr>
        <p:spPr>
          <a:xfrm>
            <a:off x="6628774" y="2641117"/>
            <a:ext cx="42225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6.338.006 a artículos de revista</a:t>
            </a:r>
            <a:endParaRPr/>
          </a:p>
        </p:txBody>
      </p:sp>
      <p:sp>
        <p:nvSpPr>
          <p:cNvPr id="424" name="Google Shape;424;p22"/>
          <p:cNvSpPr txBox="1"/>
          <p:nvPr/>
        </p:nvSpPr>
        <p:spPr>
          <a:xfrm>
            <a:off x="6628775" y="4143886"/>
            <a:ext cx="2469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3.461.612 a libros</a:t>
            </a:r>
            <a:endParaRPr/>
          </a:p>
        </p:txBody>
      </p:sp>
      <p:sp>
        <p:nvSpPr>
          <p:cNvPr id="425" name="Google Shape;425;p22"/>
          <p:cNvSpPr txBox="1"/>
          <p:nvPr/>
        </p:nvSpPr>
        <p:spPr>
          <a:xfrm>
            <a:off x="6628775" y="1453382"/>
            <a:ext cx="2469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230.024 a tesis</a:t>
            </a:r>
            <a:endParaRPr/>
          </a:p>
        </p:txBody>
      </p:sp>
      <p:sp>
        <p:nvSpPr>
          <p:cNvPr id="426" name="Google Shape;426;p22"/>
          <p:cNvSpPr txBox="1"/>
          <p:nvPr/>
        </p:nvSpPr>
        <p:spPr>
          <a:xfrm>
            <a:off x="6628774" y="4942953"/>
            <a:ext cx="41338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1.146.450 a capítulos de libros</a:t>
            </a:r>
            <a:endParaRPr/>
          </a:p>
        </p:txBody>
      </p:sp>
      <p:pic>
        <p:nvPicPr>
          <p:cNvPr id="427" name="Google Shape;42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269" y="1161267"/>
            <a:ext cx="5969466" cy="455648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2"/>
          <p:cNvSpPr txBox="1"/>
          <p:nvPr/>
        </p:nvSpPr>
        <p:spPr>
          <a:xfrm>
            <a:off x="10174012" y="6096001"/>
            <a:ext cx="187084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Reindizado...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239" y="800258"/>
            <a:ext cx="5901403" cy="4992563"/>
          </a:xfrm>
          <a:prstGeom prst="rect">
            <a:avLst/>
          </a:prstGeom>
          <a:noFill/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006" y="689322"/>
            <a:ext cx="6323249" cy="5849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3824" y="1777234"/>
            <a:ext cx="5757460" cy="279476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4"/>
          <p:cNvSpPr/>
          <p:nvPr/>
        </p:nvSpPr>
        <p:spPr>
          <a:xfrm>
            <a:off x="456025" y="1855970"/>
            <a:ext cx="5171090" cy="2900856"/>
          </a:xfrm>
          <a:prstGeom prst="rect">
            <a:avLst/>
          </a:prstGeom>
          <a:solidFill>
            <a:srgbClr val="C00000">
              <a:alpha val="20784"/>
            </a:srgb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2006" y="59877"/>
            <a:ext cx="574641" cy="56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2822" y="833169"/>
            <a:ext cx="5987374" cy="556423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5"/>
          <p:cNvSpPr/>
          <p:nvPr/>
        </p:nvSpPr>
        <p:spPr>
          <a:xfrm>
            <a:off x="7889132" y="2062263"/>
            <a:ext cx="3954293" cy="4187757"/>
          </a:xfrm>
          <a:prstGeom prst="rect">
            <a:avLst/>
          </a:prstGeom>
          <a:solidFill>
            <a:srgbClr val="C00000">
              <a:alpha val="20784"/>
            </a:srgb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4248" y="691073"/>
            <a:ext cx="5168536" cy="495096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5"/>
          <p:cNvSpPr/>
          <p:nvPr/>
        </p:nvSpPr>
        <p:spPr>
          <a:xfrm flipH="1" rot="10800000">
            <a:off x="204248" y="1348735"/>
            <a:ext cx="5168536" cy="3218402"/>
          </a:xfrm>
          <a:prstGeom prst="rect">
            <a:avLst/>
          </a:prstGeom>
          <a:solidFill>
            <a:srgbClr val="C00000">
              <a:alpha val="20784"/>
            </a:srgbClr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de portada de la revista El profesional de la información" id="450" name="Google Shape;45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17534" y="362242"/>
            <a:ext cx="475288" cy="67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248" y="82046"/>
            <a:ext cx="574641" cy="56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98" y="1203188"/>
            <a:ext cx="11546349" cy="42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6"/>
          <p:cNvSpPr txBox="1"/>
          <p:nvPr/>
        </p:nvSpPr>
        <p:spPr>
          <a:xfrm>
            <a:off x="564803" y="5770228"/>
            <a:ext cx="10909738" cy="377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Tabla 3. Comparación entre </a:t>
            </a: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IN-RECS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Dialnet Métricas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el IDR con la ventana de citación de 3 años. Impacto.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977463" y="5539396"/>
            <a:ext cx="1039473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Calderón-Rehecho, A. (2024). * Aprovechando que Dialnet Métricas se encuentra con IN-RECS. Comparación de indicadores de calidad de revistas. </a:t>
            </a:r>
            <a:r>
              <a:rPr i="1"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Infonomy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(1). </a:t>
            </a:r>
            <a:r>
              <a:rPr lang="es-E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https://doi.org/10.3145/infonomy.24.012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59" name="Google Shape;45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06817" y="753627"/>
            <a:ext cx="874203" cy="34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46031" y="693797"/>
            <a:ext cx="6286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9195" y="1142507"/>
            <a:ext cx="11180340" cy="457298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7"/>
          <p:cNvSpPr txBox="1"/>
          <p:nvPr/>
        </p:nvSpPr>
        <p:spPr>
          <a:xfrm>
            <a:off x="526851" y="5894084"/>
            <a:ext cx="10666666" cy="377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Tabla 4. Comparación entre </a:t>
            </a: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IN-RECS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i="1"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Dialnet Métricas</a:t>
            </a: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 el IDR con la ventana de citación de 3 años. Citas.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27"/>
          <p:cNvSpPr txBox="1"/>
          <p:nvPr/>
        </p:nvSpPr>
        <p:spPr>
          <a:xfrm>
            <a:off x="956442" y="5715492"/>
            <a:ext cx="10394730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Calderón-Rehecho, A. (2024). * Aprovechando que Dialnet Métricas se encuentra con IN-RECS. Comparación de indicadores de calidad de revistas. </a:t>
            </a:r>
            <a:r>
              <a:rPr i="1"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Infonomy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(1). </a:t>
            </a:r>
            <a:r>
              <a:rPr lang="es-ES" sz="9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https://doi.org/10.3145/infonomy.24.012</a:t>
            </a:r>
            <a:r>
              <a:rPr lang="es-E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68" name="Google Shape;468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17934" y="739297"/>
            <a:ext cx="874203" cy="34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99189" y="708037"/>
            <a:ext cx="6286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235" y="924911"/>
            <a:ext cx="6113253" cy="47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9683" y="1307717"/>
            <a:ext cx="4982510" cy="38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235" y="82684"/>
            <a:ext cx="801822" cy="704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2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802" y="680195"/>
            <a:ext cx="6075256" cy="549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7997" y="1400153"/>
            <a:ext cx="5510345" cy="47776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3" name="Google Shape;483;p29"/>
          <p:cNvCxnSpPr>
            <a:endCxn id="482" idx="1"/>
          </p:cNvCxnSpPr>
          <p:nvPr/>
        </p:nvCxnSpPr>
        <p:spPr>
          <a:xfrm>
            <a:off x="2638097" y="1450478"/>
            <a:ext cx="3909900" cy="2338500"/>
          </a:xfrm>
          <a:prstGeom prst="straightConnector1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484" name="Google Shape;48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0802" y="58922"/>
            <a:ext cx="643326" cy="564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786" y="670603"/>
            <a:ext cx="10594428" cy="314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807" y="4060894"/>
            <a:ext cx="10573407" cy="57684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819807" y="4886323"/>
            <a:ext cx="106680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el ámbito de la ciencia en español, se constituirá el mayor espacio de datos científicos en español a través de la </a:t>
            </a:r>
            <a:r>
              <a:rPr b="1"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expansión internacional de Dialnet</a:t>
            </a: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Este portal de difusión de la producción científica hispana evolucionará a Dialnet Global...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3790" y="714961"/>
            <a:ext cx="7864420" cy="5638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052" y="156294"/>
            <a:ext cx="636259" cy="55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098" y="616762"/>
            <a:ext cx="9211804" cy="56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468" y="190672"/>
            <a:ext cx="366713" cy="29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188" y="150028"/>
            <a:ext cx="366713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2"/>
          <p:cNvSpPr txBox="1"/>
          <p:nvPr/>
        </p:nvSpPr>
        <p:spPr>
          <a:xfrm>
            <a:off x="2391788" y="1196496"/>
            <a:ext cx="7982762" cy="39691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https://dialnet.unirioja.es/metricas/revistas/6637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(12) México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https://dialnet.unirioja.es/metricas/revistas/16662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(11) México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https://dialnet.unirioja.es/metricas/revistas/26321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(9) Colombia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https://dialnet.unirioja.es/metricas/revistas/20597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(9) Colombia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https://dialnet.unirioja.es/metricas/revistas/1131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(9) Chile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https://dialnet.unirioja.es/metricas/revistas/16784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(8) Argentina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https://dialnet.unirioja.es/metricas/revistas/25092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(7) Brasil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https://dialnet.unirioja.es/metricas/revistas/8712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(6) México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https://dialnet.unirioja.es/metricas/revistas/44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(6) EE.UU.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563C1"/>
              </a:buClr>
              <a:buSzPts val="1800"/>
              <a:buFont typeface="Arial"/>
              <a:buChar char="•"/>
            </a:pPr>
            <a:r>
              <a:rPr lang="es-ES" sz="1800" u="sng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https://dialnet.unirioja.es/metricas/revistas/26836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(6) Argentina</a:t>
            </a:r>
            <a:endParaRPr/>
          </a:p>
        </p:txBody>
      </p:sp>
      <p:sp>
        <p:nvSpPr>
          <p:cNvPr id="503" name="Google Shape;503;p32"/>
          <p:cNvSpPr txBox="1"/>
          <p:nvPr/>
        </p:nvSpPr>
        <p:spPr>
          <a:xfrm>
            <a:off x="831816" y="719847"/>
            <a:ext cx="101313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Aunque todavía no tienen IDR, están en Indicadores Dialnet</a:t>
            </a:r>
            <a:endParaRPr/>
          </a:p>
        </p:txBody>
      </p:sp>
      <p:pic>
        <p:nvPicPr>
          <p:cNvPr id="504" name="Google Shape;504;p3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96792" y="5811387"/>
            <a:ext cx="10376271" cy="565859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2"/>
          <p:cNvSpPr txBox="1"/>
          <p:nvPr/>
        </p:nvSpPr>
        <p:spPr>
          <a:xfrm>
            <a:off x="969624" y="5288167"/>
            <a:ext cx="106306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su número de publicaciones, de citas, (su índice h) y también...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4422" y="880533"/>
            <a:ext cx="7743155" cy="509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469" y="222203"/>
            <a:ext cx="366713" cy="29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6203" y="690664"/>
            <a:ext cx="4155923" cy="576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9080" y="749030"/>
            <a:ext cx="3767385" cy="5705272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34"/>
          <p:cNvSpPr txBox="1"/>
          <p:nvPr/>
        </p:nvSpPr>
        <p:spPr>
          <a:xfrm>
            <a:off x="198199" y="77981"/>
            <a:ext cx="609681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β: Tesis y capítulos de libros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9928" y="1201365"/>
            <a:ext cx="5252144" cy="3937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586" y="5617723"/>
            <a:ext cx="1528053" cy="88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89221" y="2923358"/>
            <a:ext cx="297261" cy="29726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26" name="Google Shape;526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91345" y="2435230"/>
            <a:ext cx="5230727" cy="11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68711" y="3145805"/>
            <a:ext cx="1669851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68711" y="2633834"/>
            <a:ext cx="1452411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068711" y="2121863"/>
            <a:ext cx="1956000" cy="324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35"/>
          <p:cNvGrpSpPr/>
          <p:nvPr/>
        </p:nvGrpSpPr>
        <p:grpSpPr>
          <a:xfrm>
            <a:off x="1498769" y="1610681"/>
            <a:ext cx="1080001" cy="3050476"/>
            <a:chOff x="1498769" y="1610681"/>
            <a:chExt cx="1080001" cy="3050476"/>
          </a:xfrm>
        </p:grpSpPr>
        <p:pic>
          <p:nvPicPr>
            <p:cNvPr id="531" name="Google Shape;531;p3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498769" y="1610681"/>
              <a:ext cx="1080000" cy="3232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35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498769" y="4328547"/>
              <a:ext cx="1080000" cy="332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3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498769" y="2140021"/>
              <a:ext cx="1080000" cy="3293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35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498770" y="2675520"/>
              <a:ext cx="1080000" cy="338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35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498770" y="3220619"/>
              <a:ext cx="1080000" cy="34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35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498769" y="3769198"/>
              <a:ext cx="1080000" cy="3532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7" name="Google Shape;537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068711" y="3657776"/>
            <a:ext cx="1106650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068711" y="4169749"/>
            <a:ext cx="632194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068711" y="1609892"/>
            <a:ext cx="2370533" cy="3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3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303356" y="5169734"/>
            <a:ext cx="1585287" cy="3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5">
            <a:hlinkClick r:id="rId21"/>
          </p:cNvPr>
          <p:cNvSpPr txBox="1"/>
          <p:nvPr/>
        </p:nvSpPr>
        <p:spPr>
          <a:xfrm>
            <a:off x="8145323" y="4796678"/>
            <a:ext cx="8041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A80000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8958" y="965174"/>
            <a:ext cx="9094084" cy="4927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019" y="682287"/>
            <a:ext cx="6877962" cy="39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8839" y="4772458"/>
            <a:ext cx="2074322" cy="16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8118" y="898981"/>
            <a:ext cx="5779229" cy="453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653" y="451538"/>
            <a:ext cx="5424123" cy="557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49027" y="1140677"/>
            <a:ext cx="4518746" cy="4005254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64" name="Google Shape;564;p39"/>
          <p:cNvGrpSpPr/>
          <p:nvPr/>
        </p:nvGrpSpPr>
        <p:grpSpPr>
          <a:xfrm>
            <a:off x="502271" y="1140677"/>
            <a:ext cx="6566169" cy="4005255"/>
            <a:chOff x="560557" y="790481"/>
            <a:chExt cx="6219621" cy="3830423"/>
          </a:xfrm>
        </p:grpSpPr>
        <p:pic>
          <p:nvPicPr>
            <p:cNvPr id="565" name="Google Shape;565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60557" y="790481"/>
              <a:ext cx="6219621" cy="383042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</p:pic>
        <p:sp>
          <p:nvSpPr>
            <p:cNvPr id="566" name="Google Shape;566;p39"/>
            <p:cNvSpPr/>
            <p:nvPr/>
          </p:nvSpPr>
          <p:spPr>
            <a:xfrm>
              <a:off x="755780" y="2202024"/>
              <a:ext cx="438538" cy="200708"/>
            </a:xfrm>
            <a:prstGeom prst="roundRect">
              <a:avLst>
                <a:gd fmla="val 16667" name="adj"/>
              </a:avLst>
            </a:prstGeom>
            <a:noFill/>
            <a:ln cap="flat" cmpd="sng" w="22225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>
            <p:ph type="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B0A"/>
              </a:buClr>
              <a:buSzPts val="5200"/>
              <a:buFont typeface="Arial"/>
              <a:buNone/>
            </a:pPr>
            <a:r>
              <a:rPr b="1" lang="es-ES" sz="5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Misión, Visión, Valores</a:t>
            </a:r>
            <a:endParaRPr b="1" sz="5200">
              <a:solidFill>
                <a:srgbClr val="833B0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0"/>
          <p:cNvSpPr txBox="1"/>
          <p:nvPr/>
        </p:nvSpPr>
        <p:spPr>
          <a:xfrm>
            <a:off x="0" y="92369"/>
            <a:ext cx="603061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¿De dónde proceden los datos?</a:t>
            </a:r>
            <a:endParaRPr/>
          </a:p>
        </p:txBody>
      </p:sp>
      <p:grpSp>
        <p:nvGrpSpPr>
          <p:cNvPr id="572" name="Google Shape;572;p40"/>
          <p:cNvGrpSpPr/>
          <p:nvPr/>
        </p:nvGrpSpPr>
        <p:grpSpPr>
          <a:xfrm>
            <a:off x="2879010" y="875489"/>
            <a:ext cx="7023747" cy="4665489"/>
            <a:chOff x="3510448" y="1064395"/>
            <a:chExt cx="6429375" cy="4425854"/>
          </a:xfrm>
        </p:grpSpPr>
        <p:grpSp>
          <p:nvGrpSpPr>
            <p:cNvPr id="573" name="Google Shape;573;p40"/>
            <p:cNvGrpSpPr/>
            <p:nvPr/>
          </p:nvGrpSpPr>
          <p:grpSpPr>
            <a:xfrm>
              <a:off x="3510448" y="1064395"/>
              <a:ext cx="6429375" cy="4425854"/>
              <a:chOff x="3557101" y="523220"/>
              <a:chExt cx="6429375" cy="4425854"/>
            </a:xfrm>
          </p:grpSpPr>
          <p:pic>
            <p:nvPicPr>
              <p:cNvPr id="574" name="Google Shape;574;p40">
                <a:hlinkClick r:id="rId3"/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557101" y="523220"/>
                <a:ext cx="6429375" cy="44258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5" name="Google Shape;575;p40"/>
              <p:cNvSpPr/>
              <p:nvPr/>
            </p:nvSpPr>
            <p:spPr>
              <a:xfrm>
                <a:off x="3657599" y="721982"/>
                <a:ext cx="681135" cy="690466"/>
              </a:xfrm>
              <a:prstGeom prst="ellipse">
                <a:avLst/>
              </a:prstGeom>
              <a:noFill/>
              <a:ln cap="flat" cmpd="sng" w="50800">
                <a:solidFill>
                  <a:srgbClr val="38562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40"/>
              <p:cNvSpPr/>
              <p:nvPr/>
            </p:nvSpPr>
            <p:spPr>
              <a:xfrm>
                <a:off x="3557101" y="3745101"/>
                <a:ext cx="6429375" cy="1203973"/>
              </a:xfrm>
              <a:prstGeom prst="roundRect">
                <a:avLst>
                  <a:gd fmla="val 16667" name="adj"/>
                </a:avLst>
              </a:prstGeom>
              <a:noFill/>
              <a:ln cap="flat" cmpd="sng" w="50800">
                <a:solidFill>
                  <a:srgbClr val="38562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7" name="Google Shape;577;p40"/>
            <p:cNvSpPr/>
            <p:nvPr/>
          </p:nvSpPr>
          <p:spPr>
            <a:xfrm>
              <a:off x="3510448" y="2323322"/>
              <a:ext cx="3151609" cy="1390261"/>
            </a:xfrm>
            <a:prstGeom prst="rect">
              <a:avLst/>
            </a:prstGeom>
            <a:noFill/>
            <a:ln cap="flat" cmpd="sng" w="41275">
              <a:solidFill>
                <a:srgbClr val="1E4E7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6049348" y="2080726"/>
              <a:ext cx="612710" cy="180068"/>
            </a:xfrm>
            <a:prstGeom prst="rect">
              <a:avLst/>
            </a:prstGeom>
            <a:noFill/>
            <a:ln cap="flat" cmpd="sng" w="41275">
              <a:solidFill>
                <a:srgbClr val="1E4E7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4362786" y="1344404"/>
              <a:ext cx="1823409" cy="576078"/>
            </a:xfrm>
            <a:prstGeom prst="rect">
              <a:avLst/>
            </a:prstGeom>
            <a:noFill/>
            <a:ln cap="flat" cmpd="sng" w="41275">
              <a:solidFill>
                <a:srgbClr val="1E4E7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510448" y="3783564"/>
              <a:ext cx="2778385" cy="195542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254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5713347" y="2108639"/>
              <a:ext cx="295604" cy="144701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25400">
              <a:solidFill>
                <a:srgbClr val="C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2" name="Google Shape;582;p40"/>
          <p:cNvSpPr/>
          <p:nvPr/>
        </p:nvSpPr>
        <p:spPr>
          <a:xfrm>
            <a:off x="7710414" y="1268067"/>
            <a:ext cx="180864" cy="176703"/>
          </a:xfrm>
          <a:prstGeom prst="ellipse">
            <a:avLst/>
          </a:prstGeom>
          <a:noFill/>
          <a:ln cap="flat" cmpd="sng" w="508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40"/>
          <p:cNvSpPr txBox="1"/>
          <p:nvPr/>
        </p:nvSpPr>
        <p:spPr>
          <a:xfrm>
            <a:off x="8041914" y="1137471"/>
            <a:ext cx="197748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Investigador/a</a:t>
            </a:r>
            <a:endParaRPr/>
          </a:p>
        </p:txBody>
      </p:sp>
      <p:sp>
        <p:nvSpPr>
          <p:cNvPr id="584" name="Google Shape;584;p40"/>
          <p:cNvSpPr/>
          <p:nvPr/>
        </p:nvSpPr>
        <p:spPr>
          <a:xfrm>
            <a:off x="7710414" y="1710594"/>
            <a:ext cx="253810" cy="176703"/>
          </a:xfrm>
          <a:prstGeom prst="rect">
            <a:avLst/>
          </a:prstGeom>
          <a:noFill/>
          <a:ln cap="flat" cmpd="sng" w="412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40"/>
          <p:cNvSpPr txBox="1"/>
          <p:nvPr/>
        </p:nvSpPr>
        <p:spPr>
          <a:xfrm>
            <a:off x="8041913" y="1583677"/>
            <a:ext cx="25506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Servicios Universidad</a:t>
            </a:r>
            <a:endParaRPr/>
          </a:p>
        </p:txBody>
      </p:sp>
      <p:sp>
        <p:nvSpPr>
          <p:cNvPr id="586" name="Google Shape;586;p40"/>
          <p:cNvSpPr/>
          <p:nvPr/>
        </p:nvSpPr>
        <p:spPr>
          <a:xfrm>
            <a:off x="7710415" y="2153121"/>
            <a:ext cx="253810" cy="17670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254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0"/>
          <p:cNvSpPr txBox="1"/>
          <p:nvPr/>
        </p:nvSpPr>
        <p:spPr>
          <a:xfrm>
            <a:off x="8041914" y="2029883"/>
            <a:ext cx="117975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Dialnet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5662" y="827966"/>
            <a:ext cx="540067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41"/>
          <p:cNvSpPr txBox="1"/>
          <p:nvPr/>
        </p:nvSpPr>
        <p:spPr>
          <a:xfrm>
            <a:off x="0" y="0"/>
            <a:ext cx="63821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¿De dónde proceden los datos?</a:t>
            </a:r>
            <a:endParaRPr/>
          </a:p>
        </p:txBody>
      </p:sp>
      <p:sp>
        <p:nvSpPr>
          <p:cNvPr id="594" name="Google Shape;594;p41"/>
          <p:cNvSpPr/>
          <p:nvPr/>
        </p:nvSpPr>
        <p:spPr>
          <a:xfrm>
            <a:off x="4462294" y="1203126"/>
            <a:ext cx="2059803" cy="584775"/>
          </a:xfrm>
          <a:prstGeom prst="rect">
            <a:avLst/>
          </a:prstGeom>
          <a:noFill/>
          <a:ln cap="flat" cmpd="sng" w="412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1"/>
          <p:cNvSpPr/>
          <p:nvPr/>
        </p:nvSpPr>
        <p:spPr>
          <a:xfrm>
            <a:off x="7102857" y="2046365"/>
            <a:ext cx="678873" cy="165586"/>
          </a:xfrm>
          <a:prstGeom prst="rect">
            <a:avLst/>
          </a:prstGeom>
          <a:noFill/>
          <a:ln cap="flat" cmpd="sng" w="412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1"/>
          <p:cNvSpPr txBox="1"/>
          <p:nvPr/>
        </p:nvSpPr>
        <p:spPr>
          <a:xfrm>
            <a:off x="2883159" y="2758744"/>
            <a:ext cx="2062066" cy="313932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PUBLICACIONES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COLABORACIÓN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PATENTES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PROYECTOS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INDICADORES</a:t>
            </a:r>
            <a:endParaRPr/>
          </a:p>
        </p:txBody>
      </p:sp>
      <p:sp>
        <p:nvSpPr>
          <p:cNvPr id="597" name="Google Shape;597;p41"/>
          <p:cNvSpPr/>
          <p:nvPr/>
        </p:nvSpPr>
        <p:spPr>
          <a:xfrm>
            <a:off x="5979833" y="2046365"/>
            <a:ext cx="402306" cy="16762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2540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1"/>
          <p:cNvSpPr txBox="1"/>
          <p:nvPr/>
        </p:nvSpPr>
        <p:spPr>
          <a:xfrm>
            <a:off x="5075853" y="2758744"/>
            <a:ext cx="5225737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Scopus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b="1"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Dialnet </a:t>
            </a: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b="1"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 of Science //</a:t>
            </a:r>
            <a:r>
              <a:rPr b="1"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s-ES" sz="18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Docserver</a:t>
            </a:r>
            <a:endParaRPr b="1" sz="18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Dialnet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base de datos de instituciones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Dialnet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(las españolas,</a:t>
            </a:r>
            <a:r>
              <a:rPr lang="es-ES" sz="1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previa carga en Teseo)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INVENES</a:t>
            </a: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En breve, se ampliarán las opciones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Servicios de la Universidad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E4E7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fuentes de datos, más procesado del Portal</a:t>
            </a:r>
            <a:endParaRPr/>
          </a:p>
        </p:txBody>
      </p:sp>
      <p:pic>
        <p:nvPicPr>
          <p:cNvPr id="599" name="Google Shape;599;p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7137" y="4375249"/>
            <a:ext cx="1430071" cy="39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67137" y="3269130"/>
            <a:ext cx="1430071" cy="46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67137" y="5412283"/>
            <a:ext cx="396274" cy="37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807" y="2792845"/>
            <a:ext cx="1990725" cy="923925"/>
          </a:xfrm>
          <a:prstGeom prst="rect">
            <a:avLst/>
          </a:prstGeom>
          <a:noFill/>
          <a:ln cap="flat" cmpd="sng" w="1905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7" name="Google Shape;607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807" y="729201"/>
            <a:ext cx="1883986" cy="694720"/>
          </a:xfrm>
          <a:prstGeom prst="rect">
            <a:avLst/>
          </a:prstGeom>
          <a:noFill/>
          <a:ln cap="flat" cmpd="sng" w="25400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8" name="Google Shape;608;p4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2807" y="1860733"/>
            <a:ext cx="2152650" cy="495300"/>
          </a:xfrm>
          <a:prstGeom prst="rect">
            <a:avLst/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9" name="Google Shape;609;p4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86232" y="2814304"/>
            <a:ext cx="2295525" cy="504825"/>
          </a:xfrm>
          <a:prstGeom prst="rect">
            <a:avLst/>
          </a:prstGeom>
          <a:noFill/>
          <a:ln cap="flat" cmpd="sng" w="1587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0" name="Google Shape;610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92294" y="3804525"/>
            <a:ext cx="3651821" cy="48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886232" y="1866604"/>
            <a:ext cx="2000250" cy="66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392294" y="2814304"/>
            <a:ext cx="1739107" cy="5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2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898579" y="6205411"/>
            <a:ext cx="648153" cy="2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2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392294" y="4715367"/>
            <a:ext cx="2708795" cy="75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2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736963" y="5914607"/>
            <a:ext cx="2000250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6" name="Google Shape;616;p42"/>
          <p:cNvGrpSpPr/>
          <p:nvPr/>
        </p:nvGrpSpPr>
        <p:grpSpPr>
          <a:xfrm>
            <a:off x="3886232" y="3602339"/>
            <a:ext cx="1904797" cy="575715"/>
            <a:chOff x="3800475" y="4364030"/>
            <a:chExt cx="1936039" cy="657225"/>
          </a:xfrm>
        </p:grpSpPr>
        <p:sp>
          <p:nvSpPr>
            <p:cNvPr id="617" name="Google Shape;617;p42"/>
            <p:cNvSpPr/>
            <p:nvPr/>
          </p:nvSpPr>
          <p:spPr>
            <a:xfrm>
              <a:off x="3800475" y="4364030"/>
              <a:ext cx="1914525" cy="655442"/>
            </a:xfrm>
            <a:prstGeom prst="rect">
              <a:avLst/>
            </a:prstGeom>
            <a:solidFill>
              <a:srgbClr val="1F3864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8" name="Google Shape;618;p42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3812464" y="4364030"/>
              <a:ext cx="1924050" cy="657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Logotipo&#10;&#10;Descripción generada automáticamente" id="619" name="Google Shape;619;p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886232" y="4461265"/>
            <a:ext cx="1680885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42"/>
          <p:cNvSpPr txBox="1"/>
          <p:nvPr/>
        </p:nvSpPr>
        <p:spPr>
          <a:xfrm>
            <a:off x="0" y="0"/>
            <a:ext cx="63821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¿De dónde proceden los datos?</a:t>
            </a:r>
            <a:endParaRPr/>
          </a:p>
        </p:txBody>
      </p:sp>
      <p:sp>
        <p:nvSpPr>
          <p:cNvPr id="621" name="Google Shape;621;p42"/>
          <p:cNvSpPr/>
          <p:nvPr/>
        </p:nvSpPr>
        <p:spPr>
          <a:xfrm>
            <a:off x="11692647" y="6298660"/>
            <a:ext cx="403698" cy="187447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948" y="570186"/>
            <a:ext cx="5645419" cy="57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6591" y="697465"/>
            <a:ext cx="5511461" cy="166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0674" y="2473792"/>
            <a:ext cx="5163257" cy="398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89301" y="4840014"/>
            <a:ext cx="214312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072" y="128827"/>
            <a:ext cx="396274" cy="213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399" y="186647"/>
            <a:ext cx="5065986" cy="92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041" y="1195069"/>
            <a:ext cx="3826296" cy="540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392" y="651641"/>
            <a:ext cx="4108209" cy="5819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5"/>
          <p:cNvSpPr txBox="1"/>
          <p:nvPr>
            <p:ph type="title"/>
          </p:nvPr>
        </p:nvSpPr>
        <p:spPr>
          <a:xfrm>
            <a:off x="477981" y="2133599"/>
            <a:ext cx="4023360" cy="21928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s-ES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de Gestión Curricular</a:t>
            </a:r>
            <a:endParaRPr/>
          </a:p>
        </p:txBody>
      </p:sp>
      <p:pic>
        <p:nvPicPr>
          <p:cNvPr descr="Escala de tiempo&#10;&#10;Descripción generada automáticamente con confianza baja" id="644" name="Google Shape;644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1342" y="649060"/>
            <a:ext cx="7209630" cy="5695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7451" y="3123358"/>
            <a:ext cx="567622" cy="305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51666" y="3100948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6466" y="2129313"/>
            <a:ext cx="216000" cy="2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67666" y="5924253"/>
            <a:ext cx="315559" cy="16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0738" y="3333523"/>
            <a:ext cx="461124" cy="248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985" y="792002"/>
            <a:ext cx="5127412" cy="552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282" y="1048187"/>
            <a:ext cx="5285362" cy="52678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6" name="Google Shape;656;p46"/>
          <p:cNvCxnSpPr>
            <a:endCxn id="655" idx="1"/>
          </p:cNvCxnSpPr>
          <p:nvPr/>
        </p:nvCxnSpPr>
        <p:spPr>
          <a:xfrm>
            <a:off x="5243082" y="2529198"/>
            <a:ext cx="1057200" cy="1152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657" name="Google Shape;657;p46"/>
          <p:cNvSpPr txBox="1"/>
          <p:nvPr/>
        </p:nvSpPr>
        <p:spPr>
          <a:xfrm>
            <a:off x="150779" y="14592"/>
            <a:ext cx="63035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Beta infinita (</a:t>
            </a:r>
            <a:r>
              <a:rPr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βββββββββββ</a:t>
            </a:r>
            <a:r>
              <a:rPr b="1" lang="es-ES" sz="5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β β β</a:t>
            </a:r>
            <a:r>
              <a:rPr b="1" lang="es-ES" sz="32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</p:txBody>
      </p:sp>
      <p:sp>
        <p:nvSpPr>
          <p:cNvPr id="658" name="Google Shape;658;p46"/>
          <p:cNvSpPr/>
          <p:nvPr/>
        </p:nvSpPr>
        <p:spPr>
          <a:xfrm>
            <a:off x="3346315" y="1048187"/>
            <a:ext cx="734438" cy="16777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833B0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774" y="102496"/>
            <a:ext cx="1809750" cy="718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774" y="990295"/>
            <a:ext cx="180975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54899" y="734108"/>
            <a:ext cx="3107400" cy="56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54160" y="734108"/>
            <a:ext cx="6660103" cy="2071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31827" y="2888701"/>
            <a:ext cx="4082436" cy="362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3774" y="3879084"/>
            <a:ext cx="4327893" cy="198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154160" y="281755"/>
            <a:ext cx="359959" cy="359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545650" y="294893"/>
            <a:ext cx="566977" cy="310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122" y="783134"/>
            <a:ext cx="5775101" cy="523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6259" y="705256"/>
            <a:ext cx="4084619" cy="5773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7" name="Google Shape;677;p48"/>
          <p:cNvCxnSpPr>
            <a:endCxn id="676" idx="1"/>
          </p:cNvCxnSpPr>
          <p:nvPr/>
        </p:nvCxnSpPr>
        <p:spPr>
          <a:xfrm flipH="1" rot="10800000">
            <a:off x="6466159" y="3591939"/>
            <a:ext cx="950100" cy="1549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678" name="Google Shape;678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1966" y="6478622"/>
            <a:ext cx="2160000" cy="29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21966" y="6173860"/>
            <a:ext cx="2160000" cy="30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020" y="93994"/>
            <a:ext cx="1303559" cy="49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9"/>
          <p:cNvSpPr txBox="1"/>
          <p:nvPr/>
        </p:nvSpPr>
        <p:spPr>
          <a:xfrm>
            <a:off x="0" y="4910008"/>
            <a:ext cx="1214498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Madrid, 6 de noviembre de 2023.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4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6272" y="1825778"/>
            <a:ext cx="7943724" cy="2929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583623" y="982176"/>
            <a:ext cx="11404130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Promover el acceso a, y la difusión de, la </a:t>
            </a:r>
            <a:r>
              <a:rPr b="1" i="0" lang="es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ciencia abierta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español</a:t>
            </a:r>
            <a:r>
              <a:rPr lang="es-E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i="0" sz="2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Contribuir a </a:t>
            </a:r>
            <a:r>
              <a:rPr i="0" lang="es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generar </a:t>
            </a:r>
            <a:r>
              <a:rPr b="1" i="0" lang="es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conocimiento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útil </a:t>
            </a: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 al </a:t>
            </a:r>
            <a:r>
              <a:rPr i="0" lang="es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avance de la </a:t>
            </a:r>
            <a:r>
              <a:rPr b="1" i="0" lang="es-ES" sz="2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investigación</a:t>
            </a: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i="0" sz="2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Poner al alcance de investigadores, universidades, grupos de investigación y la sociedad en general, la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información científica relevante </a:t>
            </a:r>
            <a:r>
              <a:rPr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 cada uno de ellos necesita.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Colaborando con distintos actores del ámbito científico.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Desarrollando soluciones innovadoras.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Impulsando la excelencia científica y el progreso de la comunidad científica de habla hispana.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 txBox="1"/>
          <p:nvPr/>
        </p:nvSpPr>
        <p:spPr>
          <a:xfrm>
            <a:off x="1215958" y="59660"/>
            <a:ext cx="3244174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strike="noStrike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Misión </a:t>
            </a:r>
            <a:endParaRPr b="1" i="0" sz="4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826" y="79115"/>
            <a:ext cx="871992" cy="67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" name="Google Shape;69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0062" y="711042"/>
            <a:ext cx="7631876" cy="456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0062" y="2581806"/>
            <a:ext cx="7631876" cy="4076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Google Shape;69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039" y="467118"/>
            <a:ext cx="4991319" cy="59237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8" name="Google Shape;698;p51"/>
          <p:cNvCxnSpPr/>
          <p:nvPr/>
        </p:nvCxnSpPr>
        <p:spPr>
          <a:xfrm>
            <a:off x="2948698" y="3428999"/>
            <a:ext cx="2846460" cy="0"/>
          </a:xfrm>
          <a:prstGeom prst="straightConnector1">
            <a:avLst/>
          </a:prstGeom>
          <a:noFill/>
          <a:ln cap="flat" cmpd="sng" w="22225">
            <a:solidFill>
              <a:srgbClr val="1F3864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699" name="Google Shape;69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5158" y="856765"/>
            <a:ext cx="5642961" cy="517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4117" y="789711"/>
            <a:ext cx="5762548" cy="568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11070" y="789711"/>
            <a:ext cx="2597466" cy="5682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1" name="Google Shape;711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7634" y="764725"/>
            <a:ext cx="5968630" cy="5124461"/>
          </a:xfrm>
          <a:prstGeom prst="rect">
            <a:avLst/>
          </a:prstGeom>
          <a:noFill/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</p:pic>
      <p:pic>
        <p:nvPicPr>
          <p:cNvPr id="712" name="Google Shape;712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5168" y="2362800"/>
            <a:ext cx="2592000" cy="5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65168" y="3248975"/>
            <a:ext cx="2592000" cy="549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9382" y="3019389"/>
            <a:ext cx="2592000" cy="658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382" y="2199037"/>
            <a:ext cx="2592000" cy="55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382" y="3939966"/>
            <a:ext cx="2592000" cy="54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5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79382" y="4770264"/>
            <a:ext cx="2592000" cy="76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5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15174" y="5993344"/>
            <a:ext cx="3233251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84726" y="5993344"/>
            <a:ext cx="3023997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75352" y="5993344"/>
            <a:ext cx="3173194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65168" y="4130161"/>
            <a:ext cx="2592000" cy="57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365168" y="5034410"/>
            <a:ext cx="2592000" cy="62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79382" y="1406016"/>
            <a:ext cx="2592000" cy="53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365168" y="1447137"/>
            <a:ext cx="2592000" cy="49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961" y="724394"/>
            <a:ext cx="5837039" cy="5694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96050" y="1407734"/>
            <a:ext cx="5436989" cy="3413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046" y="840859"/>
            <a:ext cx="8601075" cy="313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4744" y="840859"/>
            <a:ext cx="5934753" cy="5370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273132"/>
            <a:ext cx="3384978" cy="6074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3246" y="890649"/>
            <a:ext cx="6064771" cy="5622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7662" y="890649"/>
            <a:ext cx="5940569" cy="559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624" y="812717"/>
            <a:ext cx="6936786" cy="377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9413" y="2221799"/>
            <a:ext cx="4619625" cy="417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" name="Google Shape;75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1887" y="1543050"/>
            <a:ext cx="4848225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58"/>
          <p:cNvSpPr txBox="1"/>
          <p:nvPr/>
        </p:nvSpPr>
        <p:spPr>
          <a:xfrm>
            <a:off x="162910" y="847119"/>
            <a:ext cx="11866179" cy="611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i="0" lang="es-E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3: Sistema de gestión avanzada del conocimiento mediante IA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7765" y="664887"/>
            <a:ext cx="10983310" cy="2598575"/>
          </a:xfrm>
          <a:prstGeom prst="rect">
            <a:avLst/>
          </a:prstGeom>
          <a:noFill/>
          <a:ln cap="flat" cmpd="sng" w="9525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1" name="Google Shape;76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944" y="3188109"/>
            <a:ext cx="11960111" cy="1340068"/>
          </a:xfrm>
          <a:prstGeom prst="rect">
            <a:avLst/>
          </a:prstGeom>
          <a:noFill/>
          <a:ln cap="flat" cmpd="sng" w="9525">
            <a:solidFill>
              <a:srgbClr val="1E4E7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2" name="Google Shape;762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764" y="3931429"/>
            <a:ext cx="10541877" cy="1750151"/>
          </a:xfrm>
          <a:prstGeom prst="rect">
            <a:avLst/>
          </a:prstGeom>
          <a:noFill/>
          <a:ln cap="flat" cmpd="sng" w="9525">
            <a:solidFill>
              <a:srgbClr val="7B7B7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3" name="Google Shape;763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5820" y="5795954"/>
            <a:ext cx="11666483" cy="541565"/>
          </a:xfrm>
          <a:prstGeom prst="rect">
            <a:avLst/>
          </a:prstGeom>
          <a:noFill/>
          <a:ln cap="flat" cmpd="sng" w="9525">
            <a:solidFill>
              <a:srgbClr val="C59EE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4" name="Google Shape;764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6744" y="81732"/>
            <a:ext cx="531020" cy="498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/>
        </p:nvSpPr>
        <p:spPr>
          <a:xfrm>
            <a:off x="172664" y="859547"/>
            <a:ext cx="11843426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es-ES" sz="2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onvertirse en el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mayor</a:t>
            </a: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espacio científico de datos en español </a:t>
            </a: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 mundo, siendo el proveedor de servicios e infraestructuras referente en el mundo de la Ciencia Abierta en español. </a:t>
            </a:r>
            <a:endParaRPr/>
          </a:p>
          <a:p>
            <a:pPr indent="-1206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Influir en el avance del español para que se convierta en la </a:t>
            </a:r>
            <a:r>
              <a:rPr b="1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segunda lengua científica</a:t>
            </a: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tras el inglés. 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 txBox="1"/>
          <p:nvPr/>
        </p:nvSpPr>
        <p:spPr>
          <a:xfrm>
            <a:off x="3954295" y="3831024"/>
            <a:ext cx="7716464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Colaboración.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Innovación</a:t>
            </a:r>
            <a:endParaRPr sz="2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Transferencia de resultados.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Excelencia y calidad en los productos y servicios. </a:t>
            </a:r>
            <a:endParaRPr/>
          </a:p>
        </p:txBody>
      </p:sp>
      <p:sp>
        <p:nvSpPr>
          <p:cNvPr id="123" name="Google Shape;123;p6"/>
          <p:cNvSpPr txBox="1"/>
          <p:nvPr/>
        </p:nvSpPr>
        <p:spPr>
          <a:xfrm>
            <a:off x="1196502" y="97518"/>
            <a:ext cx="507054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strike="noStrike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Visión </a:t>
            </a:r>
            <a:endParaRPr b="1" i="0" sz="40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6"/>
          <p:cNvSpPr txBox="1"/>
          <p:nvPr/>
        </p:nvSpPr>
        <p:spPr>
          <a:xfrm>
            <a:off x="2361390" y="4385021"/>
            <a:ext cx="159290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strike="noStrike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Valores </a:t>
            </a:r>
            <a:endParaRPr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826" y="79115"/>
            <a:ext cx="871992" cy="6721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60"/>
          <p:cNvSpPr txBox="1"/>
          <p:nvPr/>
        </p:nvSpPr>
        <p:spPr>
          <a:xfrm>
            <a:off x="1166648" y="1344230"/>
            <a:ext cx="10166075" cy="41695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Optimización de sistemas.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Clasificación automática de contenido.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Mapa interactivo de portales de ciencia.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Mapa de áreas de investigación y detección de anomalías.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Tecnología semántica y modelos del lenguaje.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Dialnet Comunidad.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</a:pPr>
            <a:r>
              <a:rPr lang="es-E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Dialnet Transferencia.</a:t>
            </a:r>
            <a:endParaRPr/>
          </a:p>
        </p:txBody>
      </p:sp>
      <p:sp>
        <p:nvSpPr>
          <p:cNvPr id="770" name="Google Shape;770;p60"/>
          <p:cNvSpPr txBox="1"/>
          <p:nvPr/>
        </p:nvSpPr>
        <p:spPr>
          <a:xfrm>
            <a:off x="1254868" y="102011"/>
            <a:ext cx="53035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Proyectos de...</a:t>
            </a:r>
            <a:endParaRPr/>
          </a:p>
        </p:txBody>
      </p:sp>
      <p:pic>
        <p:nvPicPr>
          <p:cNvPr id="771" name="Google Shape;77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816" y="203568"/>
            <a:ext cx="531020" cy="498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61"/>
          <p:cNvSpPr txBox="1"/>
          <p:nvPr/>
        </p:nvSpPr>
        <p:spPr>
          <a:xfrm>
            <a:off x="1240221" y="1271751"/>
            <a:ext cx="10739392" cy="4955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Análisis de “sentimiento” de citas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 citas ¿cómo son? ¿Positivas? ¿Negativas? ¿Neutras?</a:t>
            </a:r>
            <a:endParaRPr/>
          </a:p>
          <a:p>
            <a:pPr indent="-254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s-E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Visualización interactiva de la producción </a:t>
            </a: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(varias IA diferentes)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Taxonomía de clasificación temática de publicaciones </a:t>
            </a:r>
            <a:r>
              <a:rPr b="0" i="0" lang="es-E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(creada por Hércules, basada en Scopus, ArXiv y MESH de PubMed).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niveles, con 5, 27 y 344 descriptores.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Representación gráfica vectorial en 3 dimensiones.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b="0" i="0" lang="es-ES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 filtros y búsquedas.</a:t>
            </a:r>
            <a:endParaRPr/>
          </a:p>
          <a:p>
            <a:pPr indent="-2540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7" name="Google Shape;77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661" y="153410"/>
            <a:ext cx="531020" cy="498344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61"/>
          <p:cNvSpPr txBox="1"/>
          <p:nvPr/>
        </p:nvSpPr>
        <p:spPr>
          <a:xfrm>
            <a:off x="1254868" y="102011"/>
            <a:ext cx="530358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2 ejemplos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Google Shape;78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019" y="877010"/>
            <a:ext cx="4732451" cy="264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9324" y="3819320"/>
            <a:ext cx="4724904" cy="264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3216" y="623206"/>
            <a:ext cx="6637506" cy="3511934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62"/>
          <p:cNvSpPr txBox="1"/>
          <p:nvPr/>
        </p:nvSpPr>
        <p:spPr>
          <a:xfrm>
            <a:off x="317772" y="4192622"/>
            <a:ext cx="36997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Prueba de concepto. 3 dimensiones. Vectores. Clasificación</a:t>
            </a:r>
            <a:endParaRPr/>
          </a:p>
        </p:txBody>
      </p:sp>
      <p:pic>
        <p:nvPicPr>
          <p:cNvPr id="787" name="Google Shape;787;p6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82892" y="4265260"/>
            <a:ext cx="2577830" cy="220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6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3216" y="67380"/>
            <a:ext cx="531020" cy="498344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62">
            <a:hlinkClick r:id="rId8"/>
          </p:cNvPr>
          <p:cNvSpPr txBox="1"/>
          <p:nvPr/>
        </p:nvSpPr>
        <p:spPr>
          <a:xfrm>
            <a:off x="1133273" y="5327864"/>
            <a:ext cx="220817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A80000"/>
                </a:solidFill>
                <a:latin typeface="Arial"/>
                <a:ea typeface="Arial"/>
                <a:cs typeface="Arial"/>
                <a:sym typeface="Arial"/>
              </a:rPr>
              <a:t>Vídeo </a:t>
            </a:r>
            <a:r>
              <a:rPr b="1" lang="es-ES" sz="1800">
                <a:solidFill>
                  <a:srgbClr val="A80000"/>
                </a:solidFill>
                <a:latin typeface="Arial"/>
                <a:ea typeface="Arial"/>
                <a:cs typeface="Arial"/>
                <a:sym typeface="Arial"/>
              </a:rPr>
              <a:t>(2:42:34) 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8403" y="2504214"/>
            <a:ext cx="1894161" cy="2010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5483" y="5037175"/>
            <a:ext cx="720000" cy="38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3787" y="3052251"/>
            <a:ext cx="720000" cy="675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7" name="Google Shape;797;p63"/>
          <p:cNvGrpSpPr/>
          <p:nvPr/>
        </p:nvGrpSpPr>
        <p:grpSpPr>
          <a:xfrm>
            <a:off x="6325483" y="1272347"/>
            <a:ext cx="720000" cy="360000"/>
            <a:chOff x="7496690" y="4796518"/>
            <a:chExt cx="432000" cy="216000"/>
          </a:xfrm>
        </p:grpSpPr>
        <p:pic>
          <p:nvPicPr>
            <p:cNvPr id="798" name="Google Shape;798;p6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496690" y="479651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9" name="Google Shape;799;p6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712690" y="479651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0" name="Google Shape;800;p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50494" y="3132306"/>
            <a:ext cx="650823" cy="515587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63"/>
          <p:cNvSpPr txBox="1"/>
          <p:nvPr/>
        </p:nvSpPr>
        <p:spPr>
          <a:xfrm>
            <a:off x="656617" y="3139947"/>
            <a:ext cx="339387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Internacionalización</a:t>
            </a:r>
            <a:endParaRPr/>
          </a:p>
        </p:txBody>
      </p:sp>
      <p:sp>
        <p:nvSpPr>
          <p:cNvPr id="802" name="Google Shape;802;p63"/>
          <p:cNvSpPr txBox="1"/>
          <p:nvPr/>
        </p:nvSpPr>
        <p:spPr>
          <a:xfrm>
            <a:off x="5191285" y="710216"/>
            <a:ext cx="29883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Portales</a:t>
            </a:r>
            <a:endParaRPr/>
          </a:p>
        </p:txBody>
      </p:sp>
      <p:sp>
        <p:nvSpPr>
          <p:cNvPr id="803" name="Google Shape;803;p63"/>
          <p:cNvSpPr txBox="1"/>
          <p:nvPr/>
        </p:nvSpPr>
        <p:spPr>
          <a:xfrm>
            <a:off x="9508787" y="3139947"/>
            <a:ext cx="9062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IA</a:t>
            </a:r>
            <a:endParaRPr/>
          </a:p>
        </p:txBody>
      </p:sp>
      <p:sp>
        <p:nvSpPr>
          <p:cNvPr id="804" name="Google Shape;804;p63"/>
          <p:cNvSpPr txBox="1"/>
          <p:nvPr/>
        </p:nvSpPr>
        <p:spPr>
          <a:xfrm>
            <a:off x="5095629" y="5585653"/>
            <a:ext cx="298839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Indicadores</a:t>
            </a:r>
            <a:endParaRPr/>
          </a:p>
        </p:txBody>
      </p:sp>
      <p:sp>
        <p:nvSpPr>
          <p:cNvPr id="805" name="Google Shape;805;p63"/>
          <p:cNvSpPr txBox="1"/>
          <p:nvPr/>
        </p:nvSpPr>
        <p:spPr>
          <a:xfrm>
            <a:off x="10121630" y="6157609"/>
            <a:ext cx="19503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rgbClr val="A80000"/>
                </a:solidFill>
                <a:latin typeface="Calibri"/>
                <a:ea typeface="Calibri"/>
                <a:cs typeface="Calibri"/>
                <a:sym typeface="Calibri"/>
              </a:rPr>
              <a:t>Continuará...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/>
          <p:nvPr/>
        </p:nvSpPr>
        <p:spPr>
          <a:xfrm>
            <a:off x="556098" y="887225"/>
            <a:ext cx="11079804" cy="5293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Convertir el español en la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segunda lengua científica 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tras el inglés.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Crear el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mayor espacio sectorial de datos científicos en español 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 desarrollar casos de uso que pongan en valor la ciencia en español. 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Implantar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Dialnet CRIS 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las universidades y entidades de investigación españolas e hispanoamericanas, implementando funcionalidades avanzadas que permitan explotar el conocimiento contenido.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Liderar la definición, desarrollo y despliegue del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Portal Nacional de Investigación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1778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Potenciar la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transferencia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conocimiento.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Conseguir que Dialnet se convierta en el </a:t>
            </a:r>
            <a:r>
              <a:rPr b="1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referente mundial </a:t>
            </a:r>
            <a:r>
              <a:rPr b="0" i="0" lang="es-ES" sz="26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la ciencia en español. </a:t>
            </a:r>
            <a:endParaRPr/>
          </a:p>
        </p:txBody>
      </p:sp>
      <p:sp>
        <p:nvSpPr>
          <p:cNvPr id="131" name="Google Shape;131;p7"/>
          <p:cNvSpPr txBox="1"/>
          <p:nvPr/>
        </p:nvSpPr>
        <p:spPr>
          <a:xfrm>
            <a:off x="454768" y="53662"/>
            <a:ext cx="609437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4000" u="none" strike="noStrike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Objetivos estratégicos</a:t>
            </a:r>
            <a:endParaRPr/>
          </a:p>
        </p:txBody>
      </p:sp>
      <p:sp>
        <p:nvSpPr>
          <p:cNvPr descr="Lengua" id="132" name="Google Shape;132;p7"/>
          <p:cNvSpPr/>
          <p:nvPr/>
        </p:nvSpPr>
        <p:spPr>
          <a:xfrm>
            <a:off x="11309078" y="874630"/>
            <a:ext cx="540000" cy="540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Astronauta" id="133" name="Google Shape;133;p7"/>
          <p:cNvSpPr/>
          <p:nvPr/>
        </p:nvSpPr>
        <p:spPr>
          <a:xfrm>
            <a:off x="11309078" y="1402034"/>
            <a:ext cx="540000" cy="540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Repetir" id="134" name="Google Shape;134;p7"/>
          <p:cNvSpPr/>
          <p:nvPr/>
        </p:nvSpPr>
        <p:spPr>
          <a:xfrm>
            <a:off x="11309078" y="4794636"/>
            <a:ext cx="540000" cy="5400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Earth Globe Americas" id="135" name="Google Shape;135;p7"/>
          <p:cNvSpPr/>
          <p:nvPr/>
        </p:nvSpPr>
        <p:spPr>
          <a:xfrm>
            <a:off x="11309078" y="5430775"/>
            <a:ext cx="540000" cy="540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303212" y="286134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309078" y="3771422"/>
            <a:ext cx="528268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/>
          <p:nvPr/>
        </p:nvSpPr>
        <p:spPr>
          <a:xfrm>
            <a:off x="1061543" y="1283228"/>
            <a:ext cx="10625959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1: </a:t>
            </a:r>
            <a:r>
              <a:rPr b="0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Internacionalización de Dialnet global en el contexto hispanohablante 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1061543" y="2488278"/>
            <a:ext cx="1051034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2: </a:t>
            </a:r>
            <a:r>
              <a:rPr b="0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Portales de investigación y portal de la ciencia abierta en español 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"/>
          <p:cNvSpPr txBox="1"/>
          <p:nvPr/>
        </p:nvSpPr>
        <p:spPr>
          <a:xfrm>
            <a:off x="1061543" y="3693328"/>
            <a:ext cx="1099382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3: </a:t>
            </a:r>
            <a:r>
              <a:rPr b="0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Sistema de gestión avanzada del conocimiento mediante inteligencia artificial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1061543" y="4898379"/>
            <a:ext cx="60804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Línea 4: </a:t>
            </a:r>
            <a:r>
              <a:rPr b="0" i="0" lang="es-ES" sz="3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Servicio de indicadores </a:t>
            </a:r>
            <a:endParaRPr sz="3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72957" y="45828"/>
            <a:ext cx="6433513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4000">
                <a:solidFill>
                  <a:srgbClr val="833B0A"/>
                </a:solidFill>
                <a:latin typeface="Arial"/>
                <a:ea typeface="Arial"/>
                <a:cs typeface="Arial"/>
                <a:sym typeface="Arial"/>
              </a:rPr>
              <a:t>Líneas estratégicas</a:t>
            </a:r>
            <a:endParaRPr/>
          </a:p>
        </p:txBody>
      </p:sp>
      <p:pic>
        <p:nvPicPr>
          <p:cNvPr id="148" name="Google Shape;14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69" y="5068689"/>
            <a:ext cx="396274" cy="21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69" y="3829271"/>
            <a:ext cx="396274" cy="371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8"/>
          <p:cNvGrpSpPr/>
          <p:nvPr/>
        </p:nvGrpSpPr>
        <p:grpSpPr>
          <a:xfrm>
            <a:off x="643519" y="2696872"/>
            <a:ext cx="432000" cy="216000"/>
            <a:chOff x="7496690" y="4796518"/>
            <a:chExt cx="432000" cy="216000"/>
          </a:xfrm>
        </p:grpSpPr>
        <p:pic>
          <p:nvPicPr>
            <p:cNvPr id="151" name="Google Shape;151;p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496690" y="479651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12690" y="4796518"/>
              <a:ext cx="216000" cy="2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3" name="Google Shape;153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5269" y="1430893"/>
            <a:ext cx="366713" cy="29051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>
            <a:hlinkClick r:id="rId8"/>
          </p:cNvPr>
          <p:cNvSpPr txBox="1"/>
          <p:nvPr/>
        </p:nvSpPr>
        <p:spPr>
          <a:xfrm>
            <a:off x="7263767" y="5841818"/>
            <a:ext cx="39939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Plan de actuación 2024</a:t>
            </a:r>
            <a:endParaRPr/>
          </a:p>
        </p:txBody>
      </p:sp>
      <p:pic>
        <p:nvPicPr>
          <p:cNvPr id="155" name="Google Shape;155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960227" y="5209896"/>
            <a:ext cx="839424" cy="1182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/>
          <p:nvPr/>
        </p:nvSpPr>
        <p:spPr>
          <a:xfrm>
            <a:off x="79410" y="3244201"/>
            <a:ext cx="1941680" cy="4204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1997 Compludoc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1998 Base de dades de Sumaris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9"/>
          <p:cNvSpPr/>
          <p:nvPr/>
        </p:nvSpPr>
        <p:spPr>
          <a:xfrm>
            <a:off x="1387366" y="3090352"/>
            <a:ext cx="802861" cy="108000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C3052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9"/>
          <p:cNvSpPr/>
          <p:nvPr/>
        </p:nvSpPr>
        <p:spPr>
          <a:xfrm>
            <a:off x="2284162" y="3090352"/>
            <a:ext cx="9277218" cy="108000"/>
          </a:xfrm>
          <a:prstGeom prst="rect">
            <a:avLst/>
          </a:prstGeom>
          <a:solidFill>
            <a:srgbClr val="C0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9"/>
          <p:cNvSpPr/>
          <p:nvPr/>
        </p:nvSpPr>
        <p:spPr>
          <a:xfrm>
            <a:off x="2100560" y="3023483"/>
            <a:ext cx="273269" cy="241738"/>
          </a:xfrm>
          <a:prstGeom prst="ellipse">
            <a:avLst/>
          </a:prstGeom>
          <a:solidFill>
            <a:srgbClr val="C00000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"/>
          <p:cNvSpPr/>
          <p:nvPr/>
        </p:nvSpPr>
        <p:spPr>
          <a:xfrm rot="5400000">
            <a:off x="11550869" y="3033994"/>
            <a:ext cx="220717" cy="199696"/>
          </a:xfrm>
          <a:prstGeom prst="triangle">
            <a:avLst>
              <a:gd fmla="val 50000" name="adj"/>
            </a:avLst>
          </a:prstGeom>
          <a:solidFill>
            <a:srgbClr val="C00000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/>
          <p:nvPr/>
        </p:nvSpPr>
        <p:spPr>
          <a:xfrm>
            <a:off x="555652" y="2590656"/>
            <a:ext cx="802861" cy="4204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1999 DIAL</a:t>
            </a: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3973672" y="3023483"/>
            <a:ext cx="273269" cy="241738"/>
          </a:xfrm>
          <a:prstGeom prst="ellipse">
            <a:avLst/>
          </a:prstGeom>
          <a:solidFill>
            <a:srgbClr val="C00000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9"/>
          <p:cNvGrpSpPr/>
          <p:nvPr/>
        </p:nvGrpSpPr>
        <p:grpSpPr>
          <a:xfrm>
            <a:off x="3946421" y="3263662"/>
            <a:ext cx="1428628" cy="1173819"/>
            <a:chOff x="6772620" y="4087977"/>
            <a:chExt cx="1428628" cy="1173819"/>
          </a:xfrm>
        </p:grpSpPr>
        <p:sp>
          <p:nvSpPr>
            <p:cNvPr id="169" name="Google Shape;169;p9"/>
            <p:cNvSpPr/>
            <p:nvPr/>
          </p:nvSpPr>
          <p:spPr>
            <a:xfrm rot="9913355">
              <a:off x="6867530" y="4225374"/>
              <a:ext cx="1193932" cy="899025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chemeClr val="accent4"/>
            </a:solidFill>
            <a:ln cap="flat" cmpd="sng" w="12700">
              <a:solidFill>
                <a:srgbClr val="6B51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9"/>
            <p:cNvSpPr/>
            <p:nvPr/>
          </p:nvSpPr>
          <p:spPr>
            <a:xfrm rot="-971445">
              <a:off x="6849611" y="4308124"/>
              <a:ext cx="1274647" cy="733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Compludoc</a:t>
              </a:r>
              <a:endParaRPr b="1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Sumaris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- 2011</a:t>
              </a:r>
              <a:endParaRPr/>
            </a:p>
          </p:txBody>
        </p:sp>
      </p:grpSp>
      <p:grpSp>
        <p:nvGrpSpPr>
          <p:cNvPr id="171" name="Google Shape;171;p9"/>
          <p:cNvGrpSpPr/>
          <p:nvPr/>
        </p:nvGrpSpPr>
        <p:grpSpPr>
          <a:xfrm rot="788670">
            <a:off x="2823317" y="3247041"/>
            <a:ext cx="1252137" cy="977202"/>
            <a:chOff x="6772620" y="4087977"/>
            <a:chExt cx="1428628" cy="1173819"/>
          </a:xfrm>
        </p:grpSpPr>
        <p:sp>
          <p:nvSpPr>
            <p:cNvPr id="172" name="Google Shape;172;p9"/>
            <p:cNvSpPr/>
            <p:nvPr/>
          </p:nvSpPr>
          <p:spPr>
            <a:xfrm rot="9913355">
              <a:off x="6867530" y="4225374"/>
              <a:ext cx="1193932" cy="899025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chemeClr val="accent5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9"/>
            <p:cNvSpPr/>
            <p:nvPr/>
          </p:nvSpPr>
          <p:spPr>
            <a:xfrm rot="-971445">
              <a:off x="6849611" y="4308124"/>
              <a:ext cx="1274647" cy="733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2008</a:t>
              </a:r>
              <a:endParaRPr/>
            </a:p>
          </p:txBody>
        </p:sp>
      </p:grpSp>
      <p:grpSp>
        <p:nvGrpSpPr>
          <p:cNvPr id="174" name="Google Shape;174;p9"/>
          <p:cNvGrpSpPr/>
          <p:nvPr/>
        </p:nvGrpSpPr>
        <p:grpSpPr>
          <a:xfrm rot="788670">
            <a:off x="8334020" y="3293410"/>
            <a:ext cx="1460723" cy="977202"/>
            <a:chOff x="6772620" y="4087977"/>
            <a:chExt cx="1383751" cy="1173819"/>
          </a:xfrm>
        </p:grpSpPr>
        <p:sp>
          <p:nvSpPr>
            <p:cNvPr id="175" name="Google Shape;175;p9"/>
            <p:cNvSpPr/>
            <p:nvPr/>
          </p:nvSpPr>
          <p:spPr>
            <a:xfrm rot="9913355">
              <a:off x="6867530" y="4225374"/>
              <a:ext cx="1193932" cy="899025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C59EE2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9"/>
            <p:cNvSpPr/>
            <p:nvPr/>
          </p:nvSpPr>
          <p:spPr>
            <a:xfrm rot="-971445">
              <a:off x="6924418" y="4322371"/>
              <a:ext cx="1031821" cy="733529"/>
            </a:xfrm>
            <a:prstGeom prst="rect">
              <a:avLst/>
            </a:prstGeom>
            <a:solidFill>
              <a:srgbClr val="C59E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Unidigital</a:t>
              </a:r>
              <a:endParaRPr b="1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2021</a:t>
              </a:r>
              <a:endParaRPr/>
            </a:p>
          </p:txBody>
        </p:sp>
      </p:grpSp>
      <p:grpSp>
        <p:nvGrpSpPr>
          <p:cNvPr id="177" name="Google Shape;177;p9"/>
          <p:cNvGrpSpPr/>
          <p:nvPr/>
        </p:nvGrpSpPr>
        <p:grpSpPr>
          <a:xfrm>
            <a:off x="8606910" y="1896233"/>
            <a:ext cx="1228287" cy="985784"/>
            <a:chOff x="8168709" y="1859667"/>
            <a:chExt cx="1228287" cy="985784"/>
          </a:xfrm>
        </p:grpSpPr>
        <p:sp>
          <p:nvSpPr>
            <p:cNvPr id="178" name="Google Shape;178;p9"/>
            <p:cNvSpPr/>
            <p:nvPr/>
          </p:nvSpPr>
          <p:spPr>
            <a:xfrm rot="-486791">
              <a:off x="8222079" y="1934625"/>
              <a:ext cx="1121547" cy="835867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A80000"/>
            </a:solidFill>
            <a:ln cap="flat" cmpd="sng" w="12700">
              <a:solidFill>
                <a:srgbClr val="6B51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2020</a:t>
              </a:r>
              <a:endParaRPr/>
            </a:p>
          </p:txBody>
        </p:sp>
        <p:pic>
          <p:nvPicPr>
            <p:cNvPr id="179" name="Google Shape;179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89681">
              <a:off x="8582833" y="2070939"/>
              <a:ext cx="354951" cy="354951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pic>
        <p:nvPicPr>
          <p:cNvPr id="180" name="Google Shape;18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3915" y="3885742"/>
            <a:ext cx="441804" cy="45161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  <p:grpSp>
        <p:nvGrpSpPr>
          <p:cNvPr id="181" name="Google Shape;181;p9"/>
          <p:cNvGrpSpPr/>
          <p:nvPr/>
        </p:nvGrpSpPr>
        <p:grpSpPr>
          <a:xfrm>
            <a:off x="6900765" y="2008612"/>
            <a:ext cx="1129798" cy="907043"/>
            <a:chOff x="6948292" y="1889868"/>
            <a:chExt cx="1129798" cy="907043"/>
          </a:xfrm>
        </p:grpSpPr>
        <p:sp>
          <p:nvSpPr>
            <p:cNvPr id="182" name="Google Shape;182;p9"/>
            <p:cNvSpPr/>
            <p:nvPr/>
          </p:nvSpPr>
          <p:spPr>
            <a:xfrm rot="-486791">
              <a:off x="6997405" y="1958811"/>
              <a:ext cx="1031573" cy="769156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C00000"/>
            </a:solidFill>
            <a:ln cap="flat" cmpd="sng" w="12700">
              <a:solidFill>
                <a:srgbClr val="6B51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endParaRPr/>
            </a:p>
          </p:txBody>
        </p:sp>
        <p:pic>
          <p:nvPicPr>
            <p:cNvPr id="183" name="Google Shape;18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524217">
              <a:off x="7290626" y="2071883"/>
              <a:ext cx="390442" cy="356120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sp>
        <p:nvSpPr>
          <p:cNvPr id="184" name="Google Shape;184;p9"/>
          <p:cNvSpPr/>
          <p:nvPr/>
        </p:nvSpPr>
        <p:spPr>
          <a:xfrm>
            <a:off x="7246220" y="3012973"/>
            <a:ext cx="273269" cy="241738"/>
          </a:xfrm>
          <a:prstGeom prst="ellipse">
            <a:avLst/>
          </a:prstGeom>
          <a:solidFill>
            <a:srgbClr val="C00000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8947785" y="3012973"/>
            <a:ext cx="273269" cy="241738"/>
          </a:xfrm>
          <a:prstGeom prst="ellipse">
            <a:avLst/>
          </a:prstGeom>
          <a:solidFill>
            <a:srgbClr val="C00000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p9"/>
          <p:cNvGrpSpPr/>
          <p:nvPr/>
        </p:nvGrpSpPr>
        <p:grpSpPr>
          <a:xfrm>
            <a:off x="1830977" y="2001500"/>
            <a:ext cx="1051650" cy="884444"/>
            <a:chOff x="1848004" y="1835995"/>
            <a:chExt cx="1051650" cy="884444"/>
          </a:xfrm>
        </p:grpSpPr>
        <p:sp>
          <p:nvSpPr>
            <p:cNvPr id="187" name="Google Shape;187;p9"/>
            <p:cNvSpPr/>
            <p:nvPr/>
          </p:nvSpPr>
          <p:spPr>
            <a:xfrm rot="-486791">
              <a:off x="1896670" y="1899546"/>
              <a:ext cx="954319" cy="757342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C00000"/>
            </a:solidFill>
            <a:ln cap="flat" cmpd="sng" w="12700">
              <a:solidFill>
                <a:srgbClr val="6B51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2002</a:t>
              </a:r>
              <a:endParaRPr/>
            </a:p>
          </p:txBody>
        </p:sp>
        <p:pic>
          <p:nvPicPr>
            <p:cNvPr id="188" name="Google Shape;188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551915">
              <a:off x="2195340" y="1993349"/>
              <a:ext cx="323850" cy="333375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sp>
        <p:nvSpPr>
          <p:cNvPr id="189" name="Google Shape;189;p9"/>
          <p:cNvSpPr/>
          <p:nvPr/>
        </p:nvSpPr>
        <p:spPr>
          <a:xfrm>
            <a:off x="10759795" y="3012973"/>
            <a:ext cx="273269" cy="241738"/>
          </a:xfrm>
          <a:prstGeom prst="ellipse">
            <a:avLst/>
          </a:prstGeom>
          <a:solidFill>
            <a:srgbClr val="C00000"/>
          </a:solidFill>
          <a:ln cap="flat" cmpd="sng" w="381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" name="Google Shape;190;p9"/>
          <p:cNvGrpSpPr/>
          <p:nvPr/>
        </p:nvGrpSpPr>
        <p:grpSpPr>
          <a:xfrm>
            <a:off x="10435875" y="1856631"/>
            <a:ext cx="1194379" cy="1004410"/>
            <a:chOff x="10491474" y="1845567"/>
            <a:chExt cx="1194379" cy="1004410"/>
          </a:xfrm>
        </p:grpSpPr>
        <p:sp>
          <p:nvSpPr>
            <p:cNvPr id="191" name="Google Shape;191;p9"/>
            <p:cNvSpPr/>
            <p:nvPr/>
          </p:nvSpPr>
          <p:spPr>
            <a:xfrm rot="-486791">
              <a:off x="10546739" y="1917744"/>
              <a:ext cx="1083848" cy="860056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C00000"/>
            </a:solidFill>
            <a:ln cap="flat" cmpd="sng" w="12700">
              <a:solidFill>
                <a:srgbClr val="6B5100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2024</a:t>
              </a:r>
              <a:endParaRPr/>
            </a:p>
          </p:txBody>
        </p:sp>
        <p:pic>
          <p:nvPicPr>
            <p:cNvPr id="192" name="Google Shape;192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-676225">
              <a:off x="10836415" y="1976209"/>
              <a:ext cx="482976" cy="530638"/>
            </a:xfrm>
            <a:prstGeom prst="roundRect">
              <a:avLst>
                <a:gd fmla="val 8594" name="adj"/>
              </a:avLst>
            </a:prstGeom>
            <a:solidFill>
              <a:srgbClr val="ECECEC"/>
            </a:solidFill>
            <a:ln>
              <a:noFill/>
            </a:ln>
            <a:effectLst>
              <a:reflection blurRad="0" dir="5400000" dist="5000" endA="0" endPos="28000" kx="0" rotWithShape="0" algn="bl" stA="38000" stPos="0" sy="-100000" ky="0"/>
            </a:effectLst>
          </p:spPr>
        </p:pic>
      </p:grpSp>
      <p:grpSp>
        <p:nvGrpSpPr>
          <p:cNvPr id="193" name="Google Shape;193;p9"/>
          <p:cNvGrpSpPr/>
          <p:nvPr/>
        </p:nvGrpSpPr>
        <p:grpSpPr>
          <a:xfrm rot="788670">
            <a:off x="9789436" y="3393182"/>
            <a:ext cx="1556127" cy="1262424"/>
            <a:chOff x="6763067" y="4087976"/>
            <a:chExt cx="1474128" cy="1516428"/>
          </a:xfrm>
        </p:grpSpPr>
        <p:sp>
          <p:nvSpPr>
            <p:cNvPr id="194" name="Google Shape;194;p9"/>
            <p:cNvSpPr/>
            <p:nvPr/>
          </p:nvSpPr>
          <p:spPr>
            <a:xfrm rot="9913355">
              <a:off x="6903165" y="4219513"/>
              <a:ext cx="1193932" cy="1253354"/>
            </a:xfrm>
            <a:prstGeom prst="wedgeRoundRectCallout">
              <a:avLst>
                <a:gd fmla="val -20833" name="adj1"/>
                <a:gd fmla="val 62500" name="adj2"/>
                <a:gd fmla="val 0" name="adj3"/>
              </a:avLst>
            </a:prstGeom>
            <a:solidFill>
              <a:srgbClr val="C59EE2"/>
            </a:solidFill>
            <a:ln cap="flat" cmpd="sng" w="12700">
              <a:solidFill>
                <a:srgbClr val="26415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 rot="-971445">
              <a:off x="6963878" y="4315254"/>
              <a:ext cx="1031821" cy="1092423"/>
            </a:xfrm>
            <a:prstGeom prst="rect">
              <a:avLst/>
            </a:prstGeom>
            <a:solidFill>
              <a:srgbClr val="C59E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CRIS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Hércules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CRUE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2023</a:t>
              </a:r>
              <a:endParaRPr/>
            </a:p>
          </p:txBody>
        </p:sp>
      </p:grpSp>
      <p:sp>
        <p:nvSpPr>
          <p:cNvPr id="196" name="Google Shape;196;p9"/>
          <p:cNvSpPr/>
          <p:nvPr/>
        </p:nvSpPr>
        <p:spPr>
          <a:xfrm>
            <a:off x="3769584" y="1896898"/>
            <a:ext cx="1141221" cy="901749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C00000"/>
          </a:solidFill>
          <a:ln cap="flat" cmpd="sng" w="12700">
            <a:solidFill>
              <a:srgbClr val="6B51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Fundación</a:t>
            </a:r>
            <a:r>
              <a:rPr b="1" lang="es-E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2009</a:t>
            </a:r>
            <a:endParaRPr/>
          </a:p>
        </p:txBody>
      </p:sp>
      <p:pic>
        <p:nvPicPr>
          <p:cNvPr id="197" name="Google Shape;197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52695" y="1991932"/>
            <a:ext cx="374997" cy="36690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9"/>
          <p:cNvSpPr/>
          <p:nvPr/>
        </p:nvSpPr>
        <p:spPr>
          <a:xfrm>
            <a:off x="5154821" y="4674141"/>
            <a:ext cx="941179" cy="706541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rgbClr val="2F49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BNE</a:t>
            </a:r>
            <a:endParaRPr/>
          </a:p>
        </p:txBody>
      </p:sp>
      <p:sp>
        <p:nvSpPr>
          <p:cNvPr id="199" name="Google Shape;199;p9"/>
          <p:cNvSpPr/>
          <p:nvPr/>
        </p:nvSpPr>
        <p:spPr>
          <a:xfrm>
            <a:off x="6277139" y="4674141"/>
            <a:ext cx="941178" cy="711796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 cap="flat" cmpd="sng" w="12700">
            <a:solidFill>
              <a:srgbClr val="2F491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Teseo</a:t>
            </a:r>
            <a:endParaRPr/>
          </a:p>
        </p:txBody>
      </p:sp>
      <p:pic>
        <p:nvPicPr>
          <p:cNvPr id="200" name="Google Shape;200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291422">
            <a:off x="3020931" y="3513259"/>
            <a:ext cx="841992" cy="15196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9"/>
          <p:cNvSpPr/>
          <p:nvPr/>
        </p:nvSpPr>
        <p:spPr>
          <a:xfrm>
            <a:off x="4965971" y="4337361"/>
            <a:ext cx="2451370" cy="1392230"/>
          </a:xfrm>
          <a:prstGeom prst="roundRect">
            <a:avLst>
              <a:gd fmla="val 16667" name="adj"/>
            </a:avLst>
          </a:prstGeom>
          <a:solidFill>
            <a:schemeClr val="lt1">
              <a:alpha val="0"/>
            </a:schemeClr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32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...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2024-01-15T12:56:49Z</dcterms:created>
  <dc:creator>Elena Lopez Tamayo</dc:creator>
</cp:coreProperties>
</file>