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60" r:id="rId2"/>
    <p:sldId id="262" r:id="rId3"/>
    <p:sldId id="261" r:id="rId4"/>
    <p:sldId id="263" r:id="rId5"/>
    <p:sldId id="264" r:id="rId6"/>
    <p:sldId id="267" r:id="rId7"/>
    <p:sldId id="268" r:id="rId8"/>
    <p:sldId id="265" r:id="rId9"/>
    <p:sldId id="266" r:id="rId10"/>
    <p:sldId id="259" r:id="rId1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7"/>
    <p:restoredTop sz="96336"/>
  </p:normalViewPr>
  <p:slideViewPr>
    <p:cSldViewPr snapToGrid="0">
      <p:cViewPr varScale="1">
        <p:scale>
          <a:sx n="61" d="100"/>
          <a:sy n="61" d="100"/>
        </p:scale>
        <p:origin x="11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61B5E-71A7-4447-9B56-08045ABEE26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1DA750F6-292E-412C-8019-F38D88DDB720}">
      <dgm:prSet custT="1"/>
      <dgm:spPr/>
      <dgm:t>
        <a:bodyPr/>
        <a:lstStyle/>
        <a:p>
          <a:pPr algn="just" rtl="0"/>
          <a:r>
            <a:rPr lang="es-CO" sz="2000" dirty="0" smtClean="0"/>
            <a:t>La medición de estrategias de publicación de los artículos científicos en relación </a:t>
          </a:r>
          <a:r>
            <a:rPr lang="es-CO" sz="2000" dirty="0" smtClean="0">
              <a:solidFill>
                <a:schemeClr val="accent4">
                  <a:lumMod val="60000"/>
                  <a:lumOff val="40000"/>
                </a:schemeClr>
              </a:solidFill>
            </a:rPr>
            <a:t>al impacto que tienen en citaciones y visitas </a:t>
          </a:r>
          <a:r>
            <a:rPr lang="es-CO" sz="2000" dirty="0" smtClean="0"/>
            <a:t>es uno de los puntos de interés para editores de revistas científicas</a:t>
          </a:r>
          <a:r>
            <a:rPr lang="es-CO" sz="2000" dirty="0" smtClean="0">
              <a:solidFill>
                <a:schemeClr val="bg2"/>
              </a:solidFill>
            </a:rPr>
            <a:t> </a:t>
          </a:r>
          <a:r>
            <a:rPr lang="en-US" sz="900" dirty="0" smtClean="0">
              <a:solidFill>
                <a:schemeClr val="bg2">
                  <a:lumMod val="75000"/>
                </a:schemeClr>
              </a:solidFill>
            </a:rPr>
            <a:t>(</a:t>
          </a:r>
          <a:r>
            <a:rPr lang="en-US" sz="1000" dirty="0" err="1" smtClean="0">
              <a:solidFill>
                <a:schemeClr val="bg2">
                  <a:lumMod val="75000"/>
                </a:schemeClr>
              </a:solidFill>
            </a:rPr>
            <a:t>Sathianathen</a:t>
          </a:r>
          <a:r>
            <a:rPr lang="en-US" sz="1000" dirty="0" smtClean="0">
              <a:solidFill>
                <a:schemeClr val="bg2">
                  <a:lumMod val="75000"/>
                </a:schemeClr>
              </a:solidFill>
            </a:rPr>
            <a:t> et al., 2020)</a:t>
          </a:r>
          <a:r>
            <a:rPr lang="es-CO" sz="1000" dirty="0" smtClean="0">
              <a:solidFill>
                <a:schemeClr val="bg2">
                  <a:lumMod val="75000"/>
                </a:schemeClr>
              </a:solidFill>
            </a:rPr>
            <a:t> </a:t>
          </a:r>
          <a:r>
            <a:rPr lang="en-US" sz="1000" dirty="0" smtClean="0">
              <a:solidFill>
                <a:schemeClr val="bg2">
                  <a:lumMod val="75000"/>
                </a:schemeClr>
              </a:solidFill>
            </a:rPr>
            <a:t>(De Filippo &amp; </a:t>
          </a:r>
          <a:r>
            <a:rPr lang="en-US" sz="1000" dirty="0" err="1" smtClean="0">
              <a:solidFill>
                <a:schemeClr val="bg2">
                  <a:lumMod val="75000"/>
                </a:schemeClr>
              </a:solidFill>
            </a:rPr>
            <a:t>Sanz</a:t>
          </a:r>
          <a:r>
            <a:rPr lang="en-US" sz="1000" dirty="0" smtClean="0">
              <a:solidFill>
                <a:schemeClr val="bg2">
                  <a:lumMod val="75000"/>
                </a:schemeClr>
              </a:solidFill>
            </a:rPr>
            <a:t>-Casado, 2018).  </a:t>
          </a:r>
          <a:endParaRPr lang="es-CO" sz="1000" dirty="0">
            <a:solidFill>
              <a:schemeClr val="bg2">
                <a:lumMod val="75000"/>
              </a:schemeClr>
            </a:solidFill>
          </a:endParaRPr>
        </a:p>
      </dgm:t>
    </dgm:pt>
    <dgm:pt modelId="{EA671E35-8A36-450B-88C2-F8FF7069A5F0}" type="parTrans" cxnId="{EED20BBB-FF3F-4B21-9135-70947999DC80}">
      <dgm:prSet/>
      <dgm:spPr/>
      <dgm:t>
        <a:bodyPr/>
        <a:lstStyle/>
        <a:p>
          <a:endParaRPr lang="es-ES"/>
        </a:p>
      </dgm:t>
    </dgm:pt>
    <dgm:pt modelId="{AC032473-E6F5-477D-808F-3123525478DC}" type="sibTrans" cxnId="{EED20BBB-FF3F-4B21-9135-70947999DC80}">
      <dgm:prSet/>
      <dgm:spPr/>
      <dgm:t>
        <a:bodyPr/>
        <a:lstStyle/>
        <a:p>
          <a:endParaRPr lang="es-ES"/>
        </a:p>
      </dgm:t>
    </dgm:pt>
    <dgm:pt modelId="{1AF71A0E-5957-411E-8A44-8BD1051E9852}">
      <dgm:prSet custT="1"/>
      <dgm:spPr/>
      <dgm:t>
        <a:bodyPr/>
        <a:lstStyle/>
        <a:p>
          <a:pPr algn="just" rtl="0"/>
          <a:r>
            <a:rPr lang="es-CO" sz="2000" dirty="0" smtClean="0"/>
            <a:t>En Latinoamérica, revistas del área de la salud han implementado </a:t>
          </a:r>
          <a:r>
            <a:rPr lang="es-CO" sz="2000" dirty="0" smtClean="0">
              <a:solidFill>
                <a:schemeClr val="accent4">
                  <a:lumMod val="60000"/>
                  <a:lumOff val="40000"/>
                </a:schemeClr>
              </a:solidFill>
            </a:rPr>
            <a:t>el uso de videos con el objetivo de promover la lectura de los artículos </a:t>
          </a:r>
          <a:r>
            <a:rPr lang="es-CO" sz="2000" dirty="0" smtClean="0"/>
            <a:t>y de forma consecuente las citas. </a:t>
          </a:r>
          <a:endParaRPr lang="es-CO" sz="2000" dirty="0"/>
        </a:p>
      </dgm:t>
    </dgm:pt>
    <dgm:pt modelId="{BA7BA943-BF9E-4765-8BEC-6AE87A1C350E}" type="parTrans" cxnId="{EFE1E859-9CE4-4D80-9D3C-171671D5222D}">
      <dgm:prSet/>
      <dgm:spPr/>
      <dgm:t>
        <a:bodyPr/>
        <a:lstStyle/>
        <a:p>
          <a:endParaRPr lang="es-ES"/>
        </a:p>
      </dgm:t>
    </dgm:pt>
    <dgm:pt modelId="{59DD2961-F558-4A7E-9827-BA1BDA2174F5}" type="sibTrans" cxnId="{EFE1E859-9CE4-4D80-9D3C-171671D5222D}">
      <dgm:prSet/>
      <dgm:spPr/>
      <dgm:t>
        <a:bodyPr/>
        <a:lstStyle/>
        <a:p>
          <a:endParaRPr lang="es-ES"/>
        </a:p>
      </dgm:t>
    </dgm:pt>
    <dgm:pt modelId="{C046231F-46BC-4026-887F-803910CB8D61}">
      <dgm:prSet custT="1"/>
      <dgm:spPr/>
      <dgm:t>
        <a:bodyPr/>
        <a:lstStyle/>
        <a:p>
          <a:pPr algn="just" rtl="0"/>
          <a:r>
            <a:rPr lang="es-CO" sz="1700" dirty="0" smtClean="0"/>
            <a:t>La Revista Cuidarte del área de enfermería implemento el uso de videos desde el 2017 </a:t>
          </a:r>
          <a:r>
            <a:rPr lang="es-CO" sz="1000" dirty="0" smtClean="0">
              <a:solidFill>
                <a:schemeClr val="bg2">
                  <a:lumMod val="75000"/>
                </a:schemeClr>
              </a:solidFill>
            </a:rPr>
            <a:t>(Valderrama Sanabria, 2021) (Carreño Moreno et al., 2021), </a:t>
          </a:r>
          <a:r>
            <a:rPr lang="es-CO" sz="1700" dirty="0" smtClean="0"/>
            <a:t>pero </a:t>
          </a:r>
          <a:r>
            <a:rPr lang="es-CO" sz="1700" dirty="0" smtClean="0">
              <a:solidFill>
                <a:schemeClr val="accent4">
                  <a:lumMod val="60000"/>
                  <a:lumOff val="40000"/>
                </a:schemeClr>
              </a:solidFill>
            </a:rPr>
            <a:t>desde el 2020 = disminución de respuesta a presentar los videos por parte de los autores</a:t>
          </a:r>
          <a:r>
            <a:rPr lang="es-CO" sz="1700" dirty="0" smtClean="0"/>
            <a:t>, que además manifestaron que no lo consideraban necesario y que esta actividad les requería tiempo, razón por la cual el equipo editorial considero conveniente realizar el presente estudio. </a:t>
          </a:r>
          <a:endParaRPr lang="es-CO" sz="1700" dirty="0"/>
        </a:p>
      </dgm:t>
    </dgm:pt>
    <dgm:pt modelId="{70A4602A-8306-4E8A-935A-DC2FC794240E}" type="parTrans" cxnId="{2FF85B6F-D8E4-4DCD-A8A9-CB8717DDB8D5}">
      <dgm:prSet/>
      <dgm:spPr/>
      <dgm:t>
        <a:bodyPr/>
        <a:lstStyle/>
        <a:p>
          <a:endParaRPr lang="es-ES"/>
        </a:p>
      </dgm:t>
    </dgm:pt>
    <dgm:pt modelId="{6368C9BD-E9B2-4C3C-BA67-28C1A5BC6619}" type="sibTrans" cxnId="{2FF85B6F-D8E4-4DCD-A8A9-CB8717DDB8D5}">
      <dgm:prSet/>
      <dgm:spPr/>
      <dgm:t>
        <a:bodyPr/>
        <a:lstStyle/>
        <a:p>
          <a:endParaRPr lang="es-ES"/>
        </a:p>
      </dgm:t>
    </dgm:pt>
    <dgm:pt modelId="{C1CFADF7-7444-410F-9AA6-276E4F7D95E5}" type="pres">
      <dgm:prSet presAssocID="{4CE61B5E-71A7-4447-9B56-08045ABEE261}" presName="linearFlow" presStyleCnt="0">
        <dgm:presLayoutVars>
          <dgm:dir/>
          <dgm:resizeHandles val="exact"/>
        </dgm:presLayoutVars>
      </dgm:prSet>
      <dgm:spPr/>
      <dgm:t>
        <a:bodyPr/>
        <a:lstStyle/>
        <a:p>
          <a:endParaRPr lang="es-ES"/>
        </a:p>
      </dgm:t>
    </dgm:pt>
    <dgm:pt modelId="{D84D6734-8365-40B9-8592-09900ABE4C57}" type="pres">
      <dgm:prSet presAssocID="{1DA750F6-292E-412C-8019-F38D88DDB720}" presName="composite" presStyleCnt="0"/>
      <dgm:spPr/>
    </dgm:pt>
    <dgm:pt modelId="{F1FCDE96-852A-4CE7-A2A7-CFF994B1C4C9}" type="pres">
      <dgm:prSet presAssocID="{1DA750F6-292E-412C-8019-F38D88DDB720}" presName="imgShp" presStyleLbl="fgImgPlace1" presStyleIdx="0" presStyleCnt="3"/>
      <dgm:spPr>
        <a:blipFill rotWithShape="1">
          <a:blip xmlns:r="http://schemas.openxmlformats.org/officeDocument/2006/relationships" r:embed="rId1"/>
          <a:stretch>
            <a:fillRect/>
          </a:stretch>
        </a:blipFill>
      </dgm:spPr>
    </dgm:pt>
    <dgm:pt modelId="{46EFD05F-5349-47C3-8551-AC71E890EBDE}" type="pres">
      <dgm:prSet presAssocID="{1DA750F6-292E-412C-8019-F38D88DDB720}" presName="txShp" presStyleLbl="node1" presStyleIdx="0" presStyleCnt="3" custLinFactNeighborX="1047" custLinFactNeighborY="728">
        <dgm:presLayoutVars>
          <dgm:bulletEnabled val="1"/>
        </dgm:presLayoutVars>
      </dgm:prSet>
      <dgm:spPr/>
      <dgm:t>
        <a:bodyPr/>
        <a:lstStyle/>
        <a:p>
          <a:endParaRPr lang="es-ES"/>
        </a:p>
      </dgm:t>
    </dgm:pt>
    <dgm:pt modelId="{0AC77699-D419-4F23-AA14-DC5662572B89}" type="pres">
      <dgm:prSet presAssocID="{AC032473-E6F5-477D-808F-3123525478DC}" presName="spacing" presStyleCnt="0"/>
      <dgm:spPr/>
    </dgm:pt>
    <dgm:pt modelId="{37585CD6-582D-4DDD-A9ED-1834006D0893}" type="pres">
      <dgm:prSet presAssocID="{1AF71A0E-5957-411E-8A44-8BD1051E9852}" presName="composite" presStyleCnt="0"/>
      <dgm:spPr/>
    </dgm:pt>
    <dgm:pt modelId="{795831F8-72B7-49F2-B58E-274F0343C970}" type="pres">
      <dgm:prSet presAssocID="{1AF71A0E-5957-411E-8A44-8BD1051E9852}" presName="imgShp" presStyleLbl="fgImgPlace1" presStyleIdx="1" presStyleCnt="3"/>
      <dgm:spPr>
        <a:blipFill rotWithShape="1">
          <a:blip xmlns:r="http://schemas.openxmlformats.org/officeDocument/2006/relationships" r:embed="rId2"/>
          <a:stretch>
            <a:fillRect/>
          </a:stretch>
        </a:blipFill>
      </dgm:spPr>
    </dgm:pt>
    <dgm:pt modelId="{3926F3BF-18BE-42F5-A2AE-85BEF2AFBA36}" type="pres">
      <dgm:prSet presAssocID="{1AF71A0E-5957-411E-8A44-8BD1051E9852}" presName="txShp" presStyleLbl="node1" presStyleIdx="1" presStyleCnt="3">
        <dgm:presLayoutVars>
          <dgm:bulletEnabled val="1"/>
        </dgm:presLayoutVars>
      </dgm:prSet>
      <dgm:spPr/>
      <dgm:t>
        <a:bodyPr/>
        <a:lstStyle/>
        <a:p>
          <a:endParaRPr lang="es-ES"/>
        </a:p>
      </dgm:t>
    </dgm:pt>
    <dgm:pt modelId="{BAF2B4D2-0358-41C1-A758-27AA89298AF3}" type="pres">
      <dgm:prSet presAssocID="{59DD2961-F558-4A7E-9827-BA1BDA2174F5}" presName="spacing" presStyleCnt="0"/>
      <dgm:spPr/>
    </dgm:pt>
    <dgm:pt modelId="{A5673271-5078-46B7-A5F0-AA199941BEC1}" type="pres">
      <dgm:prSet presAssocID="{C046231F-46BC-4026-887F-803910CB8D61}" presName="composite" presStyleCnt="0"/>
      <dgm:spPr/>
    </dgm:pt>
    <dgm:pt modelId="{75C76220-CC23-476E-9207-2BE05C2D5BDB}" type="pres">
      <dgm:prSet presAssocID="{C046231F-46BC-4026-887F-803910CB8D61}" presName="imgShp" presStyleLbl="fgImgPlace1" presStyleIdx="2" presStyleCnt="3"/>
      <dgm:spPr>
        <a:blipFill rotWithShape="1">
          <a:blip xmlns:r="http://schemas.openxmlformats.org/officeDocument/2006/relationships" r:embed="rId3"/>
          <a:stretch>
            <a:fillRect/>
          </a:stretch>
        </a:blipFill>
      </dgm:spPr>
    </dgm:pt>
    <dgm:pt modelId="{63E7489D-01FF-4C21-9ED4-4229418DDDEE}" type="pres">
      <dgm:prSet presAssocID="{C046231F-46BC-4026-887F-803910CB8D61}" presName="txShp" presStyleLbl="node1" presStyleIdx="2" presStyleCnt="3">
        <dgm:presLayoutVars>
          <dgm:bulletEnabled val="1"/>
        </dgm:presLayoutVars>
      </dgm:prSet>
      <dgm:spPr/>
      <dgm:t>
        <a:bodyPr/>
        <a:lstStyle/>
        <a:p>
          <a:endParaRPr lang="es-ES"/>
        </a:p>
      </dgm:t>
    </dgm:pt>
  </dgm:ptLst>
  <dgm:cxnLst>
    <dgm:cxn modelId="{1736D2B2-F0CA-4E24-A422-66DBCF3A1C59}" type="presOf" srcId="{4CE61B5E-71A7-4447-9B56-08045ABEE261}" destId="{C1CFADF7-7444-410F-9AA6-276E4F7D95E5}" srcOrd="0" destOrd="0" presId="urn:microsoft.com/office/officeart/2005/8/layout/vList3"/>
    <dgm:cxn modelId="{2FF85B6F-D8E4-4DCD-A8A9-CB8717DDB8D5}" srcId="{4CE61B5E-71A7-4447-9B56-08045ABEE261}" destId="{C046231F-46BC-4026-887F-803910CB8D61}" srcOrd="2" destOrd="0" parTransId="{70A4602A-8306-4E8A-935A-DC2FC794240E}" sibTransId="{6368C9BD-E9B2-4C3C-BA67-28C1A5BC6619}"/>
    <dgm:cxn modelId="{1D4A2694-16A6-400A-ACC9-B446DD3F51D9}" type="presOf" srcId="{1DA750F6-292E-412C-8019-F38D88DDB720}" destId="{46EFD05F-5349-47C3-8551-AC71E890EBDE}" srcOrd="0" destOrd="0" presId="urn:microsoft.com/office/officeart/2005/8/layout/vList3"/>
    <dgm:cxn modelId="{186290F5-FCD2-4011-8312-E1B94E7C0E72}" type="presOf" srcId="{C046231F-46BC-4026-887F-803910CB8D61}" destId="{63E7489D-01FF-4C21-9ED4-4229418DDDEE}" srcOrd="0" destOrd="0" presId="urn:microsoft.com/office/officeart/2005/8/layout/vList3"/>
    <dgm:cxn modelId="{EED20BBB-FF3F-4B21-9135-70947999DC80}" srcId="{4CE61B5E-71A7-4447-9B56-08045ABEE261}" destId="{1DA750F6-292E-412C-8019-F38D88DDB720}" srcOrd="0" destOrd="0" parTransId="{EA671E35-8A36-450B-88C2-F8FF7069A5F0}" sibTransId="{AC032473-E6F5-477D-808F-3123525478DC}"/>
    <dgm:cxn modelId="{EFE1E859-9CE4-4D80-9D3C-171671D5222D}" srcId="{4CE61B5E-71A7-4447-9B56-08045ABEE261}" destId="{1AF71A0E-5957-411E-8A44-8BD1051E9852}" srcOrd="1" destOrd="0" parTransId="{BA7BA943-BF9E-4765-8BEC-6AE87A1C350E}" sibTransId="{59DD2961-F558-4A7E-9827-BA1BDA2174F5}"/>
    <dgm:cxn modelId="{064E5A93-9F90-462D-89CE-82A1887A0C7B}" type="presOf" srcId="{1AF71A0E-5957-411E-8A44-8BD1051E9852}" destId="{3926F3BF-18BE-42F5-A2AE-85BEF2AFBA36}" srcOrd="0" destOrd="0" presId="urn:microsoft.com/office/officeart/2005/8/layout/vList3"/>
    <dgm:cxn modelId="{4184DDBF-ABC1-4E0B-B18E-A0E54E84D57C}" type="presParOf" srcId="{C1CFADF7-7444-410F-9AA6-276E4F7D95E5}" destId="{D84D6734-8365-40B9-8592-09900ABE4C57}" srcOrd="0" destOrd="0" presId="urn:microsoft.com/office/officeart/2005/8/layout/vList3"/>
    <dgm:cxn modelId="{016A0B7F-9484-4793-9246-05510B4E7203}" type="presParOf" srcId="{D84D6734-8365-40B9-8592-09900ABE4C57}" destId="{F1FCDE96-852A-4CE7-A2A7-CFF994B1C4C9}" srcOrd="0" destOrd="0" presId="urn:microsoft.com/office/officeart/2005/8/layout/vList3"/>
    <dgm:cxn modelId="{53ACECF7-3AB0-4767-98DA-AD37C5D0FD47}" type="presParOf" srcId="{D84D6734-8365-40B9-8592-09900ABE4C57}" destId="{46EFD05F-5349-47C3-8551-AC71E890EBDE}" srcOrd="1" destOrd="0" presId="urn:microsoft.com/office/officeart/2005/8/layout/vList3"/>
    <dgm:cxn modelId="{9F052E6D-4D84-46DB-9722-63662CE703A3}" type="presParOf" srcId="{C1CFADF7-7444-410F-9AA6-276E4F7D95E5}" destId="{0AC77699-D419-4F23-AA14-DC5662572B89}" srcOrd="1" destOrd="0" presId="urn:microsoft.com/office/officeart/2005/8/layout/vList3"/>
    <dgm:cxn modelId="{B460D639-F89F-497A-9570-265A5F276642}" type="presParOf" srcId="{C1CFADF7-7444-410F-9AA6-276E4F7D95E5}" destId="{37585CD6-582D-4DDD-A9ED-1834006D0893}" srcOrd="2" destOrd="0" presId="urn:microsoft.com/office/officeart/2005/8/layout/vList3"/>
    <dgm:cxn modelId="{CAE3EA53-81DD-4200-A711-90EFBBF0CE2F}" type="presParOf" srcId="{37585CD6-582D-4DDD-A9ED-1834006D0893}" destId="{795831F8-72B7-49F2-B58E-274F0343C970}" srcOrd="0" destOrd="0" presId="urn:microsoft.com/office/officeart/2005/8/layout/vList3"/>
    <dgm:cxn modelId="{84C90935-879F-4DE5-AA38-AAD2E76763BC}" type="presParOf" srcId="{37585CD6-582D-4DDD-A9ED-1834006D0893}" destId="{3926F3BF-18BE-42F5-A2AE-85BEF2AFBA36}" srcOrd="1" destOrd="0" presId="urn:microsoft.com/office/officeart/2005/8/layout/vList3"/>
    <dgm:cxn modelId="{9ED6DFEE-B211-4DED-BD65-4CC2848FCBED}" type="presParOf" srcId="{C1CFADF7-7444-410F-9AA6-276E4F7D95E5}" destId="{BAF2B4D2-0358-41C1-A758-27AA89298AF3}" srcOrd="3" destOrd="0" presId="urn:microsoft.com/office/officeart/2005/8/layout/vList3"/>
    <dgm:cxn modelId="{8D26AB08-3A2E-4849-93EE-81E91ED404DE}" type="presParOf" srcId="{C1CFADF7-7444-410F-9AA6-276E4F7D95E5}" destId="{A5673271-5078-46B7-A5F0-AA199941BEC1}" srcOrd="4" destOrd="0" presId="urn:microsoft.com/office/officeart/2005/8/layout/vList3"/>
    <dgm:cxn modelId="{35AEC780-257E-4350-87CA-02974D6FF9C0}" type="presParOf" srcId="{A5673271-5078-46B7-A5F0-AA199941BEC1}" destId="{75C76220-CC23-476E-9207-2BE05C2D5BDB}" srcOrd="0" destOrd="0" presId="urn:microsoft.com/office/officeart/2005/8/layout/vList3"/>
    <dgm:cxn modelId="{6A855D8A-4105-43F0-98EC-DECEA2864E18}" type="presParOf" srcId="{A5673271-5078-46B7-A5F0-AA199941BEC1}" destId="{63E7489D-01FF-4C21-9ED4-4229418DDDE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0A0C51-9226-4880-926C-358A4F83765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EE825B5-707D-43EB-B37F-70B110C41BD7}">
      <dgm:prSet/>
      <dgm:spPr/>
      <dgm:t>
        <a:bodyPr/>
        <a:lstStyle/>
        <a:p>
          <a:pPr algn="just" rtl="0"/>
          <a:r>
            <a:rPr lang="es-CO" dirty="0" smtClean="0"/>
            <a:t>El uso de </a:t>
          </a:r>
          <a:r>
            <a:rPr lang="es-CO" b="1" dirty="0" smtClean="0">
              <a:solidFill>
                <a:schemeClr val="accent4">
                  <a:lumMod val="60000"/>
                  <a:lumOff val="40000"/>
                </a:schemeClr>
              </a:solidFill>
            </a:rPr>
            <a:t>videos no se relacionó</a:t>
          </a:r>
          <a:r>
            <a:rPr lang="es-CO" dirty="0" smtClean="0">
              <a:solidFill>
                <a:schemeClr val="accent4">
                  <a:lumMod val="60000"/>
                  <a:lumOff val="40000"/>
                </a:schemeClr>
              </a:solidFill>
            </a:rPr>
            <a:t> </a:t>
          </a:r>
          <a:r>
            <a:rPr lang="es-CO" dirty="0" smtClean="0"/>
            <a:t>de forma significativa con la cantidad de citas obtenidas en los artículos de la Revista Cuidarte y de forma contraria se apreció que aquellos artículos que tenían video tenían un promedio menor de citas, evidente en especial en los artículos originales.</a:t>
          </a:r>
          <a:endParaRPr lang="es-CO" dirty="0"/>
        </a:p>
      </dgm:t>
    </dgm:pt>
    <dgm:pt modelId="{15B4CDFE-A31C-4D3B-9BFD-D2F3DB266F10}" type="parTrans" cxnId="{67EA6512-5BC1-4DB3-88F4-9B58BF74F264}">
      <dgm:prSet/>
      <dgm:spPr/>
      <dgm:t>
        <a:bodyPr/>
        <a:lstStyle/>
        <a:p>
          <a:endParaRPr lang="es-ES"/>
        </a:p>
      </dgm:t>
    </dgm:pt>
    <dgm:pt modelId="{27F8B030-D34D-448F-B5C5-FFCA41748DF7}" type="sibTrans" cxnId="{67EA6512-5BC1-4DB3-88F4-9B58BF74F264}">
      <dgm:prSet/>
      <dgm:spPr/>
      <dgm:t>
        <a:bodyPr/>
        <a:lstStyle/>
        <a:p>
          <a:endParaRPr lang="es-ES"/>
        </a:p>
      </dgm:t>
    </dgm:pt>
    <dgm:pt modelId="{7B66FBDF-7CD7-4A4A-AB47-FED0A9C4669C}">
      <dgm:prSet/>
      <dgm:spPr/>
      <dgm:t>
        <a:bodyPr/>
        <a:lstStyle/>
        <a:p>
          <a:pPr algn="just" rtl="0"/>
          <a:r>
            <a:rPr lang="es-MX" dirty="0" smtClean="0"/>
            <a:t>Las </a:t>
          </a:r>
          <a:r>
            <a:rPr lang="es-MX" b="1" dirty="0" smtClean="0">
              <a:solidFill>
                <a:schemeClr val="accent4">
                  <a:lumMod val="60000"/>
                  <a:lumOff val="40000"/>
                </a:schemeClr>
              </a:solidFill>
            </a:rPr>
            <a:t>citas se pueden deber por otras variables </a:t>
          </a:r>
          <a:r>
            <a:rPr lang="es-MX" dirty="0" smtClean="0"/>
            <a:t>como por ejemplo el idioma de publicación, la calidad de los resultados publicados, el interés que despiertan las temáticas especialmente si son estudios internacionales, multicéntricos, y la reputación de los autores, entre otros aspectos.</a:t>
          </a:r>
          <a:endParaRPr lang="es-CO" dirty="0"/>
        </a:p>
      </dgm:t>
    </dgm:pt>
    <dgm:pt modelId="{424A95F5-4F29-417D-88D0-58714A622268}" type="parTrans" cxnId="{B60B4458-80CC-4284-8A8D-F9310BF88250}">
      <dgm:prSet/>
      <dgm:spPr/>
      <dgm:t>
        <a:bodyPr/>
        <a:lstStyle/>
        <a:p>
          <a:endParaRPr lang="es-ES"/>
        </a:p>
      </dgm:t>
    </dgm:pt>
    <dgm:pt modelId="{ACF4A85D-D56A-4CA3-9688-7CAD07740191}" type="sibTrans" cxnId="{B60B4458-80CC-4284-8A8D-F9310BF88250}">
      <dgm:prSet/>
      <dgm:spPr/>
      <dgm:t>
        <a:bodyPr/>
        <a:lstStyle/>
        <a:p>
          <a:endParaRPr lang="es-ES"/>
        </a:p>
      </dgm:t>
    </dgm:pt>
    <dgm:pt modelId="{FEECAD1B-CE80-4D0B-B4F4-5AAE1F40E6E2}">
      <dgm:prSet/>
      <dgm:spPr/>
      <dgm:t>
        <a:bodyPr/>
        <a:lstStyle/>
        <a:p>
          <a:pPr algn="just" rtl="0"/>
          <a:r>
            <a:rPr lang="es-CO" dirty="0" smtClean="0"/>
            <a:t>La metodología utilizada en el presente estudio </a:t>
          </a:r>
          <a:r>
            <a:rPr lang="es-CO" b="1" dirty="0" smtClean="0">
              <a:solidFill>
                <a:schemeClr val="accent4">
                  <a:lumMod val="60000"/>
                  <a:lumOff val="40000"/>
                </a:schemeClr>
              </a:solidFill>
            </a:rPr>
            <a:t>aporta en la toma de decisiones</a:t>
          </a:r>
          <a:r>
            <a:rPr lang="es-CO" b="1" dirty="0" smtClean="0"/>
            <a:t> </a:t>
          </a:r>
          <a:r>
            <a:rPr lang="es-CO" dirty="0" smtClean="0"/>
            <a:t>en el contexto de la práctica basada en evidencia, donde los equipos editoriales puedan considerar la conveniencia de la implementación de este tipo de prácticas en las cuales es necesario tener en cuenta que </a:t>
          </a:r>
          <a:r>
            <a:rPr lang="es-CO" dirty="0" smtClean="0">
              <a:solidFill>
                <a:schemeClr val="accent4">
                  <a:lumMod val="60000"/>
                  <a:lumOff val="40000"/>
                </a:schemeClr>
              </a:solidFill>
            </a:rPr>
            <a:t>a los autores les requiere tiempo y recursos en algunos casos</a:t>
          </a:r>
          <a:r>
            <a:rPr lang="es-CO" dirty="0" smtClean="0"/>
            <a:t>.</a:t>
          </a:r>
          <a:endParaRPr lang="es-CO" dirty="0"/>
        </a:p>
      </dgm:t>
    </dgm:pt>
    <dgm:pt modelId="{DD3770C9-1A18-4D38-8A2B-F59BE32E72CF}" type="parTrans" cxnId="{1D89C33F-9B26-4D80-BD01-86AC29E6F0D0}">
      <dgm:prSet/>
      <dgm:spPr/>
      <dgm:t>
        <a:bodyPr/>
        <a:lstStyle/>
        <a:p>
          <a:endParaRPr lang="es-ES"/>
        </a:p>
      </dgm:t>
    </dgm:pt>
    <dgm:pt modelId="{8182887B-B39E-4C1B-992A-6BD0DB64AF76}" type="sibTrans" cxnId="{1D89C33F-9B26-4D80-BD01-86AC29E6F0D0}">
      <dgm:prSet/>
      <dgm:spPr/>
      <dgm:t>
        <a:bodyPr/>
        <a:lstStyle/>
        <a:p>
          <a:endParaRPr lang="es-ES"/>
        </a:p>
      </dgm:t>
    </dgm:pt>
    <dgm:pt modelId="{596327AA-5250-4BB1-8705-4FEA077C3B83}" type="pres">
      <dgm:prSet presAssocID="{720A0C51-9226-4880-926C-358A4F837656}" presName="linearFlow" presStyleCnt="0">
        <dgm:presLayoutVars>
          <dgm:dir/>
          <dgm:resizeHandles val="exact"/>
        </dgm:presLayoutVars>
      </dgm:prSet>
      <dgm:spPr/>
      <dgm:t>
        <a:bodyPr/>
        <a:lstStyle/>
        <a:p>
          <a:endParaRPr lang="es-ES"/>
        </a:p>
      </dgm:t>
    </dgm:pt>
    <dgm:pt modelId="{0680D675-2EF3-458C-BFE3-7417095A697B}" type="pres">
      <dgm:prSet presAssocID="{0EE825B5-707D-43EB-B37F-70B110C41BD7}" presName="composite" presStyleCnt="0"/>
      <dgm:spPr/>
    </dgm:pt>
    <dgm:pt modelId="{F69A0285-4FC5-4519-A478-96F5D28136F0}" type="pres">
      <dgm:prSet presAssocID="{0EE825B5-707D-43EB-B37F-70B110C41BD7}" presName="imgShp" presStyleLbl="fgImgPlace1" presStyleIdx="0" presStyleCnt="3"/>
      <dgm:spPr>
        <a:blipFill rotWithShape="1">
          <a:blip xmlns:r="http://schemas.openxmlformats.org/officeDocument/2006/relationships" r:embed="rId1"/>
          <a:stretch>
            <a:fillRect/>
          </a:stretch>
        </a:blipFill>
      </dgm:spPr>
    </dgm:pt>
    <dgm:pt modelId="{B2C5EF61-AE32-4ADB-AB51-57D4F6BE28A1}" type="pres">
      <dgm:prSet presAssocID="{0EE825B5-707D-43EB-B37F-70B110C41BD7}" presName="txShp" presStyleLbl="node1" presStyleIdx="0" presStyleCnt="3">
        <dgm:presLayoutVars>
          <dgm:bulletEnabled val="1"/>
        </dgm:presLayoutVars>
      </dgm:prSet>
      <dgm:spPr/>
      <dgm:t>
        <a:bodyPr/>
        <a:lstStyle/>
        <a:p>
          <a:endParaRPr lang="es-ES"/>
        </a:p>
      </dgm:t>
    </dgm:pt>
    <dgm:pt modelId="{839DEC03-C738-43F7-BF8D-27FBFB521277}" type="pres">
      <dgm:prSet presAssocID="{27F8B030-D34D-448F-B5C5-FFCA41748DF7}" presName="spacing" presStyleCnt="0"/>
      <dgm:spPr/>
    </dgm:pt>
    <dgm:pt modelId="{BEA3AF3E-A61D-4BBD-920F-DBB9167A7F0E}" type="pres">
      <dgm:prSet presAssocID="{7B66FBDF-7CD7-4A4A-AB47-FED0A9C4669C}" presName="composite" presStyleCnt="0"/>
      <dgm:spPr/>
    </dgm:pt>
    <dgm:pt modelId="{928D5E63-3F90-43D0-8D68-878E0F06D85A}" type="pres">
      <dgm:prSet presAssocID="{7B66FBDF-7CD7-4A4A-AB47-FED0A9C4669C}" presName="imgShp" presStyleLbl="fgImgPlace1" presStyleIdx="1" presStyleCnt="3"/>
      <dgm:spPr>
        <a:blipFill rotWithShape="1">
          <a:blip xmlns:r="http://schemas.openxmlformats.org/officeDocument/2006/relationships" r:embed="rId2"/>
          <a:stretch>
            <a:fillRect/>
          </a:stretch>
        </a:blipFill>
      </dgm:spPr>
    </dgm:pt>
    <dgm:pt modelId="{605F34D8-5F19-4B1A-9623-4AD6D208DB41}" type="pres">
      <dgm:prSet presAssocID="{7B66FBDF-7CD7-4A4A-AB47-FED0A9C4669C}" presName="txShp" presStyleLbl="node1" presStyleIdx="1" presStyleCnt="3">
        <dgm:presLayoutVars>
          <dgm:bulletEnabled val="1"/>
        </dgm:presLayoutVars>
      </dgm:prSet>
      <dgm:spPr/>
      <dgm:t>
        <a:bodyPr/>
        <a:lstStyle/>
        <a:p>
          <a:endParaRPr lang="es-ES"/>
        </a:p>
      </dgm:t>
    </dgm:pt>
    <dgm:pt modelId="{B671E2BD-514D-4905-B0DF-4A42CAFCEE9E}" type="pres">
      <dgm:prSet presAssocID="{ACF4A85D-D56A-4CA3-9688-7CAD07740191}" presName="spacing" presStyleCnt="0"/>
      <dgm:spPr/>
    </dgm:pt>
    <dgm:pt modelId="{A156CEA4-C9DD-4732-96D7-98441763F619}" type="pres">
      <dgm:prSet presAssocID="{FEECAD1B-CE80-4D0B-B4F4-5AAE1F40E6E2}" presName="composite" presStyleCnt="0"/>
      <dgm:spPr/>
    </dgm:pt>
    <dgm:pt modelId="{5AC656A8-4D04-4679-9774-8E80C62C5610}" type="pres">
      <dgm:prSet presAssocID="{FEECAD1B-CE80-4D0B-B4F4-5AAE1F40E6E2}" presName="imgShp" presStyleLbl="fgImgPlace1" presStyleIdx="2" presStyleCnt="3"/>
      <dgm:spPr>
        <a:blipFill rotWithShape="1">
          <a:blip xmlns:r="http://schemas.openxmlformats.org/officeDocument/2006/relationships" r:embed="rId3"/>
          <a:stretch>
            <a:fillRect/>
          </a:stretch>
        </a:blipFill>
      </dgm:spPr>
    </dgm:pt>
    <dgm:pt modelId="{3A6E2E88-B553-4E8D-BA3B-35E9A00BA162}" type="pres">
      <dgm:prSet presAssocID="{FEECAD1B-CE80-4D0B-B4F4-5AAE1F40E6E2}" presName="txShp" presStyleLbl="node1" presStyleIdx="2" presStyleCnt="3">
        <dgm:presLayoutVars>
          <dgm:bulletEnabled val="1"/>
        </dgm:presLayoutVars>
      </dgm:prSet>
      <dgm:spPr/>
      <dgm:t>
        <a:bodyPr/>
        <a:lstStyle/>
        <a:p>
          <a:endParaRPr lang="es-ES"/>
        </a:p>
      </dgm:t>
    </dgm:pt>
  </dgm:ptLst>
  <dgm:cxnLst>
    <dgm:cxn modelId="{B60B4458-80CC-4284-8A8D-F9310BF88250}" srcId="{720A0C51-9226-4880-926C-358A4F837656}" destId="{7B66FBDF-7CD7-4A4A-AB47-FED0A9C4669C}" srcOrd="1" destOrd="0" parTransId="{424A95F5-4F29-417D-88D0-58714A622268}" sibTransId="{ACF4A85D-D56A-4CA3-9688-7CAD07740191}"/>
    <dgm:cxn modelId="{67EA6512-5BC1-4DB3-88F4-9B58BF74F264}" srcId="{720A0C51-9226-4880-926C-358A4F837656}" destId="{0EE825B5-707D-43EB-B37F-70B110C41BD7}" srcOrd="0" destOrd="0" parTransId="{15B4CDFE-A31C-4D3B-9BFD-D2F3DB266F10}" sibTransId="{27F8B030-D34D-448F-B5C5-FFCA41748DF7}"/>
    <dgm:cxn modelId="{5CCCE205-1B21-4C2A-9318-636B6688BB21}" type="presOf" srcId="{720A0C51-9226-4880-926C-358A4F837656}" destId="{596327AA-5250-4BB1-8705-4FEA077C3B83}" srcOrd="0" destOrd="0" presId="urn:microsoft.com/office/officeart/2005/8/layout/vList3"/>
    <dgm:cxn modelId="{3D2FD26A-DCAF-4907-A695-A76C8D740EAF}" type="presOf" srcId="{FEECAD1B-CE80-4D0B-B4F4-5AAE1F40E6E2}" destId="{3A6E2E88-B553-4E8D-BA3B-35E9A00BA162}" srcOrd="0" destOrd="0" presId="urn:microsoft.com/office/officeart/2005/8/layout/vList3"/>
    <dgm:cxn modelId="{47123DB0-D01F-40A3-85C9-1465044D11D0}" type="presOf" srcId="{7B66FBDF-7CD7-4A4A-AB47-FED0A9C4669C}" destId="{605F34D8-5F19-4B1A-9623-4AD6D208DB41}" srcOrd="0" destOrd="0" presId="urn:microsoft.com/office/officeart/2005/8/layout/vList3"/>
    <dgm:cxn modelId="{1D89C33F-9B26-4D80-BD01-86AC29E6F0D0}" srcId="{720A0C51-9226-4880-926C-358A4F837656}" destId="{FEECAD1B-CE80-4D0B-B4F4-5AAE1F40E6E2}" srcOrd="2" destOrd="0" parTransId="{DD3770C9-1A18-4D38-8A2B-F59BE32E72CF}" sibTransId="{8182887B-B39E-4C1B-992A-6BD0DB64AF76}"/>
    <dgm:cxn modelId="{5B7F13A2-9A14-431C-A1FA-7A6830213EAF}" type="presOf" srcId="{0EE825B5-707D-43EB-B37F-70B110C41BD7}" destId="{B2C5EF61-AE32-4ADB-AB51-57D4F6BE28A1}" srcOrd="0" destOrd="0" presId="urn:microsoft.com/office/officeart/2005/8/layout/vList3"/>
    <dgm:cxn modelId="{7A1E2514-88D0-4BFC-85B0-603841B28353}" type="presParOf" srcId="{596327AA-5250-4BB1-8705-4FEA077C3B83}" destId="{0680D675-2EF3-458C-BFE3-7417095A697B}" srcOrd="0" destOrd="0" presId="urn:microsoft.com/office/officeart/2005/8/layout/vList3"/>
    <dgm:cxn modelId="{69889D6A-B58F-4E92-B246-365EBBD38BB7}" type="presParOf" srcId="{0680D675-2EF3-458C-BFE3-7417095A697B}" destId="{F69A0285-4FC5-4519-A478-96F5D28136F0}" srcOrd="0" destOrd="0" presId="urn:microsoft.com/office/officeart/2005/8/layout/vList3"/>
    <dgm:cxn modelId="{38D5289B-D7D8-465A-92EC-E5D961DFB5A1}" type="presParOf" srcId="{0680D675-2EF3-458C-BFE3-7417095A697B}" destId="{B2C5EF61-AE32-4ADB-AB51-57D4F6BE28A1}" srcOrd="1" destOrd="0" presId="urn:microsoft.com/office/officeart/2005/8/layout/vList3"/>
    <dgm:cxn modelId="{3BA55D27-CED5-404F-8E5D-E0F1AF59818F}" type="presParOf" srcId="{596327AA-5250-4BB1-8705-4FEA077C3B83}" destId="{839DEC03-C738-43F7-BF8D-27FBFB521277}" srcOrd="1" destOrd="0" presId="urn:microsoft.com/office/officeart/2005/8/layout/vList3"/>
    <dgm:cxn modelId="{F0A17997-8561-49DE-8328-03D9A23A3B03}" type="presParOf" srcId="{596327AA-5250-4BB1-8705-4FEA077C3B83}" destId="{BEA3AF3E-A61D-4BBD-920F-DBB9167A7F0E}" srcOrd="2" destOrd="0" presId="urn:microsoft.com/office/officeart/2005/8/layout/vList3"/>
    <dgm:cxn modelId="{A6D2FB57-BEE9-441F-86E6-F8CCE7D1F17A}" type="presParOf" srcId="{BEA3AF3E-A61D-4BBD-920F-DBB9167A7F0E}" destId="{928D5E63-3F90-43D0-8D68-878E0F06D85A}" srcOrd="0" destOrd="0" presId="urn:microsoft.com/office/officeart/2005/8/layout/vList3"/>
    <dgm:cxn modelId="{C5726C4C-1ECE-456B-840B-5B7128A9AA55}" type="presParOf" srcId="{BEA3AF3E-A61D-4BBD-920F-DBB9167A7F0E}" destId="{605F34D8-5F19-4B1A-9623-4AD6D208DB41}" srcOrd="1" destOrd="0" presId="urn:microsoft.com/office/officeart/2005/8/layout/vList3"/>
    <dgm:cxn modelId="{BD6E8AC9-98A2-4778-A4D6-04C14B39F820}" type="presParOf" srcId="{596327AA-5250-4BB1-8705-4FEA077C3B83}" destId="{B671E2BD-514D-4905-B0DF-4A42CAFCEE9E}" srcOrd="3" destOrd="0" presId="urn:microsoft.com/office/officeart/2005/8/layout/vList3"/>
    <dgm:cxn modelId="{E03F4887-DA7B-40D9-B2A0-32F25354743D}" type="presParOf" srcId="{596327AA-5250-4BB1-8705-4FEA077C3B83}" destId="{A156CEA4-C9DD-4732-96D7-98441763F619}" srcOrd="4" destOrd="0" presId="urn:microsoft.com/office/officeart/2005/8/layout/vList3"/>
    <dgm:cxn modelId="{B3305B33-314B-4513-877A-B876D990827D}" type="presParOf" srcId="{A156CEA4-C9DD-4732-96D7-98441763F619}" destId="{5AC656A8-4D04-4679-9774-8E80C62C5610}" srcOrd="0" destOrd="0" presId="urn:microsoft.com/office/officeart/2005/8/layout/vList3"/>
    <dgm:cxn modelId="{DFBBF9C2-5CD0-48EE-A3C7-6528425A7C0C}" type="presParOf" srcId="{A156CEA4-C9DD-4732-96D7-98441763F619}" destId="{3A6E2E88-B553-4E8D-BA3B-35E9A00BA16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FD05F-5349-47C3-8551-AC71E890EBDE}">
      <dsp:nvSpPr>
        <dsp:cNvPr id="0" name=""/>
        <dsp:cNvSpPr/>
      </dsp:nvSpPr>
      <dsp:spPr>
        <a:xfrm rot="10800000">
          <a:off x="2833664" y="9687"/>
          <a:ext cx="9603407" cy="125685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238" tIns="76200" rIns="142240" bIns="76200" numCol="1" spcCol="1270" anchor="ctr" anchorCtr="0">
          <a:noAutofit/>
        </a:bodyPr>
        <a:lstStyle/>
        <a:p>
          <a:pPr lvl="0" algn="just" defTabSz="889000" rtl="0">
            <a:lnSpc>
              <a:spcPct val="90000"/>
            </a:lnSpc>
            <a:spcBef>
              <a:spcPct val="0"/>
            </a:spcBef>
            <a:spcAft>
              <a:spcPct val="35000"/>
            </a:spcAft>
          </a:pPr>
          <a:r>
            <a:rPr lang="es-CO" sz="2000" kern="1200" dirty="0" smtClean="0"/>
            <a:t>La medición de estrategias de publicación de los artículos científicos en relación </a:t>
          </a:r>
          <a:r>
            <a:rPr lang="es-CO" sz="2000" kern="1200" dirty="0" smtClean="0">
              <a:solidFill>
                <a:schemeClr val="accent4">
                  <a:lumMod val="60000"/>
                  <a:lumOff val="40000"/>
                </a:schemeClr>
              </a:solidFill>
            </a:rPr>
            <a:t>al impacto que tienen en citaciones y visitas </a:t>
          </a:r>
          <a:r>
            <a:rPr lang="es-CO" sz="2000" kern="1200" dirty="0" smtClean="0"/>
            <a:t>es uno de los puntos de interés para editores de revistas científicas</a:t>
          </a:r>
          <a:r>
            <a:rPr lang="es-CO" sz="2000" kern="1200" dirty="0" smtClean="0">
              <a:solidFill>
                <a:schemeClr val="bg2"/>
              </a:solidFill>
            </a:rPr>
            <a:t> </a:t>
          </a:r>
          <a:r>
            <a:rPr lang="en-US" sz="900" kern="1200" dirty="0" smtClean="0">
              <a:solidFill>
                <a:schemeClr val="bg2">
                  <a:lumMod val="75000"/>
                </a:schemeClr>
              </a:solidFill>
            </a:rPr>
            <a:t>(</a:t>
          </a:r>
          <a:r>
            <a:rPr lang="en-US" sz="1000" kern="1200" dirty="0" err="1" smtClean="0">
              <a:solidFill>
                <a:schemeClr val="bg2">
                  <a:lumMod val="75000"/>
                </a:schemeClr>
              </a:solidFill>
            </a:rPr>
            <a:t>Sathianathen</a:t>
          </a:r>
          <a:r>
            <a:rPr lang="en-US" sz="1000" kern="1200" dirty="0" smtClean="0">
              <a:solidFill>
                <a:schemeClr val="bg2">
                  <a:lumMod val="75000"/>
                </a:schemeClr>
              </a:solidFill>
            </a:rPr>
            <a:t> et al., 2020)</a:t>
          </a:r>
          <a:r>
            <a:rPr lang="es-CO" sz="1000" kern="1200" dirty="0" smtClean="0">
              <a:solidFill>
                <a:schemeClr val="bg2">
                  <a:lumMod val="75000"/>
                </a:schemeClr>
              </a:solidFill>
            </a:rPr>
            <a:t> </a:t>
          </a:r>
          <a:r>
            <a:rPr lang="en-US" sz="1000" kern="1200" dirty="0" smtClean="0">
              <a:solidFill>
                <a:schemeClr val="bg2">
                  <a:lumMod val="75000"/>
                </a:schemeClr>
              </a:solidFill>
            </a:rPr>
            <a:t>(De Filippo &amp; </a:t>
          </a:r>
          <a:r>
            <a:rPr lang="en-US" sz="1000" kern="1200" dirty="0" err="1" smtClean="0">
              <a:solidFill>
                <a:schemeClr val="bg2">
                  <a:lumMod val="75000"/>
                </a:schemeClr>
              </a:solidFill>
            </a:rPr>
            <a:t>Sanz</a:t>
          </a:r>
          <a:r>
            <a:rPr lang="en-US" sz="1000" kern="1200" dirty="0" smtClean="0">
              <a:solidFill>
                <a:schemeClr val="bg2">
                  <a:lumMod val="75000"/>
                </a:schemeClr>
              </a:solidFill>
            </a:rPr>
            <a:t>-Casado, 2018).  </a:t>
          </a:r>
          <a:endParaRPr lang="es-CO" sz="1000" kern="1200" dirty="0">
            <a:solidFill>
              <a:schemeClr val="bg2">
                <a:lumMod val="75000"/>
              </a:schemeClr>
            </a:solidFill>
          </a:endParaRPr>
        </a:p>
      </dsp:txBody>
      <dsp:txXfrm rot="10800000">
        <a:off x="3147878" y="9687"/>
        <a:ext cx="9289193" cy="1256855"/>
      </dsp:txXfrm>
    </dsp:sp>
    <dsp:sp modelId="{F1FCDE96-852A-4CE7-A2A7-CFF994B1C4C9}">
      <dsp:nvSpPr>
        <dsp:cNvPr id="0" name=""/>
        <dsp:cNvSpPr/>
      </dsp:nvSpPr>
      <dsp:spPr>
        <a:xfrm>
          <a:off x="2104689" y="537"/>
          <a:ext cx="1256855" cy="125685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26F3BF-18BE-42F5-A2AE-85BEF2AFBA36}">
      <dsp:nvSpPr>
        <dsp:cNvPr id="0" name=""/>
        <dsp:cNvSpPr/>
      </dsp:nvSpPr>
      <dsp:spPr>
        <a:xfrm rot="10800000">
          <a:off x="2733117" y="1571606"/>
          <a:ext cx="9603407" cy="125685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238" tIns="76200" rIns="142240" bIns="76200" numCol="1" spcCol="1270" anchor="ctr" anchorCtr="0">
          <a:noAutofit/>
        </a:bodyPr>
        <a:lstStyle/>
        <a:p>
          <a:pPr lvl="0" algn="just" defTabSz="889000" rtl="0">
            <a:lnSpc>
              <a:spcPct val="90000"/>
            </a:lnSpc>
            <a:spcBef>
              <a:spcPct val="0"/>
            </a:spcBef>
            <a:spcAft>
              <a:spcPct val="35000"/>
            </a:spcAft>
          </a:pPr>
          <a:r>
            <a:rPr lang="es-CO" sz="2000" kern="1200" dirty="0" smtClean="0"/>
            <a:t>En Latinoamérica, revistas del área de la salud han implementado </a:t>
          </a:r>
          <a:r>
            <a:rPr lang="es-CO" sz="2000" kern="1200" dirty="0" smtClean="0">
              <a:solidFill>
                <a:schemeClr val="accent4">
                  <a:lumMod val="60000"/>
                  <a:lumOff val="40000"/>
                </a:schemeClr>
              </a:solidFill>
            </a:rPr>
            <a:t>el uso de videos con el objetivo de promover la lectura de los artículos </a:t>
          </a:r>
          <a:r>
            <a:rPr lang="es-CO" sz="2000" kern="1200" dirty="0" smtClean="0"/>
            <a:t>y de forma consecuente las citas. </a:t>
          </a:r>
          <a:endParaRPr lang="es-CO" sz="2000" kern="1200" dirty="0"/>
        </a:p>
      </dsp:txBody>
      <dsp:txXfrm rot="10800000">
        <a:off x="3047331" y="1571606"/>
        <a:ext cx="9289193" cy="1256855"/>
      </dsp:txXfrm>
    </dsp:sp>
    <dsp:sp modelId="{795831F8-72B7-49F2-B58E-274F0343C970}">
      <dsp:nvSpPr>
        <dsp:cNvPr id="0" name=""/>
        <dsp:cNvSpPr/>
      </dsp:nvSpPr>
      <dsp:spPr>
        <a:xfrm>
          <a:off x="2104689" y="1571606"/>
          <a:ext cx="1256855" cy="1256855"/>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7489D-01FF-4C21-9ED4-4229418DDDEE}">
      <dsp:nvSpPr>
        <dsp:cNvPr id="0" name=""/>
        <dsp:cNvSpPr/>
      </dsp:nvSpPr>
      <dsp:spPr>
        <a:xfrm rot="10800000">
          <a:off x="2733117" y="3142675"/>
          <a:ext cx="9603407" cy="125685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238" tIns="64770" rIns="120904" bIns="64770" numCol="1" spcCol="1270" anchor="ctr" anchorCtr="0">
          <a:noAutofit/>
        </a:bodyPr>
        <a:lstStyle/>
        <a:p>
          <a:pPr lvl="0" algn="just" defTabSz="755650" rtl="0">
            <a:lnSpc>
              <a:spcPct val="90000"/>
            </a:lnSpc>
            <a:spcBef>
              <a:spcPct val="0"/>
            </a:spcBef>
            <a:spcAft>
              <a:spcPct val="35000"/>
            </a:spcAft>
          </a:pPr>
          <a:r>
            <a:rPr lang="es-CO" sz="1700" kern="1200" dirty="0" smtClean="0"/>
            <a:t>La Revista Cuidarte del área de enfermería implemento el uso de videos desde el 2017 </a:t>
          </a:r>
          <a:r>
            <a:rPr lang="es-CO" sz="1000" kern="1200" dirty="0" smtClean="0">
              <a:solidFill>
                <a:schemeClr val="bg2">
                  <a:lumMod val="75000"/>
                </a:schemeClr>
              </a:solidFill>
            </a:rPr>
            <a:t>(Valderrama Sanabria, 2021) (Carreño Moreno et al., 2021), </a:t>
          </a:r>
          <a:r>
            <a:rPr lang="es-CO" sz="1700" kern="1200" dirty="0" smtClean="0"/>
            <a:t>pero </a:t>
          </a:r>
          <a:r>
            <a:rPr lang="es-CO" sz="1700" kern="1200" dirty="0" smtClean="0">
              <a:solidFill>
                <a:schemeClr val="accent4">
                  <a:lumMod val="60000"/>
                  <a:lumOff val="40000"/>
                </a:schemeClr>
              </a:solidFill>
            </a:rPr>
            <a:t>desde el 2020 = disminución de respuesta a presentar los videos por parte de los autores</a:t>
          </a:r>
          <a:r>
            <a:rPr lang="es-CO" sz="1700" kern="1200" dirty="0" smtClean="0"/>
            <a:t>, que además manifestaron que no lo consideraban necesario y que esta actividad les requería tiempo, razón por la cual el equipo editorial considero conveniente realizar el presente estudio. </a:t>
          </a:r>
          <a:endParaRPr lang="es-CO" sz="1700" kern="1200" dirty="0"/>
        </a:p>
      </dsp:txBody>
      <dsp:txXfrm rot="10800000">
        <a:off x="3047331" y="3142675"/>
        <a:ext cx="9289193" cy="1256855"/>
      </dsp:txXfrm>
    </dsp:sp>
    <dsp:sp modelId="{75C76220-CC23-476E-9207-2BE05C2D5BDB}">
      <dsp:nvSpPr>
        <dsp:cNvPr id="0" name=""/>
        <dsp:cNvSpPr/>
      </dsp:nvSpPr>
      <dsp:spPr>
        <a:xfrm>
          <a:off x="2104689" y="3142675"/>
          <a:ext cx="1256855" cy="1256855"/>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5EF61-AE32-4ADB-AB51-57D4F6BE28A1}">
      <dsp:nvSpPr>
        <dsp:cNvPr id="0" name=""/>
        <dsp:cNvSpPr/>
      </dsp:nvSpPr>
      <dsp:spPr>
        <a:xfrm rot="10800000">
          <a:off x="2894749" y="569"/>
          <a:ext cx="10169547" cy="13329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810" tIns="68580" rIns="128016" bIns="68580" numCol="1" spcCol="1270" anchor="ctr" anchorCtr="0">
          <a:noAutofit/>
        </a:bodyPr>
        <a:lstStyle/>
        <a:p>
          <a:pPr lvl="0" algn="just" defTabSz="800100" rtl="0">
            <a:lnSpc>
              <a:spcPct val="90000"/>
            </a:lnSpc>
            <a:spcBef>
              <a:spcPct val="0"/>
            </a:spcBef>
            <a:spcAft>
              <a:spcPct val="35000"/>
            </a:spcAft>
          </a:pPr>
          <a:r>
            <a:rPr lang="es-CO" sz="1800" kern="1200" dirty="0" smtClean="0"/>
            <a:t>El uso de </a:t>
          </a:r>
          <a:r>
            <a:rPr lang="es-CO" sz="1800" b="1" kern="1200" dirty="0" smtClean="0">
              <a:solidFill>
                <a:schemeClr val="accent4">
                  <a:lumMod val="60000"/>
                  <a:lumOff val="40000"/>
                </a:schemeClr>
              </a:solidFill>
            </a:rPr>
            <a:t>videos no se relacionó</a:t>
          </a:r>
          <a:r>
            <a:rPr lang="es-CO" sz="1800" kern="1200" dirty="0" smtClean="0">
              <a:solidFill>
                <a:schemeClr val="accent4">
                  <a:lumMod val="60000"/>
                  <a:lumOff val="40000"/>
                </a:schemeClr>
              </a:solidFill>
            </a:rPr>
            <a:t> </a:t>
          </a:r>
          <a:r>
            <a:rPr lang="es-CO" sz="1800" kern="1200" dirty="0" smtClean="0"/>
            <a:t>de forma significativa con la cantidad de citas obtenidas en los artículos de la Revista Cuidarte y de forma contraria se apreció que aquellos artículos que tenían video tenían un promedio menor de citas, evidente en especial en los artículos originales.</a:t>
          </a:r>
          <a:endParaRPr lang="es-CO" sz="1800" kern="1200" dirty="0"/>
        </a:p>
      </dsp:txBody>
      <dsp:txXfrm rot="10800000">
        <a:off x="3227995" y="569"/>
        <a:ext cx="9836301" cy="1332986"/>
      </dsp:txXfrm>
    </dsp:sp>
    <dsp:sp modelId="{F69A0285-4FC5-4519-A478-96F5D28136F0}">
      <dsp:nvSpPr>
        <dsp:cNvPr id="0" name=""/>
        <dsp:cNvSpPr/>
      </dsp:nvSpPr>
      <dsp:spPr>
        <a:xfrm>
          <a:off x="2228255" y="569"/>
          <a:ext cx="1332986" cy="1332986"/>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F34D8-5F19-4B1A-9623-4AD6D208DB41}">
      <dsp:nvSpPr>
        <dsp:cNvPr id="0" name=""/>
        <dsp:cNvSpPr/>
      </dsp:nvSpPr>
      <dsp:spPr>
        <a:xfrm rot="10800000">
          <a:off x="2894749" y="1666803"/>
          <a:ext cx="10169547" cy="13329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810" tIns="68580" rIns="128016" bIns="68580" numCol="1" spcCol="1270" anchor="ctr" anchorCtr="0">
          <a:noAutofit/>
        </a:bodyPr>
        <a:lstStyle/>
        <a:p>
          <a:pPr lvl="0" algn="just" defTabSz="800100" rtl="0">
            <a:lnSpc>
              <a:spcPct val="90000"/>
            </a:lnSpc>
            <a:spcBef>
              <a:spcPct val="0"/>
            </a:spcBef>
            <a:spcAft>
              <a:spcPct val="35000"/>
            </a:spcAft>
          </a:pPr>
          <a:r>
            <a:rPr lang="es-MX" sz="1800" kern="1200" dirty="0" smtClean="0"/>
            <a:t>Las </a:t>
          </a:r>
          <a:r>
            <a:rPr lang="es-MX" sz="1800" b="1" kern="1200" dirty="0" smtClean="0">
              <a:solidFill>
                <a:schemeClr val="accent4">
                  <a:lumMod val="60000"/>
                  <a:lumOff val="40000"/>
                </a:schemeClr>
              </a:solidFill>
            </a:rPr>
            <a:t>citas se pueden deber por otras variables </a:t>
          </a:r>
          <a:r>
            <a:rPr lang="es-MX" sz="1800" kern="1200" dirty="0" smtClean="0"/>
            <a:t>como por ejemplo el idioma de publicación, la calidad de los resultados publicados, el interés que despiertan las temáticas especialmente si son estudios internacionales, multicéntricos, y la reputación de los autores, entre otros aspectos.</a:t>
          </a:r>
          <a:endParaRPr lang="es-CO" sz="1800" kern="1200" dirty="0"/>
        </a:p>
      </dsp:txBody>
      <dsp:txXfrm rot="10800000">
        <a:off x="3227995" y="1666803"/>
        <a:ext cx="9836301" cy="1332986"/>
      </dsp:txXfrm>
    </dsp:sp>
    <dsp:sp modelId="{928D5E63-3F90-43D0-8D68-878E0F06D85A}">
      <dsp:nvSpPr>
        <dsp:cNvPr id="0" name=""/>
        <dsp:cNvSpPr/>
      </dsp:nvSpPr>
      <dsp:spPr>
        <a:xfrm>
          <a:off x="2228255" y="1666803"/>
          <a:ext cx="1332986" cy="1332986"/>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6E2E88-B553-4E8D-BA3B-35E9A00BA162}">
      <dsp:nvSpPr>
        <dsp:cNvPr id="0" name=""/>
        <dsp:cNvSpPr/>
      </dsp:nvSpPr>
      <dsp:spPr>
        <a:xfrm rot="10800000">
          <a:off x="2894749" y="3333036"/>
          <a:ext cx="10169547" cy="13329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7810" tIns="68580" rIns="128016" bIns="68580" numCol="1" spcCol="1270" anchor="ctr" anchorCtr="0">
          <a:noAutofit/>
        </a:bodyPr>
        <a:lstStyle/>
        <a:p>
          <a:pPr lvl="0" algn="just" defTabSz="800100" rtl="0">
            <a:lnSpc>
              <a:spcPct val="90000"/>
            </a:lnSpc>
            <a:spcBef>
              <a:spcPct val="0"/>
            </a:spcBef>
            <a:spcAft>
              <a:spcPct val="35000"/>
            </a:spcAft>
          </a:pPr>
          <a:r>
            <a:rPr lang="es-CO" sz="1800" kern="1200" dirty="0" smtClean="0"/>
            <a:t>La metodología utilizada en el presente estudio </a:t>
          </a:r>
          <a:r>
            <a:rPr lang="es-CO" sz="1800" b="1" kern="1200" dirty="0" smtClean="0">
              <a:solidFill>
                <a:schemeClr val="accent4">
                  <a:lumMod val="60000"/>
                  <a:lumOff val="40000"/>
                </a:schemeClr>
              </a:solidFill>
            </a:rPr>
            <a:t>aporta en la toma de decisiones</a:t>
          </a:r>
          <a:r>
            <a:rPr lang="es-CO" sz="1800" b="1" kern="1200" dirty="0" smtClean="0"/>
            <a:t> </a:t>
          </a:r>
          <a:r>
            <a:rPr lang="es-CO" sz="1800" kern="1200" dirty="0" smtClean="0"/>
            <a:t>en el contexto de la práctica basada en evidencia, donde los equipos editoriales puedan considerar la conveniencia de la implementación de este tipo de prácticas en las cuales es necesario tener en cuenta que </a:t>
          </a:r>
          <a:r>
            <a:rPr lang="es-CO" sz="1800" kern="1200" dirty="0" smtClean="0">
              <a:solidFill>
                <a:schemeClr val="accent4">
                  <a:lumMod val="60000"/>
                  <a:lumOff val="40000"/>
                </a:schemeClr>
              </a:solidFill>
            </a:rPr>
            <a:t>a los autores les requiere tiempo y recursos en algunos casos</a:t>
          </a:r>
          <a:r>
            <a:rPr lang="es-CO" sz="1800" kern="1200" dirty="0" smtClean="0"/>
            <a:t>.</a:t>
          </a:r>
          <a:endParaRPr lang="es-CO" sz="1800" kern="1200" dirty="0"/>
        </a:p>
      </dsp:txBody>
      <dsp:txXfrm rot="10800000">
        <a:off x="3227995" y="3333036"/>
        <a:ext cx="9836301" cy="1332986"/>
      </dsp:txXfrm>
    </dsp:sp>
    <dsp:sp modelId="{5AC656A8-4D04-4679-9774-8E80C62C5610}">
      <dsp:nvSpPr>
        <dsp:cNvPr id="0" name=""/>
        <dsp:cNvSpPr/>
      </dsp:nvSpPr>
      <dsp:spPr>
        <a:xfrm>
          <a:off x="2228255" y="3333036"/>
          <a:ext cx="1332986" cy="1332986"/>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7DB2D-1ADF-AD40-A7EB-E569FBD590C4}" type="datetimeFigureOut">
              <a:rPr lang="es-CO" smtClean="0"/>
              <a:t>1/05/2024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BDA26-279D-AB41-B7C9-C167F1A24F25}" type="slidenum">
              <a:rPr lang="es-CO" smtClean="0"/>
              <a:t>‹Nº›</a:t>
            </a:fld>
            <a:endParaRPr lang="es-CO"/>
          </a:p>
        </p:txBody>
      </p:sp>
    </p:spTree>
    <p:extLst>
      <p:ext uri="{BB962C8B-B14F-4D97-AF65-F5344CB8AC3E}">
        <p14:creationId xmlns:p14="http://schemas.microsoft.com/office/powerpoint/2010/main" val="13910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30BDA26-279D-AB41-B7C9-C167F1A24F25}" type="slidenum">
              <a:rPr lang="es-CO" smtClean="0"/>
              <a:t>1</a:t>
            </a:fld>
            <a:endParaRPr lang="es-CO"/>
          </a:p>
        </p:txBody>
      </p:sp>
    </p:spTree>
    <p:extLst>
      <p:ext uri="{BB962C8B-B14F-4D97-AF65-F5344CB8AC3E}">
        <p14:creationId xmlns:p14="http://schemas.microsoft.com/office/powerpoint/2010/main" val="579284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U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Udes_Texto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DEE1A-38B2-FAD5-8A26-26D67EE74502}"/>
              </a:ext>
            </a:extLst>
          </p:cNvPr>
          <p:cNvSpPr>
            <a:spLocks noGrp="1"/>
          </p:cNvSpPr>
          <p:nvPr>
            <p:ph type="title" hasCustomPrompt="1"/>
          </p:nvPr>
        </p:nvSpPr>
        <p:spPr>
          <a:xfrm>
            <a:off x="2207373" y="1007953"/>
            <a:ext cx="9120403" cy="688284"/>
          </a:xfrm>
          <a:prstGeom prst="rect">
            <a:avLst/>
          </a:prstGeom>
        </p:spPr>
        <p:txBody>
          <a:bodyPr anchor="ctr"/>
          <a:lstStyle>
            <a:lvl1pPr algn="ctr">
              <a:defRPr sz="2000" b="1">
                <a:solidFill>
                  <a:srgbClr val="0551A5"/>
                </a:solidFill>
                <a:latin typeface="Tahoma" panose="020B0604030504040204" pitchFamily="34" charset="0"/>
                <a:ea typeface="Tahoma" panose="020B0604030504040204" pitchFamily="34" charset="0"/>
                <a:cs typeface="Tahoma" panose="020B0604030504040204" pitchFamily="34" charset="0"/>
              </a:defRPr>
            </a:lvl1pPr>
          </a:lstStyle>
          <a:p>
            <a:r>
              <a:rPr lang="es-ES" dirty="0"/>
              <a:t>TÍTULO</a:t>
            </a:r>
            <a:endParaRPr lang="es-CO" dirty="0"/>
          </a:p>
        </p:txBody>
      </p:sp>
      <p:sp>
        <p:nvSpPr>
          <p:cNvPr id="3" name="Marcador de contenido 2">
            <a:extLst>
              <a:ext uri="{FF2B5EF4-FFF2-40B4-BE49-F238E27FC236}">
                <a16:creationId xmlns:a16="http://schemas.microsoft.com/office/drawing/2014/main" id="{7AB5779F-0361-5ED2-D406-B6A7F1507CAE}"/>
              </a:ext>
            </a:extLst>
          </p:cNvPr>
          <p:cNvSpPr>
            <a:spLocks noGrp="1"/>
          </p:cNvSpPr>
          <p:nvPr>
            <p:ph idx="1" hasCustomPrompt="1"/>
          </p:nvPr>
        </p:nvSpPr>
        <p:spPr>
          <a:xfrm>
            <a:off x="2214304" y="1831510"/>
            <a:ext cx="9167614" cy="3361574"/>
          </a:xfrm>
          <a:prstGeom prst="rect">
            <a:avLst/>
          </a:prstGeom>
        </p:spPr>
        <p:txBody>
          <a:bodyPr>
            <a:normAutofit/>
          </a:bodyPr>
          <a:lstStyle>
            <a:lvl1pPr marL="0" indent="0">
              <a:buNone/>
              <a:defRPr sz="1200">
                <a:latin typeface="Tahoma" panose="020B0604030504040204" pitchFamily="34" charset="0"/>
                <a:ea typeface="Tahoma" panose="020B0604030504040204" pitchFamily="34" charset="0"/>
                <a:cs typeface="Tahoma" panose="020B0604030504040204" pitchFamily="34" charset="0"/>
              </a:defRPr>
            </a:lvl1pPr>
            <a:lvl2pPr>
              <a:defRPr sz="1800"/>
            </a:lvl2pPr>
            <a:lvl3pPr>
              <a:defRPr sz="1600"/>
            </a:lvl3pPr>
            <a:lvl4pPr>
              <a:defRPr sz="1400"/>
            </a:lvl4pPr>
            <a:lvl5pPr>
              <a:defRPr sz="1400"/>
            </a:lvl5pPr>
          </a:lstStyle>
          <a:p>
            <a:pPr lvl="0"/>
            <a:r>
              <a:rPr lang="es-ES" dirty="0"/>
              <a:t>Texto</a:t>
            </a:r>
          </a:p>
        </p:txBody>
      </p:sp>
    </p:spTree>
    <p:extLst>
      <p:ext uri="{BB962C8B-B14F-4D97-AF65-F5344CB8AC3E}">
        <p14:creationId xmlns:p14="http://schemas.microsoft.com/office/powerpoint/2010/main" val="258239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Udes_texto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DEE1A-38B2-FAD5-8A26-26D67EE74502}"/>
              </a:ext>
            </a:extLst>
          </p:cNvPr>
          <p:cNvSpPr>
            <a:spLocks noGrp="1"/>
          </p:cNvSpPr>
          <p:nvPr>
            <p:ph type="title" hasCustomPrompt="1"/>
          </p:nvPr>
        </p:nvSpPr>
        <p:spPr>
          <a:xfrm>
            <a:off x="735931" y="1338035"/>
            <a:ext cx="10278980" cy="850065"/>
          </a:xfrm>
          <a:prstGeom prst="rect">
            <a:avLst/>
          </a:prstGeom>
        </p:spPr>
        <p:txBody>
          <a:bodyPr anchor="ctr">
            <a:noAutofit/>
          </a:bodyPr>
          <a:lstStyle>
            <a:lvl1pPr algn="ctr">
              <a:defRPr sz="2000" b="1">
                <a:solidFill>
                  <a:srgbClr val="0551A5"/>
                </a:solidFill>
                <a:latin typeface="Tahoma" panose="020B0604030504040204" pitchFamily="34" charset="0"/>
                <a:ea typeface="Tahoma" panose="020B0604030504040204" pitchFamily="34" charset="0"/>
                <a:cs typeface="Tahoma" panose="020B0604030504040204" pitchFamily="34" charset="0"/>
              </a:defRPr>
            </a:lvl1pPr>
          </a:lstStyle>
          <a:p>
            <a:r>
              <a:rPr lang="es-ES" dirty="0"/>
              <a:t>TÍTULO</a:t>
            </a:r>
            <a:endParaRPr lang="es-CO" dirty="0"/>
          </a:p>
        </p:txBody>
      </p:sp>
      <p:sp>
        <p:nvSpPr>
          <p:cNvPr id="3" name="Marcador de contenido 2">
            <a:extLst>
              <a:ext uri="{FF2B5EF4-FFF2-40B4-BE49-F238E27FC236}">
                <a16:creationId xmlns:a16="http://schemas.microsoft.com/office/drawing/2014/main" id="{7AB5779F-0361-5ED2-D406-B6A7F1507CAE}"/>
              </a:ext>
            </a:extLst>
          </p:cNvPr>
          <p:cNvSpPr>
            <a:spLocks noGrp="1"/>
          </p:cNvSpPr>
          <p:nvPr>
            <p:ph idx="1" hasCustomPrompt="1"/>
          </p:nvPr>
        </p:nvSpPr>
        <p:spPr>
          <a:xfrm>
            <a:off x="735931" y="3293978"/>
            <a:ext cx="10236869" cy="2443437"/>
          </a:xfrm>
          <a:prstGeom prst="rect">
            <a:avLst/>
          </a:prstGeom>
        </p:spPr>
        <p:txBody>
          <a:bodyPr>
            <a:normAutofit/>
          </a:bodyPr>
          <a:lstStyle>
            <a:lvl1pPr marL="0" indent="0">
              <a:buNone/>
              <a:defRPr sz="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s-ES" dirty="0"/>
              <a:t>Texto</a:t>
            </a:r>
          </a:p>
        </p:txBody>
      </p:sp>
      <p:sp>
        <p:nvSpPr>
          <p:cNvPr id="6" name="Marcador de texto 5">
            <a:extLst>
              <a:ext uri="{FF2B5EF4-FFF2-40B4-BE49-F238E27FC236}">
                <a16:creationId xmlns:a16="http://schemas.microsoft.com/office/drawing/2014/main" id="{34060ED4-3DBD-5FA8-DEC9-41FCFE01C08C}"/>
              </a:ext>
            </a:extLst>
          </p:cNvPr>
          <p:cNvSpPr>
            <a:spLocks noGrp="1"/>
          </p:cNvSpPr>
          <p:nvPr>
            <p:ph type="body" sz="quarter" idx="10" hasCustomPrompt="1"/>
          </p:nvPr>
        </p:nvSpPr>
        <p:spPr>
          <a:xfrm>
            <a:off x="735931" y="2323821"/>
            <a:ext cx="10278980" cy="892059"/>
          </a:xfrm>
          <a:prstGeom prst="rect">
            <a:avLst/>
          </a:prstGeom>
        </p:spPr>
        <p:txBody>
          <a:bodyPr anchor="ctr"/>
          <a:lstStyle>
            <a:lvl1pPr marL="0" indent="0" algn="ctr">
              <a:buNone/>
              <a:defRPr sz="1600" b="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s-ES" dirty="0"/>
              <a:t>Subtítulo</a:t>
            </a:r>
            <a:endParaRPr lang="es-CO" dirty="0"/>
          </a:p>
        </p:txBody>
      </p:sp>
    </p:spTree>
    <p:extLst>
      <p:ext uri="{BB962C8B-B14F-4D97-AF65-F5344CB8AC3E}">
        <p14:creationId xmlns:p14="http://schemas.microsoft.com/office/powerpoint/2010/main" val="331678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8B6B99F-CC39-DD4D-AE30-BABC42298ACB}"/>
              </a:ext>
            </a:extLst>
          </p:cNvPr>
          <p:cNvSpPr txBox="1"/>
          <p:nvPr userDrawn="1"/>
        </p:nvSpPr>
        <p:spPr>
          <a:xfrm>
            <a:off x="3335328" y="2967335"/>
            <a:ext cx="5521345" cy="923330"/>
          </a:xfrm>
          <a:prstGeom prst="rect">
            <a:avLst/>
          </a:prstGeom>
          <a:noFill/>
        </p:spPr>
        <p:txBody>
          <a:bodyPr wrap="square" rtlCol="0">
            <a:spAutoFit/>
          </a:bodyPr>
          <a:lstStyle/>
          <a:p>
            <a:pPr algn="ctr"/>
            <a:r>
              <a:rPr lang="es-CO" sz="5400" b="1" dirty="0">
                <a:solidFill>
                  <a:schemeClr val="bg1"/>
                </a:solidFill>
                <a:latin typeface="Tahoma" panose="020B0604030504040204" pitchFamily="34" charset="0"/>
                <a:ea typeface="Tahoma" panose="020B0604030504040204" pitchFamily="34" charset="0"/>
                <a:cs typeface="Tahoma" panose="020B0604030504040204" pitchFamily="34" charset="0"/>
              </a:rPr>
              <a:t>GRACIAS</a:t>
            </a:r>
          </a:p>
        </p:txBody>
      </p:sp>
    </p:spTree>
    <p:extLst>
      <p:ext uri="{BB962C8B-B14F-4D97-AF65-F5344CB8AC3E}">
        <p14:creationId xmlns:p14="http://schemas.microsoft.com/office/powerpoint/2010/main" val="36745423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759088"/>
      </p:ext>
    </p:extLst>
  </p:cSld>
  <p:clrMap bg1="lt1" tx1="dk1" bg2="lt2" tx2="dk2" accent1="accent1" accent2="accent2" accent3="accent3" accent4="accent4" accent5="accent5" accent6="accent6" hlink="hlink" folHlink="folHlink"/>
  <p:sldLayoutIdLst>
    <p:sldLayoutId id="2147483675" r:id="rId1"/>
    <p:sldLayoutId id="2147483671" r:id="rId2"/>
    <p:sldLayoutId id="2147483662"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doi.org/10.3389/frma.2018.00034" TargetMode="External"/><Relationship Id="rId3" Type="http://schemas.openxmlformats.org/officeDocument/2006/relationships/diagramLayout" Target="../diagrams/layout1.xml"/><Relationship Id="rId7" Type="http://schemas.openxmlformats.org/officeDocument/2006/relationships/hyperlink" Target="https://doi.org/10.1016/j.euf.2019.10.015" TargetMode="Externa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doi.org/10.15649/cuidarte.204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hyperlink" Target="https://doi.org/10.29375/01237047.4363" TargetMode="External"/><Relationship Id="rId3" Type="http://schemas.openxmlformats.org/officeDocument/2006/relationships/hyperlink" Target="https://doi.org/10.3389/frma.2018.00034" TargetMode="External"/><Relationship Id="rId7" Type="http://schemas.openxmlformats.org/officeDocument/2006/relationships/hyperlink" Target="https://doi.org/10.1007/s11192-023-04675-9" TargetMode="External"/><Relationship Id="rId2" Type="http://schemas.openxmlformats.org/officeDocument/2006/relationships/hyperlink" Target="https://doi.org/10.1016/j.jss.2019.05.010" TargetMode="External"/><Relationship Id="rId1" Type="http://schemas.openxmlformats.org/officeDocument/2006/relationships/slideLayout" Target="../slideLayouts/slideLayout3.xml"/><Relationship Id="rId6" Type="http://schemas.openxmlformats.org/officeDocument/2006/relationships/hyperlink" Target="https://doi.org/10.1111/cid.12876" TargetMode="External"/><Relationship Id="rId5" Type="http://schemas.openxmlformats.org/officeDocument/2006/relationships/hyperlink" Target="https://doi.org/10.15649/cuidarte.2042" TargetMode="External"/><Relationship Id="rId4" Type="http://schemas.openxmlformats.org/officeDocument/2006/relationships/hyperlink" Target="https://doi.org/10.1016/j.euf.2019.10.0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082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39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ECA32B1-995F-91E9-0A38-B4D8CC65B640}"/>
              </a:ext>
            </a:extLst>
          </p:cNvPr>
          <p:cNvSpPr>
            <a:spLocks noGrp="1"/>
          </p:cNvSpPr>
          <p:nvPr>
            <p:ph type="title"/>
          </p:nvPr>
        </p:nvSpPr>
        <p:spPr>
          <a:xfrm>
            <a:off x="2074235" y="1152332"/>
            <a:ext cx="9192855" cy="688284"/>
          </a:xfrm>
        </p:spPr>
        <p:txBody>
          <a:bodyPr/>
          <a:lstStyle/>
          <a:p>
            <a:r>
              <a:rPr lang="es-MX" sz="3200" b="0" dirty="0"/>
              <a:t>Impacto del material multimedia de artículos científicos sobre </a:t>
            </a:r>
            <a:r>
              <a:rPr lang="es-MX" sz="3200" b="0" dirty="0" smtClean="0"/>
              <a:t>las citaciones</a:t>
            </a:r>
            <a:r>
              <a:rPr lang="es-MX" sz="3200" b="0" dirty="0"/>
              <a:t>: Estudio analítico del campo de la enfermería en Colombia</a:t>
            </a:r>
            <a:endParaRPr lang="es-CO" sz="3200" b="0" dirty="0"/>
          </a:p>
        </p:txBody>
      </p:sp>
      <p:sp>
        <p:nvSpPr>
          <p:cNvPr id="5" name="Marcador de contenido 4">
            <a:extLst>
              <a:ext uri="{FF2B5EF4-FFF2-40B4-BE49-F238E27FC236}">
                <a16:creationId xmlns:a16="http://schemas.microsoft.com/office/drawing/2014/main" id="{22C672D0-E4A7-688A-848D-1CB7DA186FBF}"/>
              </a:ext>
            </a:extLst>
          </p:cNvPr>
          <p:cNvSpPr>
            <a:spLocks noGrp="1"/>
          </p:cNvSpPr>
          <p:nvPr>
            <p:ph idx="1"/>
          </p:nvPr>
        </p:nvSpPr>
        <p:spPr>
          <a:xfrm>
            <a:off x="4194005" y="2612722"/>
            <a:ext cx="5353260" cy="2066722"/>
          </a:xfrm>
        </p:spPr>
        <p:txBody>
          <a:bodyPr>
            <a:noAutofit/>
          </a:bodyPr>
          <a:lstStyle/>
          <a:p>
            <a:pPr algn="ctr"/>
            <a:r>
              <a:rPr lang="es-CO" sz="1800" b="1" dirty="0"/>
              <a:t>Autores</a:t>
            </a:r>
            <a:endParaRPr lang="es-CO" sz="1800" dirty="0"/>
          </a:p>
          <a:p>
            <a:pPr lvl="0" algn="ctr"/>
            <a:r>
              <a:rPr lang="es-CO" sz="1800" dirty="0"/>
              <a:t>Raquel Rivera </a:t>
            </a:r>
            <a:r>
              <a:rPr lang="es-CO" sz="1800" dirty="0" smtClean="0"/>
              <a:t>Carvajal </a:t>
            </a:r>
          </a:p>
          <a:p>
            <a:pPr lvl="0" algn="ctr"/>
            <a:r>
              <a:rPr lang="es-CO" sz="1800" dirty="0" smtClean="0"/>
              <a:t>Claudia </a:t>
            </a:r>
            <a:r>
              <a:rPr lang="es-CO" sz="1800" dirty="0"/>
              <a:t>Consuelo Torres </a:t>
            </a:r>
            <a:r>
              <a:rPr lang="es-CO" sz="1800" dirty="0" smtClean="0"/>
              <a:t>Contreras </a:t>
            </a:r>
          </a:p>
          <a:p>
            <a:pPr lvl="0" algn="ctr"/>
            <a:r>
              <a:rPr lang="es-CO" sz="1800" dirty="0" smtClean="0"/>
              <a:t>Erika </a:t>
            </a:r>
            <a:r>
              <a:rPr lang="es-CO" sz="1800" dirty="0"/>
              <a:t>Yurley Durán </a:t>
            </a:r>
            <a:r>
              <a:rPr lang="es-CO" sz="1800" dirty="0" smtClean="0"/>
              <a:t>Niño </a:t>
            </a:r>
          </a:p>
          <a:p>
            <a:pPr lvl="0" algn="ctr"/>
            <a:r>
              <a:rPr lang="es-CO" sz="1800" dirty="0" smtClean="0"/>
              <a:t>Seniet </a:t>
            </a:r>
            <a:r>
              <a:rPr lang="es-CO" sz="1800" dirty="0"/>
              <a:t>Deyanire Peñaloza </a:t>
            </a:r>
            <a:r>
              <a:rPr lang="es-CO" sz="1800" dirty="0" smtClean="0"/>
              <a:t>Jaimes </a:t>
            </a:r>
          </a:p>
          <a:p>
            <a:pPr lvl="0" algn="ctr"/>
            <a:r>
              <a:rPr lang="es-CO" sz="1800" dirty="0" smtClean="0"/>
              <a:t>Atilio Bustos-González</a:t>
            </a:r>
            <a:endParaRPr lang="es-CO" sz="1800" dirty="0"/>
          </a:p>
        </p:txBody>
      </p:sp>
      <p:pic>
        <p:nvPicPr>
          <p:cNvPr id="1026" name="Picture 2" descr="https://revistas.udes.edu.co/public/journals/1/pageHeaderLogoImage_es_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25" y="4989094"/>
            <a:ext cx="6716840" cy="121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745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C59A5B0-BFA9-8200-5A1C-1A885E7B5912}"/>
              </a:ext>
            </a:extLst>
          </p:cNvPr>
          <p:cNvSpPr>
            <a:spLocks noGrp="1"/>
          </p:cNvSpPr>
          <p:nvPr>
            <p:ph type="title"/>
          </p:nvPr>
        </p:nvSpPr>
        <p:spPr>
          <a:xfrm>
            <a:off x="4842711" y="150918"/>
            <a:ext cx="6466974" cy="850065"/>
          </a:xfrm>
        </p:spPr>
        <p:txBody>
          <a:bodyPr/>
          <a:lstStyle/>
          <a:p>
            <a:r>
              <a:rPr lang="es-CO" sz="2400" dirty="0"/>
              <a:t>Planteamiento y </a:t>
            </a:r>
            <a:r>
              <a:rPr lang="es-CO" sz="2400" dirty="0" smtClean="0"/>
              <a:t>justificación</a:t>
            </a:r>
            <a:endParaRPr lang="es-CO" sz="2400" dirty="0"/>
          </a:p>
        </p:txBody>
      </p:sp>
      <p:graphicFrame>
        <p:nvGraphicFramePr>
          <p:cNvPr id="3" name="Diagrama 2"/>
          <p:cNvGraphicFramePr/>
          <p:nvPr>
            <p:extLst>
              <p:ext uri="{D42A27DB-BD31-4B8C-83A1-F6EECF244321}">
                <p14:modId xmlns:p14="http://schemas.microsoft.com/office/powerpoint/2010/main" val="2590348606"/>
              </p:ext>
            </p:extLst>
          </p:nvPr>
        </p:nvGraphicFramePr>
        <p:xfrm>
          <a:off x="-1357621" y="1097893"/>
          <a:ext cx="14441214" cy="4400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1"/>
          <p:cNvSpPr/>
          <p:nvPr/>
        </p:nvSpPr>
        <p:spPr>
          <a:xfrm>
            <a:off x="300386" y="5886168"/>
            <a:ext cx="11308080" cy="853439"/>
          </a:xfrm>
          <a:prstGeom prst="rect">
            <a:avLst/>
          </a:prstGeom>
        </p:spPr>
        <p:txBody>
          <a:bodyPr wrap="square">
            <a:spAutoFit/>
          </a:bodyPr>
          <a:lstStyle/>
          <a:p>
            <a:pPr marL="304800" indent="-304800" algn="just">
              <a:lnSpc>
                <a:spcPct val="107000"/>
              </a:lnSpc>
            </a:pPr>
            <a:r>
              <a:rPr lang="en-US" sz="800" dirty="0" err="1">
                <a:latin typeface="Calibri" panose="020F0502020204030204" pitchFamily="34" charset="0"/>
                <a:ea typeface="Calibri" panose="020F0502020204030204" pitchFamily="34" charset="0"/>
                <a:cs typeface="Calibri" panose="020F0502020204030204" pitchFamily="34" charset="0"/>
              </a:rPr>
              <a:t>Sathianathen</a:t>
            </a:r>
            <a:r>
              <a:rPr lang="en-US" sz="800" dirty="0">
                <a:latin typeface="Calibri" panose="020F0502020204030204" pitchFamily="34" charset="0"/>
                <a:ea typeface="Calibri" panose="020F0502020204030204" pitchFamily="34" charset="0"/>
                <a:cs typeface="Calibri" panose="020F0502020204030204" pitchFamily="34" charset="0"/>
              </a:rPr>
              <a:t>, N. J., Lane, R., Condon, B., Murphy, D. G., </a:t>
            </a:r>
            <a:r>
              <a:rPr lang="en-US" sz="800" dirty="0" err="1">
                <a:latin typeface="Calibri" panose="020F0502020204030204" pitchFamily="34" charset="0"/>
                <a:ea typeface="Calibri" panose="020F0502020204030204" pitchFamily="34" charset="0"/>
                <a:cs typeface="Calibri" panose="020F0502020204030204" pitchFamily="34" charset="0"/>
              </a:rPr>
              <a:t>Lawrentschuk</a:t>
            </a:r>
            <a:r>
              <a:rPr lang="en-US" sz="800" dirty="0">
                <a:latin typeface="Calibri" panose="020F0502020204030204" pitchFamily="34" charset="0"/>
                <a:ea typeface="Calibri" panose="020F0502020204030204" pitchFamily="34" charset="0"/>
                <a:cs typeface="Calibri" panose="020F0502020204030204" pitchFamily="34" charset="0"/>
              </a:rPr>
              <a:t>, N., Weight, C. J., &amp; Lamb, A. D. (2020). Early Online Attention Can Predict Citation Counts for Urological Publications: The #</a:t>
            </a:r>
            <a:r>
              <a:rPr lang="en-US" sz="800" dirty="0" err="1">
                <a:latin typeface="Calibri" panose="020F0502020204030204" pitchFamily="34" charset="0"/>
                <a:ea typeface="Calibri" panose="020F0502020204030204" pitchFamily="34" charset="0"/>
                <a:cs typeface="Calibri" panose="020F0502020204030204" pitchFamily="34" charset="0"/>
              </a:rPr>
              <a:t>UroSoMe_Score</a:t>
            </a:r>
            <a:r>
              <a:rPr lang="en-US" sz="800" dirty="0">
                <a:latin typeface="Calibri" panose="020F0502020204030204" pitchFamily="34" charset="0"/>
                <a:ea typeface="Calibri" panose="020F0502020204030204" pitchFamily="34" charset="0"/>
                <a:cs typeface="Calibri" panose="020F0502020204030204" pitchFamily="34" charset="0"/>
              </a:rPr>
              <a:t>. </a:t>
            </a:r>
            <a:r>
              <a:rPr lang="en-US" sz="800" i="1" dirty="0">
                <a:latin typeface="Calibri" panose="020F0502020204030204" pitchFamily="34" charset="0"/>
                <a:ea typeface="Calibri" panose="020F0502020204030204" pitchFamily="34" charset="0"/>
                <a:cs typeface="Calibri" panose="020F0502020204030204" pitchFamily="34" charset="0"/>
              </a:rPr>
              <a:t>European Urology Focus</a:t>
            </a:r>
            <a:r>
              <a:rPr lang="en-US" sz="800" dirty="0">
                <a:latin typeface="Calibri" panose="020F0502020204030204" pitchFamily="34" charset="0"/>
                <a:ea typeface="Calibri" panose="020F0502020204030204" pitchFamily="34" charset="0"/>
                <a:cs typeface="Calibri" panose="020F0502020204030204" pitchFamily="34" charset="0"/>
              </a:rPr>
              <a:t>, </a:t>
            </a:r>
            <a:r>
              <a:rPr lang="en-US" sz="800" i="1" dirty="0">
                <a:latin typeface="Calibri" panose="020F0502020204030204" pitchFamily="34" charset="0"/>
                <a:ea typeface="Calibri" panose="020F0502020204030204" pitchFamily="34" charset="0"/>
                <a:cs typeface="Calibri" panose="020F0502020204030204" pitchFamily="34" charset="0"/>
              </a:rPr>
              <a:t>6</a:t>
            </a:r>
            <a:r>
              <a:rPr lang="en-US" sz="800" dirty="0">
                <a:latin typeface="Calibri" panose="020F0502020204030204" pitchFamily="34" charset="0"/>
                <a:ea typeface="Calibri" panose="020F0502020204030204" pitchFamily="34" charset="0"/>
                <a:cs typeface="Calibri" panose="020F0502020204030204" pitchFamily="34" charset="0"/>
              </a:rPr>
              <a:t>(3), 458–462. </a:t>
            </a:r>
            <a:r>
              <a:rPr lang="en-US" sz="800" dirty="0">
                <a:latin typeface="Calibri" panose="020F0502020204030204" pitchFamily="34" charset="0"/>
                <a:ea typeface="Calibri" panose="020F0502020204030204" pitchFamily="34" charset="0"/>
                <a:cs typeface="Calibri" panose="020F0502020204030204" pitchFamily="34" charset="0"/>
                <a:hlinkClick r:id="rId7"/>
              </a:rPr>
              <a:t>https://doi.org/10.1016/j.euf.2019.10.015</a:t>
            </a:r>
            <a:r>
              <a:rPr lang="en-US" sz="800" dirty="0">
                <a:latin typeface="Calibri" panose="020F0502020204030204" pitchFamily="34" charset="0"/>
                <a:ea typeface="Calibri" panose="020F0502020204030204" pitchFamily="34" charset="0"/>
                <a:cs typeface="Calibri" panose="020F0502020204030204" pitchFamily="34" charset="0"/>
              </a:rPr>
              <a:t> </a:t>
            </a:r>
            <a:endParaRPr lang="en-US" sz="800" dirty="0" smtClean="0">
              <a:latin typeface="Calibri" panose="020F0502020204030204" pitchFamily="34" charset="0"/>
              <a:ea typeface="Calibri" panose="020F0502020204030204" pitchFamily="34" charset="0"/>
              <a:cs typeface="Calibri" panose="020F0502020204030204" pitchFamily="34" charset="0"/>
            </a:endParaRPr>
          </a:p>
          <a:p>
            <a:pPr marL="304800" indent="-304800" algn="just">
              <a:lnSpc>
                <a:spcPct val="107000"/>
              </a:lnSpc>
            </a:pPr>
            <a:r>
              <a:rPr lang="en-US" sz="800" dirty="0">
                <a:latin typeface="Calibri" panose="020F0502020204030204" pitchFamily="34" charset="0"/>
                <a:ea typeface="Calibri" panose="020F0502020204030204" pitchFamily="34" charset="0"/>
                <a:cs typeface="Times New Roman" panose="02020603050405020304" pitchFamily="18" charset="0"/>
              </a:rPr>
              <a:t>De Filippo, D., &amp; </a:t>
            </a:r>
            <a:r>
              <a:rPr lang="en-US" sz="800" dirty="0" err="1">
                <a:latin typeface="Calibri" panose="020F0502020204030204" pitchFamily="34" charset="0"/>
                <a:ea typeface="Calibri" panose="020F0502020204030204" pitchFamily="34" charset="0"/>
                <a:cs typeface="Times New Roman" panose="02020603050405020304" pitchFamily="18" charset="0"/>
              </a:rPr>
              <a:t>Sanz</a:t>
            </a:r>
            <a:r>
              <a:rPr lang="en-US" sz="800" dirty="0">
                <a:latin typeface="Calibri" panose="020F0502020204030204" pitchFamily="34" charset="0"/>
                <a:ea typeface="Calibri" panose="020F0502020204030204" pitchFamily="34" charset="0"/>
                <a:cs typeface="Times New Roman" panose="02020603050405020304" pitchFamily="18" charset="0"/>
              </a:rPr>
              <a:t>-Casado, E. (2018). Bibliometric and </a:t>
            </a:r>
            <a:r>
              <a:rPr lang="en-US" sz="800" dirty="0" err="1">
                <a:latin typeface="Calibri" panose="020F0502020204030204" pitchFamily="34" charset="0"/>
                <a:ea typeface="Calibri" panose="020F0502020204030204" pitchFamily="34" charset="0"/>
                <a:cs typeface="Times New Roman" panose="02020603050405020304" pitchFamily="18" charset="0"/>
              </a:rPr>
              <a:t>Altmetric</a:t>
            </a:r>
            <a:r>
              <a:rPr lang="en-US" sz="800" dirty="0">
                <a:latin typeface="Calibri" panose="020F0502020204030204" pitchFamily="34" charset="0"/>
                <a:ea typeface="Calibri" panose="020F0502020204030204" pitchFamily="34" charset="0"/>
                <a:cs typeface="Times New Roman" panose="02020603050405020304" pitchFamily="18" charset="0"/>
              </a:rPr>
              <a:t> Analysis of Three Social Science Disciplines. Frontiers in Research Metrics and Analytics, 3(December), 1–13. </a:t>
            </a:r>
            <a:r>
              <a:rPr lang="en-US" sz="800" dirty="0">
                <a:latin typeface="Calibri" panose="020F0502020204030204" pitchFamily="34" charset="0"/>
                <a:ea typeface="Calibri" panose="020F0502020204030204" pitchFamily="34" charset="0"/>
                <a:cs typeface="Times New Roman" panose="02020603050405020304" pitchFamily="18" charset="0"/>
                <a:hlinkClick r:id="rId8"/>
              </a:rPr>
              <a:t>https://</a:t>
            </a:r>
            <a:r>
              <a:rPr lang="en-US" sz="800" dirty="0" smtClean="0">
                <a:latin typeface="Calibri" panose="020F0502020204030204" pitchFamily="34" charset="0"/>
                <a:ea typeface="Calibri" panose="020F0502020204030204" pitchFamily="34" charset="0"/>
                <a:cs typeface="Times New Roman" panose="02020603050405020304" pitchFamily="18" charset="0"/>
                <a:hlinkClick r:id="rId8"/>
              </a:rPr>
              <a:t>doi.org/10.3389/frma.2018.00034</a:t>
            </a:r>
            <a:r>
              <a:rPr lang="en-US" sz="800" dirty="0" smtClean="0">
                <a:latin typeface="Calibri" panose="020F0502020204030204" pitchFamily="34" charset="0"/>
                <a:ea typeface="Calibri" panose="020F0502020204030204" pitchFamily="34" charset="0"/>
                <a:cs typeface="Times New Roman" panose="02020603050405020304" pitchFamily="18" charset="0"/>
              </a:rPr>
              <a:t>   </a:t>
            </a:r>
          </a:p>
          <a:p>
            <a:pPr marL="304800" indent="-304800" algn="just">
              <a:lnSpc>
                <a:spcPct val="107000"/>
              </a:lnSpc>
              <a:spcAft>
                <a:spcPts val="800"/>
              </a:spcAft>
            </a:pPr>
            <a:r>
              <a:rPr lang="es-MX" sz="800" dirty="0" smtClean="0">
                <a:latin typeface="Calibri" panose="020F0502020204030204" pitchFamily="34" charset="0"/>
                <a:ea typeface="Calibri" panose="020F0502020204030204" pitchFamily="34" charset="0"/>
                <a:cs typeface="Times New Roman" panose="02020603050405020304" pitchFamily="18" charset="0"/>
              </a:rPr>
              <a:t>Valderrama </a:t>
            </a:r>
            <a:r>
              <a:rPr lang="es-MX" sz="800" dirty="0">
                <a:latin typeface="Calibri" panose="020F0502020204030204" pitchFamily="34" charset="0"/>
                <a:ea typeface="Calibri" panose="020F0502020204030204" pitchFamily="34" charset="0"/>
                <a:cs typeface="Times New Roman" panose="02020603050405020304" pitchFamily="18" charset="0"/>
              </a:rPr>
              <a:t>Sanabria, M. L. (2021). Efectividad de una Estrategia de enseñanza en Administración de Medicamentos en Pediatría. Revista Cuidarte, 12(3), e2042. </a:t>
            </a:r>
            <a:r>
              <a:rPr lang="es-MX" sz="800" dirty="0">
                <a:latin typeface="Calibri" panose="020F0502020204030204" pitchFamily="34" charset="0"/>
                <a:ea typeface="Calibri" panose="020F0502020204030204" pitchFamily="34" charset="0"/>
                <a:cs typeface="Times New Roman" panose="02020603050405020304" pitchFamily="18" charset="0"/>
                <a:hlinkClick r:id="rId9"/>
              </a:rPr>
              <a:t>https://</a:t>
            </a:r>
            <a:r>
              <a:rPr lang="es-MX" sz="800" dirty="0" smtClean="0">
                <a:latin typeface="Calibri" panose="020F0502020204030204" pitchFamily="34" charset="0"/>
                <a:ea typeface="Calibri" panose="020F0502020204030204" pitchFamily="34" charset="0"/>
                <a:cs typeface="Times New Roman" panose="02020603050405020304" pitchFamily="18" charset="0"/>
                <a:hlinkClick r:id="rId9"/>
              </a:rPr>
              <a:t>doi.org/10.15649/cuidarte.2042</a:t>
            </a:r>
            <a:r>
              <a:rPr lang="es-MX" sz="800" dirty="0" smtClean="0">
                <a:latin typeface="Calibri" panose="020F0502020204030204" pitchFamily="34" charset="0"/>
                <a:ea typeface="Calibri" panose="020F0502020204030204" pitchFamily="34" charset="0"/>
                <a:cs typeface="Times New Roman" panose="02020603050405020304" pitchFamily="18" charset="0"/>
              </a:rPr>
              <a:t>  </a:t>
            </a:r>
            <a:endParaRPr lang="es-MX" sz="800" dirty="0">
              <a:latin typeface="Calibri" panose="020F0502020204030204" pitchFamily="34" charset="0"/>
              <a:ea typeface="Calibri" panose="020F0502020204030204" pitchFamily="34" charset="0"/>
              <a:cs typeface="Times New Roman" panose="02020603050405020304" pitchFamily="18" charset="0"/>
            </a:endParaRPr>
          </a:p>
          <a:p>
            <a:pPr marL="304800" indent="-304800" algn="just">
              <a:lnSpc>
                <a:spcPct val="107000"/>
              </a:lnSpc>
              <a:spcAft>
                <a:spcPts val="800"/>
              </a:spcAft>
            </a:pPr>
            <a:endParaRPr lang="es-CO" sz="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0002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02521" y="2016000"/>
            <a:ext cx="10278980" cy="850065"/>
          </a:xfrm>
          <a:prstGeom prst="rect">
            <a:avLst/>
          </a:prstGeom>
        </p:spPr>
        <p:txBody>
          <a:bodyPr anchor="ctr">
            <a:noAutofit/>
          </a:bodyPr>
          <a:lstStyle>
            <a:lvl1pPr algn="ctr" defTabSz="914400" rtl="0" eaLnBrk="1" latinLnBrk="0" hangingPunct="1">
              <a:lnSpc>
                <a:spcPct val="90000"/>
              </a:lnSpc>
              <a:spcBef>
                <a:spcPct val="0"/>
              </a:spcBef>
              <a:buNone/>
              <a:defRPr sz="2000" b="1" kern="1200">
                <a:solidFill>
                  <a:srgbClr val="0551A5"/>
                </a:solidFill>
                <a:latin typeface="Tahoma" panose="020B0604030504040204" pitchFamily="34" charset="0"/>
                <a:ea typeface="Tahoma" panose="020B0604030504040204" pitchFamily="34" charset="0"/>
                <a:cs typeface="Tahoma" panose="020B0604030504040204" pitchFamily="34" charset="0"/>
              </a:defRPr>
            </a:lvl1pPr>
          </a:lstStyle>
          <a:p>
            <a:r>
              <a:rPr lang="es-CO" sz="2400" dirty="0" smtClean="0"/>
              <a:t>Metodología</a:t>
            </a:r>
            <a:endParaRPr lang="es-CO" sz="2400" dirty="0"/>
          </a:p>
        </p:txBody>
      </p:sp>
      <p:sp>
        <p:nvSpPr>
          <p:cNvPr id="7" name="Rectángulo 6"/>
          <p:cNvSpPr/>
          <p:nvPr/>
        </p:nvSpPr>
        <p:spPr>
          <a:xfrm>
            <a:off x="263439" y="2735014"/>
            <a:ext cx="4985217" cy="3662541"/>
          </a:xfrm>
          <a:prstGeom prst="rect">
            <a:avLst/>
          </a:prstGeom>
        </p:spPr>
        <p:txBody>
          <a:bodyPr wrap="square">
            <a:spAutoFit/>
          </a:bodyPr>
          <a:lstStyle/>
          <a:p>
            <a:pPr algn="just">
              <a:spcBef>
                <a:spcPts val="600"/>
              </a:spcBef>
            </a:pPr>
            <a:r>
              <a:rPr lang="es-CO" sz="1600" b="1" dirty="0" smtClean="0">
                <a:latin typeface="Times New Roman" panose="02020603050405020304" pitchFamily="18" charset="0"/>
                <a:ea typeface="Calibri" panose="020F0502020204030204" pitchFamily="34" charset="0"/>
              </a:rPr>
              <a:t>Diseño: </a:t>
            </a:r>
            <a:r>
              <a:rPr lang="es-CO" sz="1600" dirty="0" smtClean="0">
                <a:latin typeface="Times New Roman" panose="02020603050405020304" pitchFamily="18" charset="0"/>
                <a:ea typeface="Calibri" panose="020F0502020204030204" pitchFamily="34" charset="0"/>
              </a:rPr>
              <a:t>Estudio </a:t>
            </a:r>
            <a:r>
              <a:rPr lang="es-CO" sz="1600" dirty="0">
                <a:latin typeface="Times New Roman" panose="02020603050405020304" pitchFamily="18" charset="0"/>
                <a:ea typeface="Calibri" panose="020F0502020204030204" pitchFamily="34" charset="0"/>
              </a:rPr>
              <a:t>observacional, transversal y analítico. </a:t>
            </a:r>
            <a:endParaRPr lang="es-CO" sz="1600" dirty="0" smtClean="0">
              <a:latin typeface="Times New Roman" panose="02020603050405020304" pitchFamily="18" charset="0"/>
              <a:ea typeface="Calibri" panose="020F0502020204030204" pitchFamily="34" charset="0"/>
            </a:endParaRPr>
          </a:p>
          <a:p>
            <a:pPr algn="just">
              <a:spcBef>
                <a:spcPts val="600"/>
              </a:spcBef>
            </a:pPr>
            <a:r>
              <a:rPr lang="es-CO" sz="1600" b="1" dirty="0" smtClean="0">
                <a:latin typeface="Times New Roman" panose="02020603050405020304" pitchFamily="18" charset="0"/>
                <a:ea typeface="Calibri" panose="020F0502020204030204" pitchFamily="34" charset="0"/>
              </a:rPr>
              <a:t>Muestra:</a:t>
            </a:r>
            <a:r>
              <a:rPr lang="es-CO" sz="1600" dirty="0" smtClean="0">
                <a:latin typeface="Times New Roman" panose="02020603050405020304" pitchFamily="18" charset="0"/>
                <a:ea typeface="Calibri" panose="020F0502020204030204" pitchFamily="34" charset="0"/>
              </a:rPr>
              <a:t>  </a:t>
            </a:r>
          </a:p>
          <a:p>
            <a:pPr marL="285750" indent="-285750" algn="just">
              <a:spcBef>
                <a:spcPts val="600"/>
              </a:spcBef>
              <a:buFont typeface="Wingdings" panose="05000000000000000000" pitchFamily="2" charset="2"/>
              <a:buChar char="Ø"/>
            </a:pPr>
            <a:r>
              <a:rPr lang="es-CO" sz="1600" dirty="0" smtClean="0">
                <a:latin typeface="Times New Roman" panose="02020603050405020304" pitchFamily="18" charset="0"/>
                <a:ea typeface="Calibri" panose="020F0502020204030204" pitchFamily="34" charset="0"/>
              </a:rPr>
              <a:t>Articulos publicados </a:t>
            </a:r>
            <a:r>
              <a:rPr lang="es-CO" sz="1600" dirty="0">
                <a:latin typeface="Times New Roman" panose="02020603050405020304" pitchFamily="18" charset="0"/>
                <a:ea typeface="Calibri" panose="020F0502020204030204" pitchFamily="34" charset="0"/>
              </a:rPr>
              <a:t>entre 2017 a 2020 </a:t>
            </a:r>
            <a:endParaRPr lang="es-CO" sz="1600" dirty="0" smtClean="0">
              <a:latin typeface="Times New Roman" panose="02020603050405020304" pitchFamily="18" charset="0"/>
              <a:ea typeface="Calibri" panose="020F0502020204030204" pitchFamily="34" charset="0"/>
            </a:endParaRPr>
          </a:p>
          <a:p>
            <a:pPr marL="285750" indent="-285750" algn="just">
              <a:spcBef>
                <a:spcPts val="600"/>
              </a:spcBef>
              <a:buFont typeface="Wingdings" panose="05000000000000000000" pitchFamily="2" charset="2"/>
              <a:buChar char="Ø"/>
            </a:pPr>
            <a:r>
              <a:rPr lang="es-CO" sz="1600" dirty="0" smtClean="0">
                <a:latin typeface="Times New Roman" panose="02020603050405020304" pitchFamily="18" charset="0"/>
                <a:ea typeface="Calibri" panose="020F0502020204030204" pitchFamily="34" charset="0"/>
              </a:rPr>
              <a:t>Número </a:t>
            </a:r>
            <a:r>
              <a:rPr lang="es-CO" sz="1600" dirty="0">
                <a:latin typeface="Times New Roman" panose="02020603050405020304" pitchFamily="18" charset="0"/>
                <a:ea typeface="Calibri" panose="020F0502020204030204" pitchFamily="34" charset="0"/>
              </a:rPr>
              <a:t>de citas, vistas y me gusta de los </a:t>
            </a:r>
            <a:r>
              <a:rPr lang="es-CO" sz="1600" dirty="0" smtClean="0">
                <a:latin typeface="Times New Roman" panose="02020603050405020304" pitchFamily="18" charset="0"/>
                <a:ea typeface="Calibri" panose="020F0502020204030204" pitchFamily="34" charset="0"/>
              </a:rPr>
              <a:t>videos, Citaciones </a:t>
            </a:r>
            <a:r>
              <a:rPr lang="es-CO" sz="1600" dirty="0">
                <a:latin typeface="Times New Roman" panose="02020603050405020304" pitchFamily="18" charset="0"/>
                <a:ea typeface="Calibri" panose="020F0502020204030204" pitchFamily="34" charset="0"/>
              </a:rPr>
              <a:t>registradas en Google académico y </a:t>
            </a:r>
            <a:r>
              <a:rPr lang="es-CO" sz="1600" dirty="0" smtClean="0">
                <a:latin typeface="Times New Roman" panose="02020603050405020304" pitchFamily="18" charset="0"/>
                <a:ea typeface="Calibri" panose="020F0502020204030204" pitchFamily="34" charset="0"/>
              </a:rPr>
              <a:t>PoP</a:t>
            </a:r>
          </a:p>
          <a:p>
            <a:pPr algn="just">
              <a:spcBef>
                <a:spcPts val="600"/>
              </a:spcBef>
            </a:pPr>
            <a:r>
              <a:rPr lang="es-MX" sz="1600" b="1" dirty="0" smtClean="0">
                <a:latin typeface="Times New Roman" panose="02020603050405020304" pitchFamily="18" charset="0"/>
                <a:ea typeface="Calibri" panose="020F0502020204030204" pitchFamily="34" charset="0"/>
              </a:rPr>
              <a:t>Analisis:</a:t>
            </a:r>
            <a:endParaRPr lang="es-CO" sz="1600" b="1" dirty="0">
              <a:latin typeface="Times New Roman" panose="02020603050405020304" pitchFamily="18" charset="0"/>
              <a:ea typeface="Calibri" panose="020F0502020204030204" pitchFamily="34" charset="0"/>
            </a:endParaRPr>
          </a:p>
          <a:p>
            <a:pPr algn="just">
              <a:spcBef>
                <a:spcPts val="600"/>
              </a:spcBef>
            </a:pPr>
            <a:r>
              <a:rPr lang="es-CO" sz="1600" dirty="0" smtClean="0">
                <a:latin typeface="Times New Roman" panose="02020603050405020304" pitchFamily="18" charset="0"/>
                <a:ea typeface="Calibri" panose="020F0502020204030204" pitchFamily="34" charset="0"/>
              </a:rPr>
              <a:t>T-Student</a:t>
            </a:r>
            <a:r>
              <a:rPr lang="es-CO" sz="1600" dirty="0">
                <a:latin typeface="Times New Roman" panose="02020603050405020304" pitchFamily="18" charset="0"/>
                <a:ea typeface="Calibri" panose="020F0502020204030204" pitchFamily="34" charset="0"/>
              </a:rPr>
              <a:t>, U de Mann Whitney, correlación de Spearman y análisis múltiple en regresión </a:t>
            </a:r>
            <a:r>
              <a:rPr lang="es-CO" sz="1600" dirty="0" smtClean="0">
                <a:latin typeface="Times New Roman" panose="02020603050405020304" pitchFamily="18" charset="0"/>
                <a:ea typeface="Calibri" panose="020F0502020204030204" pitchFamily="34" charset="0"/>
              </a:rPr>
              <a:t>lineal</a:t>
            </a:r>
          </a:p>
          <a:p>
            <a:pPr marL="285750" indent="-285750" algn="just">
              <a:spcBef>
                <a:spcPts val="600"/>
              </a:spcBef>
              <a:buFont typeface="Wingdings" panose="05000000000000000000" pitchFamily="2" charset="2"/>
              <a:buChar char="Ø"/>
            </a:pPr>
            <a:r>
              <a:rPr lang="es-CO" sz="1600" dirty="0" smtClean="0">
                <a:latin typeface="Times New Roman" panose="02020603050405020304" pitchFamily="18" charset="0"/>
                <a:ea typeface="Calibri" panose="020F0502020204030204" pitchFamily="34" charset="0"/>
              </a:rPr>
              <a:t>Modelos 1: Variable </a:t>
            </a:r>
            <a:r>
              <a:rPr lang="es-CO" sz="1600" dirty="0">
                <a:solidFill>
                  <a:srgbClr val="000000"/>
                </a:solidFill>
                <a:latin typeface="Times New Roman" panose="02020603050405020304" pitchFamily="18" charset="0"/>
                <a:ea typeface="Calibri" panose="020F0502020204030204" pitchFamily="34" charset="0"/>
              </a:rPr>
              <a:t>video (si o no</a:t>
            </a:r>
            <a:r>
              <a:rPr lang="es-CO" sz="1600" dirty="0" smtClean="0">
                <a:solidFill>
                  <a:srgbClr val="000000"/>
                </a:solidFill>
                <a:latin typeface="Times New Roman" panose="02020603050405020304" pitchFamily="18" charset="0"/>
                <a:ea typeface="Calibri" panose="020F0502020204030204" pitchFamily="34" charset="0"/>
              </a:rPr>
              <a:t>)</a:t>
            </a:r>
          </a:p>
          <a:p>
            <a:pPr marL="285750" indent="-285750" algn="just">
              <a:spcBef>
                <a:spcPts val="600"/>
              </a:spcBef>
              <a:buFont typeface="Wingdings" panose="05000000000000000000" pitchFamily="2" charset="2"/>
              <a:buChar char="Ø"/>
            </a:pPr>
            <a:r>
              <a:rPr lang="es-CO" sz="1600" dirty="0" smtClean="0">
                <a:solidFill>
                  <a:srgbClr val="000000"/>
                </a:solidFill>
                <a:latin typeface="Times New Roman" panose="02020603050405020304" pitchFamily="18" charset="0"/>
                <a:ea typeface="Calibri" panose="020F0502020204030204" pitchFamily="34" charset="0"/>
              </a:rPr>
              <a:t>Modelos 2:  Variables </a:t>
            </a:r>
            <a:r>
              <a:rPr lang="es-CO" sz="1600" dirty="0">
                <a:solidFill>
                  <a:srgbClr val="000000"/>
                </a:solidFill>
                <a:latin typeface="Times New Roman" panose="02020603050405020304" pitchFamily="18" charset="0"/>
                <a:ea typeface="Calibri" panose="020F0502020204030204" pitchFamily="34" charset="0"/>
              </a:rPr>
              <a:t>visitas, numero de comentarios y “me gusta” generados por los videos. </a:t>
            </a:r>
            <a:endParaRPr lang="es-CO" sz="1600" dirty="0" smtClean="0">
              <a:solidFill>
                <a:srgbClr val="000000"/>
              </a:solidFill>
              <a:latin typeface="Times New Roman" panose="02020603050405020304" pitchFamily="18" charset="0"/>
              <a:ea typeface="Calibri" panose="020F0502020204030204" pitchFamily="34" charset="0"/>
            </a:endParaRPr>
          </a:p>
          <a:p>
            <a:pPr algn="just">
              <a:spcBef>
                <a:spcPts val="600"/>
              </a:spcBef>
            </a:pPr>
            <a:r>
              <a:rPr lang="es-CO" sz="1600" dirty="0" smtClean="0">
                <a:solidFill>
                  <a:srgbClr val="000000"/>
                </a:solidFill>
                <a:latin typeface="Times New Roman" panose="02020603050405020304" pitchFamily="18" charset="0"/>
                <a:ea typeface="Calibri" panose="020F0502020204030204" pitchFamily="34" charset="0"/>
              </a:rPr>
              <a:t>Software </a:t>
            </a:r>
            <a:r>
              <a:rPr lang="es-CO" sz="1600" dirty="0">
                <a:solidFill>
                  <a:srgbClr val="000000"/>
                </a:solidFill>
                <a:latin typeface="Times New Roman" panose="02020603050405020304" pitchFamily="18" charset="0"/>
                <a:ea typeface="Calibri" panose="020F0502020204030204" pitchFamily="34" charset="0"/>
              </a:rPr>
              <a:t>estadístico Stata </a:t>
            </a:r>
            <a:r>
              <a:rPr lang="es-CO" sz="1600" dirty="0" smtClean="0">
                <a:solidFill>
                  <a:srgbClr val="000000"/>
                </a:solidFill>
                <a:latin typeface="Times New Roman" panose="02020603050405020304" pitchFamily="18" charset="0"/>
                <a:ea typeface="Calibri" panose="020F0502020204030204" pitchFamily="34" charset="0"/>
              </a:rPr>
              <a:t>v17</a:t>
            </a:r>
            <a:endParaRPr lang="es-CO" sz="1600" dirty="0"/>
          </a:p>
        </p:txBody>
      </p:sp>
      <p:sp>
        <p:nvSpPr>
          <p:cNvPr id="9" name="Título 1"/>
          <p:cNvSpPr txBox="1">
            <a:spLocks/>
          </p:cNvSpPr>
          <p:nvPr/>
        </p:nvSpPr>
        <p:spPr>
          <a:xfrm>
            <a:off x="533900" y="130599"/>
            <a:ext cx="10278980" cy="850065"/>
          </a:xfrm>
          <a:prstGeom prst="rect">
            <a:avLst/>
          </a:prstGeom>
        </p:spPr>
        <p:txBody>
          <a:bodyPr anchor="ctr">
            <a:noAutofit/>
          </a:bodyPr>
          <a:lstStyle>
            <a:lvl1pPr algn="ctr" defTabSz="914400" rtl="0" eaLnBrk="1" latinLnBrk="0" hangingPunct="1">
              <a:lnSpc>
                <a:spcPct val="90000"/>
              </a:lnSpc>
              <a:spcBef>
                <a:spcPct val="0"/>
              </a:spcBef>
              <a:buNone/>
              <a:defRPr sz="2000" b="1" kern="1200">
                <a:solidFill>
                  <a:srgbClr val="0551A5"/>
                </a:solidFill>
                <a:latin typeface="Tahoma" panose="020B0604030504040204" pitchFamily="34" charset="0"/>
                <a:ea typeface="Tahoma" panose="020B0604030504040204" pitchFamily="34" charset="0"/>
                <a:cs typeface="Tahoma" panose="020B0604030504040204" pitchFamily="34" charset="0"/>
              </a:defRPr>
            </a:lvl1pPr>
          </a:lstStyle>
          <a:p>
            <a:r>
              <a:rPr lang="es-CO" sz="2400" dirty="0" smtClean="0"/>
              <a:t>Objetivos</a:t>
            </a:r>
            <a:endParaRPr lang="es-CO" sz="2400" dirty="0"/>
          </a:p>
        </p:txBody>
      </p:sp>
      <p:sp>
        <p:nvSpPr>
          <p:cNvPr id="11" name="Rectángulo 10"/>
          <p:cNvSpPr/>
          <p:nvPr/>
        </p:nvSpPr>
        <p:spPr>
          <a:xfrm>
            <a:off x="263439" y="1060959"/>
            <a:ext cx="11128711" cy="1163139"/>
          </a:xfrm>
          <a:prstGeom prst="rect">
            <a:avLst/>
          </a:prstGeom>
        </p:spPr>
        <p:txBody>
          <a:bodyPr wrap="square">
            <a:spAutoFit/>
          </a:bodyPr>
          <a:lstStyle/>
          <a:p>
            <a:pPr marL="342900" lvl="0" indent="-342900" algn="just">
              <a:lnSpc>
                <a:spcPct val="107000"/>
              </a:lnSpc>
              <a:spcAft>
                <a:spcPts val="0"/>
              </a:spcAft>
              <a:buFont typeface="+mj-lt"/>
              <a:buAutoNum type="arabicPeriod"/>
            </a:pPr>
            <a:r>
              <a:rPr lang="es-CO" sz="2200" dirty="0">
                <a:latin typeface="Calibri" panose="020F0502020204030204" pitchFamily="34" charset="0"/>
                <a:ea typeface="Calibri" panose="020F0502020204030204" pitchFamily="34" charset="0"/>
                <a:cs typeface="Times New Roman" panose="02020603050405020304" pitchFamily="18" charset="0"/>
              </a:rPr>
              <a:t>Identificar el impacto del </a:t>
            </a:r>
            <a:r>
              <a:rPr lang="es-CO" sz="2200" b="1" dirty="0">
                <a:latin typeface="Calibri" panose="020F0502020204030204" pitchFamily="34" charset="0"/>
                <a:ea typeface="Calibri" panose="020F0502020204030204" pitchFamily="34" charset="0"/>
                <a:cs typeface="Times New Roman" panose="02020603050405020304" pitchFamily="18" charset="0"/>
              </a:rPr>
              <a:t>uso de videos </a:t>
            </a:r>
            <a:r>
              <a:rPr lang="es-CO" sz="2200" dirty="0">
                <a:latin typeface="Calibri" panose="020F0502020204030204" pitchFamily="34" charset="0"/>
                <a:ea typeface="Calibri" panose="020F0502020204030204" pitchFamily="34" charset="0"/>
                <a:cs typeface="Times New Roman" panose="02020603050405020304" pitchFamily="18" charset="0"/>
              </a:rPr>
              <a:t>en el </a:t>
            </a:r>
            <a:r>
              <a:rPr lang="es-CO" sz="2200" b="1" dirty="0">
                <a:latin typeface="Calibri" panose="020F0502020204030204" pitchFamily="34" charset="0"/>
                <a:ea typeface="Calibri" panose="020F0502020204030204" pitchFamily="34" charset="0"/>
                <a:cs typeface="Times New Roman" panose="02020603050405020304" pitchFamily="18" charset="0"/>
              </a:rPr>
              <a:t>número de citaciones </a:t>
            </a:r>
            <a:r>
              <a:rPr lang="es-CO" sz="2200" dirty="0">
                <a:latin typeface="Calibri" panose="020F0502020204030204" pitchFamily="34" charset="0"/>
                <a:ea typeface="Calibri" panose="020F0502020204030204" pitchFamily="34" charset="0"/>
                <a:cs typeface="Times New Roman" panose="02020603050405020304" pitchFamily="18" charset="0"/>
              </a:rPr>
              <a:t>en la Revista Cuidarte.</a:t>
            </a:r>
          </a:p>
          <a:p>
            <a:pPr marL="342900" lvl="0" indent="-342900" algn="just">
              <a:lnSpc>
                <a:spcPct val="107000"/>
              </a:lnSpc>
              <a:spcAft>
                <a:spcPts val="800"/>
              </a:spcAft>
              <a:buFont typeface="+mj-lt"/>
              <a:buAutoNum type="arabicPeriod"/>
            </a:pPr>
            <a:r>
              <a:rPr lang="es-CO" sz="2200" dirty="0">
                <a:latin typeface="Calibri" panose="020F0502020204030204" pitchFamily="34" charset="0"/>
                <a:ea typeface="Calibri" panose="020F0502020204030204" pitchFamily="34" charset="0"/>
                <a:cs typeface="Times New Roman" panose="02020603050405020304" pitchFamily="18" charset="0"/>
              </a:rPr>
              <a:t>Establecer una metodología que permita </a:t>
            </a:r>
            <a:r>
              <a:rPr lang="es-CO" sz="2200" b="1" dirty="0">
                <a:latin typeface="Calibri" panose="020F0502020204030204" pitchFamily="34" charset="0"/>
                <a:ea typeface="Calibri" panose="020F0502020204030204" pitchFamily="34" charset="0"/>
                <a:cs typeface="Times New Roman" panose="02020603050405020304" pitchFamily="18" charset="0"/>
              </a:rPr>
              <a:t>tomar decisiones basados en evidencia </a:t>
            </a:r>
            <a:r>
              <a:rPr lang="es-CO" sz="2200" dirty="0">
                <a:latin typeface="Calibri" panose="020F0502020204030204" pitchFamily="34" charset="0"/>
                <a:ea typeface="Calibri" panose="020F0502020204030204" pitchFamily="34" charset="0"/>
                <a:cs typeface="Times New Roman" panose="02020603050405020304" pitchFamily="18" charset="0"/>
              </a:rPr>
              <a:t>respecto del aporte del uso de videos para promocionar los artículos.</a:t>
            </a:r>
          </a:p>
        </p:txBody>
      </p:sp>
      <p:sp>
        <p:nvSpPr>
          <p:cNvPr id="13" name="Rectángulo 12"/>
          <p:cNvSpPr/>
          <p:nvPr/>
        </p:nvSpPr>
        <p:spPr>
          <a:xfrm>
            <a:off x="6240697" y="6018257"/>
            <a:ext cx="3679212" cy="507831"/>
          </a:xfrm>
          <a:prstGeom prst="rect">
            <a:avLst/>
          </a:prstGeom>
        </p:spPr>
        <p:txBody>
          <a:bodyPr wrap="none">
            <a:spAutoFit/>
          </a:bodyPr>
          <a:lstStyle/>
          <a:p>
            <a:pPr algn="just">
              <a:lnSpc>
                <a:spcPct val="150000"/>
              </a:lnSpc>
              <a:spcAft>
                <a:spcPts val="600"/>
              </a:spcAft>
            </a:pPr>
            <a:r>
              <a:rPr lang="es-CO" b="1" dirty="0">
                <a:latin typeface="Times New Roman" panose="02020603050405020304" pitchFamily="18" charset="0"/>
                <a:ea typeface="Calibri" panose="020F0502020204030204" pitchFamily="34" charset="0"/>
                <a:cs typeface="Times New Roman" panose="02020603050405020304" pitchFamily="18" charset="0"/>
              </a:rPr>
              <a:t>Figura 1. Información Recolectada </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721210080"/>
              </p:ext>
            </p:extLst>
          </p:nvPr>
        </p:nvGraphicFramePr>
        <p:xfrm>
          <a:off x="6240697" y="2829880"/>
          <a:ext cx="4988560" cy="3157221"/>
        </p:xfrm>
        <a:graphic>
          <a:graphicData uri="http://schemas.openxmlformats.org/drawingml/2006/table">
            <a:tbl>
              <a:tblPr firstRow="1" firstCol="1" bandRow="1">
                <a:tableStyleId>{2D5ABB26-0587-4C30-8999-92F81FD0307C}</a:tableStyleId>
              </a:tblPr>
              <a:tblGrid>
                <a:gridCol w="1274445">
                  <a:extLst>
                    <a:ext uri="{9D8B030D-6E8A-4147-A177-3AD203B41FA5}">
                      <a16:colId xmlns:a16="http://schemas.microsoft.com/office/drawing/2014/main" val="663681865"/>
                    </a:ext>
                  </a:extLst>
                </a:gridCol>
                <a:gridCol w="1275715">
                  <a:extLst>
                    <a:ext uri="{9D8B030D-6E8A-4147-A177-3AD203B41FA5}">
                      <a16:colId xmlns:a16="http://schemas.microsoft.com/office/drawing/2014/main" val="45001025"/>
                    </a:ext>
                  </a:extLst>
                </a:gridCol>
                <a:gridCol w="821055">
                  <a:extLst>
                    <a:ext uri="{9D8B030D-6E8A-4147-A177-3AD203B41FA5}">
                      <a16:colId xmlns:a16="http://schemas.microsoft.com/office/drawing/2014/main" val="3843099410"/>
                    </a:ext>
                  </a:extLst>
                </a:gridCol>
                <a:gridCol w="1617345">
                  <a:extLst>
                    <a:ext uri="{9D8B030D-6E8A-4147-A177-3AD203B41FA5}">
                      <a16:colId xmlns:a16="http://schemas.microsoft.com/office/drawing/2014/main" val="3399168487"/>
                    </a:ext>
                  </a:extLst>
                </a:gridCol>
              </a:tblGrid>
              <a:tr h="234950">
                <a:tc gridSpan="2">
                  <a:txBody>
                    <a:bodyPr/>
                    <a:lstStyle/>
                    <a:p>
                      <a:pPr algn="ctr">
                        <a:lnSpc>
                          <a:spcPct val="107000"/>
                        </a:lnSpc>
                        <a:spcAft>
                          <a:spcPts val="800"/>
                        </a:spcAft>
                      </a:pPr>
                      <a:r>
                        <a:rPr lang="es-CO" sz="1100" dirty="0">
                          <a:effectLst/>
                        </a:rPr>
                        <a:t>Artículos Revista Cuidarte</a:t>
                      </a:r>
                    </a:p>
                    <a:p>
                      <a:pPr algn="ctr">
                        <a:lnSpc>
                          <a:spcPct val="107000"/>
                        </a:lnSpc>
                        <a:spcAft>
                          <a:spcPts val="800"/>
                        </a:spcAft>
                      </a:pPr>
                      <a:r>
                        <a:rPr lang="es-CO" sz="1100" dirty="0">
                          <a:effectLst/>
                        </a:rPr>
                        <a:t>2017-2021</a:t>
                      </a:r>
                    </a:p>
                    <a:p>
                      <a:pPr algn="ctr">
                        <a:lnSpc>
                          <a:spcPct val="107000"/>
                        </a:lnSpc>
                        <a:spcAft>
                          <a:spcPts val="800"/>
                        </a:spcAft>
                      </a:pPr>
                      <a:r>
                        <a:rPr lang="es-CO" sz="1100" dirty="0">
                          <a:effectLst/>
                        </a:rPr>
                        <a:t>(193 artículos)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s-CO"/>
                    </a:p>
                  </a:txBody>
                  <a:tcPr/>
                </a:tc>
                <a:tc>
                  <a:txBody>
                    <a:bodyPr/>
                    <a:lstStyle/>
                    <a:p>
                      <a:pPr algn="ctr">
                        <a:lnSpc>
                          <a:spcPct val="107000"/>
                        </a:lnSpc>
                        <a:spcAft>
                          <a:spcPts val="80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8718905"/>
                  </a:ext>
                </a:extLst>
              </a:tr>
              <a:tr h="128905">
                <a:tc>
                  <a:txBody>
                    <a:bodyPr/>
                    <a:lstStyle/>
                    <a:p>
                      <a:pPr algn="ctr">
                        <a:lnSpc>
                          <a:spcPct val="107000"/>
                        </a:lnSpc>
                        <a:spcAft>
                          <a:spcPts val="800"/>
                        </a:spcAft>
                      </a:pPr>
                      <a:r>
                        <a:rPr lang="es-CO" sz="1100" dirty="0">
                          <a:effectLst/>
                        </a:rPr>
                        <a:t>Sin Video </a:t>
                      </a:r>
                    </a:p>
                    <a:p>
                      <a:pPr algn="ctr">
                        <a:lnSpc>
                          <a:spcPct val="107000"/>
                        </a:lnSpc>
                        <a:spcAft>
                          <a:spcPts val="800"/>
                        </a:spcAft>
                      </a:pPr>
                      <a:r>
                        <a:rPr lang="es-CO" sz="1100" dirty="0">
                          <a:effectLst/>
                        </a:rPr>
                        <a:t>(51 artículos)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100" dirty="0">
                          <a:effectLst/>
                        </a:rPr>
                        <a:t>Con Video </a:t>
                      </a:r>
                    </a:p>
                    <a:p>
                      <a:pPr algn="ctr">
                        <a:lnSpc>
                          <a:spcPct val="107000"/>
                        </a:lnSpc>
                        <a:spcAft>
                          <a:spcPts val="800"/>
                        </a:spcAft>
                      </a:pPr>
                      <a:r>
                        <a:rPr lang="es-CO" sz="1100" dirty="0">
                          <a:effectLst/>
                        </a:rPr>
                        <a:t>(142 artículos)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nSpc>
                          <a:spcPct val="107000"/>
                        </a:lnSpc>
                        <a:spcAft>
                          <a:spcPts val="800"/>
                        </a:spcAft>
                      </a:pP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pPr>
                      <a:r>
                        <a:rPr lang="es-CO" sz="1100" dirty="0">
                          <a:effectLst/>
                        </a:rPr>
                        <a:t>You </a:t>
                      </a:r>
                      <a:r>
                        <a:rPr lang="es-CO" sz="1100" dirty="0" err="1">
                          <a:effectLst/>
                        </a:rPr>
                        <a:t>Tube</a:t>
                      </a:r>
                      <a:endParaRPr lang="es-CO" sz="1100" dirty="0">
                        <a:effectLst/>
                      </a:endParaRPr>
                    </a:p>
                    <a:p>
                      <a:pPr algn="ctr">
                        <a:lnSpc>
                          <a:spcPct val="107000"/>
                        </a:lnSpc>
                        <a:spcAft>
                          <a:spcPts val="800"/>
                        </a:spcAft>
                      </a:pPr>
                      <a:r>
                        <a:rPr lang="es-CO" sz="1100" dirty="0">
                          <a:effectLst/>
                        </a:rPr>
                        <a:t> # Vistas</a:t>
                      </a:r>
                    </a:p>
                    <a:p>
                      <a:pPr algn="ctr">
                        <a:lnSpc>
                          <a:spcPct val="107000"/>
                        </a:lnSpc>
                        <a:spcAft>
                          <a:spcPts val="800"/>
                        </a:spcAft>
                      </a:pPr>
                      <a:r>
                        <a:rPr lang="es-CO" sz="1100" dirty="0">
                          <a:effectLst/>
                        </a:rPr>
                        <a:t> # Me gusta</a:t>
                      </a:r>
                    </a:p>
                    <a:p>
                      <a:pPr algn="ctr">
                        <a:lnSpc>
                          <a:spcPct val="107000"/>
                        </a:lnSpc>
                        <a:spcAft>
                          <a:spcPts val="800"/>
                        </a:spcAft>
                      </a:pPr>
                      <a:r>
                        <a:rPr lang="es-CO" sz="1100" dirty="0">
                          <a:effectLst/>
                        </a:rPr>
                        <a:t># Comentarios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40385583"/>
                  </a:ext>
                </a:extLst>
              </a:tr>
              <a:tr h="128905">
                <a:tc gridSpan="2">
                  <a:txBody>
                    <a:bodyPr/>
                    <a:lstStyle/>
                    <a:p>
                      <a:pPr algn="ctr">
                        <a:lnSpc>
                          <a:spcPct val="107000"/>
                        </a:lnSpc>
                        <a:spcAft>
                          <a:spcPts val="800"/>
                        </a:spcAft>
                      </a:pPr>
                      <a:endParaRPr lang="es-CO"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hMerge="1">
                  <a:txBody>
                    <a:bodyPr/>
                    <a:lstStyle/>
                    <a:p>
                      <a:endParaRPr lang="es-CO"/>
                    </a:p>
                  </a:txBody>
                  <a:tcPr/>
                </a:tc>
                <a:tc>
                  <a:txBody>
                    <a:bodyPr/>
                    <a:lstStyle/>
                    <a:p>
                      <a:pPr>
                        <a:lnSpc>
                          <a:spcPct val="107000"/>
                        </a:lnSpc>
                        <a:spcAft>
                          <a:spcPts val="80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67196860"/>
                  </a:ext>
                </a:extLst>
              </a:tr>
              <a:tr h="128905">
                <a:tc gridSpan="2">
                  <a:txBody>
                    <a:bodyPr/>
                    <a:lstStyle/>
                    <a:p>
                      <a:pPr>
                        <a:lnSpc>
                          <a:spcPct val="107000"/>
                        </a:lnSpc>
                        <a:spcAft>
                          <a:spcPts val="800"/>
                        </a:spcAft>
                      </a:pPr>
                      <a:r>
                        <a:rPr lang="es-CO" sz="1100" dirty="0">
                          <a:effectLst/>
                        </a:rPr>
                        <a:t> </a:t>
                      </a:r>
                      <a:endParaRPr lang="es-CO" sz="1100" dirty="0" smtClean="0">
                        <a:effectLst/>
                      </a:endParaRPr>
                    </a:p>
                    <a:p>
                      <a:pPr>
                        <a:lnSpc>
                          <a:spcPct val="107000"/>
                        </a:lnSpc>
                        <a:spcAft>
                          <a:spcPts val="800"/>
                        </a:spcAft>
                      </a:pP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nSpc>
                          <a:spcPct val="107000"/>
                        </a:lnSpc>
                        <a:spcAft>
                          <a:spcPts val="80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65989"/>
                  </a:ext>
                </a:extLst>
              </a:tr>
              <a:tr h="753745">
                <a:tc gridSpan="2">
                  <a:txBody>
                    <a:bodyPr/>
                    <a:lstStyle/>
                    <a:p>
                      <a:pPr algn="ctr">
                        <a:lnSpc>
                          <a:spcPct val="107000"/>
                        </a:lnSpc>
                        <a:spcBef>
                          <a:spcPts val="600"/>
                        </a:spcBef>
                        <a:spcAft>
                          <a:spcPts val="800"/>
                        </a:spcAft>
                      </a:pPr>
                      <a:r>
                        <a:rPr lang="es-ES" sz="1100" dirty="0">
                          <a:effectLst/>
                        </a:rPr>
                        <a:t>Número de Citas</a:t>
                      </a:r>
                      <a:endParaRPr lang="es-CO" sz="1100" dirty="0">
                        <a:effectLst/>
                      </a:endParaRPr>
                    </a:p>
                    <a:p>
                      <a:pPr algn="ctr">
                        <a:lnSpc>
                          <a:spcPct val="107000"/>
                        </a:lnSpc>
                        <a:spcAft>
                          <a:spcPts val="800"/>
                        </a:spcAft>
                      </a:pPr>
                      <a:r>
                        <a:rPr lang="es-ES" sz="1100" dirty="0">
                          <a:effectLst/>
                        </a:rPr>
                        <a:t>(excluidas las repetidas)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s-CO"/>
                    </a:p>
                  </a:txBody>
                  <a:tcPr/>
                </a:tc>
                <a:tc>
                  <a:txBody>
                    <a:bodyPr/>
                    <a:lstStyle/>
                    <a:p>
                      <a:pPr algn="ctr">
                        <a:lnSpc>
                          <a:spcPct val="107000"/>
                        </a:lnSpc>
                        <a:spcAft>
                          <a:spcPts val="80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6654438"/>
                  </a:ext>
                </a:extLst>
              </a:tr>
            </a:tbl>
          </a:graphicData>
        </a:graphic>
      </p:graphicFrame>
      <p:sp>
        <p:nvSpPr>
          <p:cNvPr id="10" name="Flecha derecha 9"/>
          <p:cNvSpPr/>
          <p:nvPr/>
        </p:nvSpPr>
        <p:spPr>
          <a:xfrm>
            <a:off x="8804627" y="4059502"/>
            <a:ext cx="450850" cy="177800"/>
          </a:xfrm>
          <a:prstGeom prst="rightArrow">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14" name="Cerrar llave 13"/>
          <p:cNvSpPr/>
          <p:nvPr/>
        </p:nvSpPr>
        <p:spPr>
          <a:xfrm rot="5400000">
            <a:off x="7284645" y="3940611"/>
            <a:ext cx="227012" cy="1852612"/>
          </a:xfrm>
          <a:prstGeom prst="rightBrace">
            <a:avLst/>
          </a:prstGeom>
          <a:ln w="28575"/>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Tree>
    <p:extLst>
      <p:ext uri="{BB962C8B-B14F-4D97-AF65-F5344CB8AC3E}">
        <p14:creationId xmlns:p14="http://schemas.microsoft.com/office/powerpoint/2010/main" val="2455245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35579" y="175485"/>
            <a:ext cx="5470358" cy="850065"/>
          </a:xfrm>
        </p:spPr>
        <p:txBody>
          <a:bodyPr/>
          <a:lstStyle/>
          <a:p>
            <a:r>
              <a:rPr lang="es-CO" sz="2400" dirty="0"/>
              <a:t>Resultados</a:t>
            </a:r>
          </a:p>
        </p:txBody>
      </p:sp>
      <p:sp>
        <p:nvSpPr>
          <p:cNvPr id="11" name="Rectángulo 10"/>
          <p:cNvSpPr/>
          <p:nvPr/>
        </p:nvSpPr>
        <p:spPr>
          <a:xfrm>
            <a:off x="882870" y="965482"/>
            <a:ext cx="10615448" cy="369332"/>
          </a:xfrm>
          <a:prstGeom prst="rect">
            <a:avLst/>
          </a:prstGeom>
        </p:spPr>
        <p:txBody>
          <a:bodyPr wrap="square">
            <a:spAutoFit/>
          </a:bodyPr>
          <a:lstStyle/>
          <a:p>
            <a:r>
              <a:rPr lang="es-CO"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Tabla 1. Promedios de citas según la elaboración de video para los artículos publicados 2017 – 2020</a:t>
            </a:r>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4100472676"/>
              </p:ext>
            </p:extLst>
          </p:nvPr>
        </p:nvGraphicFramePr>
        <p:xfrm>
          <a:off x="882870" y="1334814"/>
          <a:ext cx="9378315" cy="4923251"/>
        </p:xfrm>
        <a:graphic>
          <a:graphicData uri="http://schemas.openxmlformats.org/drawingml/2006/table">
            <a:tbl>
              <a:tblPr firstRow="1" firstCol="1" bandRow="1">
                <a:tableStyleId>{5940675A-B579-460E-94D1-54222C63F5DA}</a:tableStyleId>
              </a:tblPr>
              <a:tblGrid>
                <a:gridCol w="1946643">
                  <a:extLst>
                    <a:ext uri="{9D8B030D-6E8A-4147-A177-3AD203B41FA5}">
                      <a16:colId xmlns:a16="http://schemas.microsoft.com/office/drawing/2014/main" val="664263203"/>
                    </a:ext>
                  </a:extLst>
                </a:gridCol>
                <a:gridCol w="1395286">
                  <a:extLst>
                    <a:ext uri="{9D8B030D-6E8A-4147-A177-3AD203B41FA5}">
                      <a16:colId xmlns:a16="http://schemas.microsoft.com/office/drawing/2014/main" val="2658291928"/>
                    </a:ext>
                  </a:extLst>
                </a:gridCol>
                <a:gridCol w="1564285">
                  <a:extLst>
                    <a:ext uri="{9D8B030D-6E8A-4147-A177-3AD203B41FA5}">
                      <a16:colId xmlns:a16="http://schemas.microsoft.com/office/drawing/2014/main" val="2347436325"/>
                    </a:ext>
                  </a:extLst>
                </a:gridCol>
                <a:gridCol w="1717439">
                  <a:extLst>
                    <a:ext uri="{9D8B030D-6E8A-4147-A177-3AD203B41FA5}">
                      <a16:colId xmlns:a16="http://schemas.microsoft.com/office/drawing/2014/main" val="4063428068"/>
                    </a:ext>
                  </a:extLst>
                </a:gridCol>
                <a:gridCol w="1717439">
                  <a:extLst>
                    <a:ext uri="{9D8B030D-6E8A-4147-A177-3AD203B41FA5}">
                      <a16:colId xmlns:a16="http://schemas.microsoft.com/office/drawing/2014/main" val="1997493226"/>
                    </a:ext>
                  </a:extLst>
                </a:gridCol>
                <a:gridCol w="1037223">
                  <a:extLst>
                    <a:ext uri="{9D8B030D-6E8A-4147-A177-3AD203B41FA5}">
                      <a16:colId xmlns:a16="http://schemas.microsoft.com/office/drawing/2014/main" val="2970171196"/>
                    </a:ext>
                  </a:extLst>
                </a:gridCol>
              </a:tblGrid>
              <a:tr h="310019">
                <a:tc rowSpan="3">
                  <a:txBody>
                    <a:bodyPr/>
                    <a:lstStyle/>
                    <a:p>
                      <a:pPr>
                        <a:lnSpc>
                          <a:spcPct val="107000"/>
                        </a:lnSpc>
                        <a:spcAft>
                          <a:spcPts val="0"/>
                        </a:spcAft>
                      </a:pPr>
                      <a:r>
                        <a:rPr lang="es-CO" sz="1400">
                          <a:effectLst/>
                        </a:rPr>
                        <a:t>Característica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3">
                  <a:txBody>
                    <a:bodyPr/>
                    <a:lstStyle/>
                    <a:p>
                      <a:pPr algn="ctr">
                        <a:lnSpc>
                          <a:spcPct val="107000"/>
                        </a:lnSpc>
                        <a:spcAft>
                          <a:spcPts val="0"/>
                        </a:spcAft>
                      </a:pPr>
                      <a:r>
                        <a:rPr lang="es-CO" sz="1400">
                          <a:effectLst/>
                        </a:rPr>
                        <a:t>Promedio Citas</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a:txBody>
                    <a:bodyPr/>
                    <a:lstStyle/>
                    <a:p>
                      <a:pPr algn="ctr">
                        <a:lnSpc>
                          <a:spcPct val="107000"/>
                        </a:lnSpc>
                        <a:spcAft>
                          <a:spcPts val="0"/>
                        </a:spcAft>
                      </a:pPr>
                      <a:r>
                        <a:rPr lang="es-CO" sz="1400">
                          <a:effectLst/>
                        </a:rPr>
                        <a:t>Valor p</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2959865"/>
                  </a:ext>
                </a:extLst>
              </a:tr>
              <a:tr h="310019">
                <a:tc vMerge="1">
                  <a:txBody>
                    <a:bodyPr/>
                    <a:lstStyle/>
                    <a:p>
                      <a:endParaRPr lang="es-CO"/>
                    </a:p>
                  </a:txBody>
                  <a:tcPr/>
                </a:tc>
                <a:tc>
                  <a:txBody>
                    <a:bodyPr/>
                    <a:lstStyle/>
                    <a:p>
                      <a:pPr algn="ctr">
                        <a:lnSpc>
                          <a:spcPct val="107000"/>
                        </a:lnSpc>
                        <a:spcAft>
                          <a:spcPts val="0"/>
                        </a:spcAft>
                      </a:pPr>
                      <a:r>
                        <a:rPr lang="es-CO" sz="1400">
                          <a:effectLst/>
                        </a:rPr>
                        <a:t>Total</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Total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No Video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Si Video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7457594"/>
                  </a:ext>
                </a:extLst>
              </a:tr>
              <a:tr h="310019">
                <a:tc vMerge="1">
                  <a:txBody>
                    <a:bodyPr/>
                    <a:lstStyle/>
                    <a:p>
                      <a:endParaRPr lang="es-CO"/>
                    </a:p>
                  </a:txBody>
                  <a:tcPr/>
                </a:tc>
                <a:tc>
                  <a:txBody>
                    <a:bodyPr/>
                    <a:lstStyle/>
                    <a:p>
                      <a:pPr algn="ctr">
                        <a:lnSpc>
                          <a:spcPct val="107000"/>
                        </a:lnSpc>
                        <a:spcAft>
                          <a:spcPts val="0"/>
                        </a:spcAft>
                      </a:pPr>
                      <a:r>
                        <a:rPr lang="es-CO" sz="1400">
                          <a:effectLst/>
                        </a:rPr>
                        <a:t>(193)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(193)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(51)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(142)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5121267"/>
                  </a:ext>
                </a:extLst>
              </a:tr>
              <a:tr h="310019">
                <a:tc>
                  <a:txBody>
                    <a:bodyPr/>
                    <a:lstStyle/>
                    <a:p>
                      <a:pPr>
                        <a:lnSpc>
                          <a:spcPct val="107000"/>
                        </a:lnSpc>
                        <a:spcAft>
                          <a:spcPts val="0"/>
                        </a:spcAft>
                      </a:pPr>
                      <a:r>
                        <a:rPr lang="es-CO" sz="1400" dirty="0">
                          <a:effectLst/>
                        </a:rPr>
                        <a:t>2017-2020</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100(193)</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6.34 ± 0.84</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8.19 ± 1.77</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dirty="0">
                          <a:effectLst/>
                        </a:rPr>
                        <a:t>5.68 ± 0.94</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dirty="0">
                          <a:effectLst/>
                        </a:rPr>
                        <a:t>0.1892</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5943252"/>
                  </a:ext>
                </a:extLst>
              </a:tr>
              <a:tr h="310019">
                <a:tc gridSpan="2">
                  <a:txBody>
                    <a:bodyPr/>
                    <a:lstStyle/>
                    <a:p>
                      <a:pPr>
                        <a:lnSpc>
                          <a:spcPct val="107000"/>
                        </a:lnSpc>
                        <a:spcAft>
                          <a:spcPts val="0"/>
                        </a:spcAft>
                      </a:pPr>
                      <a:r>
                        <a:rPr lang="es-CO" sz="1400" dirty="0">
                          <a:effectLst/>
                        </a:rPr>
                        <a:t>Año de publicación</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CO"/>
                    </a:p>
                  </a:txBody>
                  <a:tcPr/>
                </a:tc>
                <a:tc>
                  <a:txBody>
                    <a:bodyPr/>
                    <a:lstStyle/>
                    <a:p>
                      <a:pPr algn="ctr">
                        <a:lnSpc>
                          <a:spcPct val="107000"/>
                        </a:lnSpc>
                        <a:spcAft>
                          <a:spcPts val="0"/>
                        </a:spcAft>
                      </a:pPr>
                      <a:r>
                        <a:rPr lang="es-CO"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6234736"/>
                  </a:ext>
                </a:extLst>
              </a:tr>
              <a:tr h="310019">
                <a:tc>
                  <a:txBody>
                    <a:bodyPr/>
                    <a:lstStyle/>
                    <a:p>
                      <a:pPr>
                        <a:lnSpc>
                          <a:spcPct val="107000"/>
                        </a:lnSpc>
                        <a:spcAft>
                          <a:spcPts val="0"/>
                        </a:spcAft>
                      </a:pPr>
                      <a:r>
                        <a:rPr lang="es-CO" sz="1400">
                          <a:effectLst/>
                        </a:rPr>
                        <a:t>    2017</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21.24(41)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14.70 ± 2.20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16.30 ± 3.15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12.66 ± 3.04</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0.4209</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18126992"/>
                  </a:ext>
                </a:extLst>
              </a:tr>
              <a:tr h="310019">
                <a:tc>
                  <a:txBody>
                    <a:bodyPr/>
                    <a:lstStyle/>
                    <a:p>
                      <a:pPr>
                        <a:lnSpc>
                          <a:spcPct val="107000"/>
                        </a:lnSpc>
                        <a:spcAft>
                          <a:spcPts val="0"/>
                        </a:spcAft>
                      </a:pPr>
                      <a:r>
                        <a:rPr lang="es-CO" sz="1400">
                          <a:effectLst/>
                        </a:rPr>
                        <a:t>    2018</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19.69(38)</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11.13 ± 2.60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11.75 ± 2.71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0.3214</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6788119"/>
                  </a:ext>
                </a:extLst>
              </a:tr>
              <a:tr h="310019">
                <a:tc>
                  <a:txBody>
                    <a:bodyPr/>
                    <a:lstStyle/>
                    <a:p>
                      <a:pPr>
                        <a:lnSpc>
                          <a:spcPct val="107000"/>
                        </a:lnSpc>
                        <a:spcAft>
                          <a:spcPts val="0"/>
                        </a:spcAft>
                      </a:pPr>
                      <a:r>
                        <a:rPr lang="es-CO" sz="1400">
                          <a:effectLst/>
                        </a:rPr>
                        <a:t>    2019</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26.42(51)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1.86 ± 0.60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1.57 ± 0.84</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1.90 ± 0.68</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0.8487</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8768592"/>
                  </a:ext>
                </a:extLst>
              </a:tr>
              <a:tr h="310019">
                <a:tc>
                  <a:txBody>
                    <a:bodyPr/>
                    <a:lstStyle/>
                    <a:p>
                      <a:pPr>
                        <a:lnSpc>
                          <a:spcPct val="107000"/>
                        </a:lnSpc>
                        <a:spcAft>
                          <a:spcPts val="0"/>
                        </a:spcAft>
                      </a:pPr>
                      <a:r>
                        <a:rPr lang="es-CO" sz="1400">
                          <a:effectLst/>
                        </a:rPr>
                        <a:t>    2020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32.64(63)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1.65 ± 0.65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1.68 ± 0.84</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1.63 ± 0.86</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0.9734</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4849901"/>
                  </a:ext>
                </a:extLst>
              </a:tr>
              <a:tr h="310019">
                <a:tc>
                  <a:txBody>
                    <a:bodyPr/>
                    <a:lstStyle/>
                    <a:p>
                      <a:pPr>
                        <a:lnSpc>
                          <a:spcPct val="107000"/>
                        </a:lnSpc>
                        <a:spcAft>
                          <a:spcPts val="0"/>
                        </a:spcAft>
                      </a:pPr>
                      <a:r>
                        <a:rPr lang="es-CO" sz="1400">
                          <a:effectLst/>
                        </a:rPr>
                        <a:t>Tipo de Articulo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5690223"/>
                  </a:ext>
                </a:extLst>
              </a:tr>
              <a:tr h="310019">
                <a:tc>
                  <a:txBody>
                    <a:bodyPr/>
                    <a:lstStyle/>
                    <a:p>
                      <a:pPr>
                        <a:lnSpc>
                          <a:spcPct val="107000"/>
                        </a:lnSpc>
                        <a:spcAft>
                          <a:spcPts val="0"/>
                        </a:spcAft>
                      </a:pPr>
                      <a:r>
                        <a:rPr lang="es-CO" sz="1400">
                          <a:effectLst/>
                        </a:rPr>
                        <a:t>    Original</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75.65(146)</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7.46 ± 1.05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11.21 ± 2.51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dirty="0">
                          <a:effectLst/>
                        </a:rPr>
                        <a:t>6.37 ± 1.13</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dirty="0">
                          <a:effectLst/>
                        </a:rPr>
                        <a:t>0.0544</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4470256"/>
                  </a:ext>
                </a:extLst>
              </a:tr>
              <a:tr h="310019">
                <a:tc>
                  <a:txBody>
                    <a:bodyPr/>
                    <a:lstStyle/>
                    <a:p>
                      <a:pPr>
                        <a:lnSpc>
                          <a:spcPct val="107000"/>
                        </a:lnSpc>
                        <a:spcAft>
                          <a:spcPts val="0"/>
                        </a:spcAft>
                      </a:pPr>
                      <a:r>
                        <a:rPr lang="es-CO" sz="1400">
                          <a:effectLst/>
                        </a:rPr>
                        <a:t>    Revision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11.40(22)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2.36 ± 0.68</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1.22 ± 0.52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3.15 ± 1.06</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0.1715</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9112948"/>
                  </a:ext>
                </a:extLst>
              </a:tr>
              <a:tr h="310019">
                <a:tc>
                  <a:txBody>
                    <a:bodyPr/>
                    <a:lstStyle/>
                    <a:p>
                      <a:pPr>
                        <a:lnSpc>
                          <a:spcPct val="107000"/>
                        </a:lnSpc>
                        <a:spcAft>
                          <a:spcPts val="0"/>
                        </a:spcAft>
                      </a:pPr>
                      <a:r>
                        <a:rPr lang="es-CO" sz="1400">
                          <a:effectLst/>
                        </a:rPr>
                        <a:t>    Editorial</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6.22(12)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3.41 ± 1.95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5.14 ± 3.21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0.3178</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3995658"/>
                  </a:ext>
                </a:extLst>
              </a:tr>
              <a:tr h="310019">
                <a:tc>
                  <a:txBody>
                    <a:bodyPr/>
                    <a:lstStyle/>
                    <a:p>
                      <a:pPr>
                        <a:lnSpc>
                          <a:spcPct val="107000"/>
                        </a:lnSpc>
                        <a:spcAft>
                          <a:spcPts val="0"/>
                        </a:spcAft>
                      </a:pPr>
                      <a:r>
                        <a:rPr lang="es-CO" sz="1400">
                          <a:effectLst/>
                        </a:rPr>
                        <a:t>    Reflexión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2.59(5)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3.35 ± 6.33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3.35 ± 6.33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5197277"/>
                  </a:ext>
                </a:extLst>
              </a:tr>
              <a:tr h="272966">
                <a:tc>
                  <a:txBody>
                    <a:bodyPr/>
                    <a:lstStyle/>
                    <a:p>
                      <a:pPr>
                        <a:lnSpc>
                          <a:spcPct val="107000"/>
                        </a:lnSpc>
                        <a:spcAft>
                          <a:spcPts val="0"/>
                        </a:spcAft>
                      </a:pPr>
                      <a:r>
                        <a:rPr lang="es-CO" sz="1400">
                          <a:effectLst/>
                        </a:rPr>
                        <a:t>    Reporte de caso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1.04(2)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5924956"/>
                  </a:ext>
                </a:extLst>
              </a:tr>
              <a:tr h="310019">
                <a:tc>
                  <a:txBody>
                    <a:bodyPr/>
                    <a:lstStyle/>
                    <a:p>
                      <a:pPr>
                        <a:lnSpc>
                          <a:spcPct val="107000"/>
                        </a:lnSpc>
                        <a:spcAft>
                          <a:spcPts val="0"/>
                        </a:spcAft>
                      </a:pPr>
                      <a:r>
                        <a:rPr lang="es-CO" sz="1400">
                          <a:effectLst/>
                        </a:rPr>
                        <a:t>    Carta al editor</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3.11(6)</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7 ± 15.23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8.2(16.70)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987378"/>
                  </a:ext>
                </a:extLst>
              </a:tr>
            </a:tbl>
          </a:graphicData>
        </a:graphic>
      </p:graphicFrame>
    </p:spTree>
    <p:extLst>
      <p:ext uri="{BB962C8B-B14F-4D97-AF65-F5344CB8AC3E}">
        <p14:creationId xmlns:p14="http://schemas.microsoft.com/office/powerpoint/2010/main" val="2982109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35579" y="175485"/>
            <a:ext cx="5470358" cy="850065"/>
          </a:xfrm>
        </p:spPr>
        <p:txBody>
          <a:bodyPr/>
          <a:lstStyle/>
          <a:p>
            <a:r>
              <a:rPr lang="es-CO" sz="2400" dirty="0"/>
              <a:t>Resultados</a:t>
            </a:r>
          </a:p>
        </p:txBody>
      </p:sp>
      <p:sp>
        <p:nvSpPr>
          <p:cNvPr id="4" name="Rectángulo 3"/>
          <p:cNvSpPr/>
          <p:nvPr/>
        </p:nvSpPr>
        <p:spPr>
          <a:xfrm>
            <a:off x="746235" y="943933"/>
            <a:ext cx="10659702" cy="388696"/>
          </a:xfrm>
          <a:prstGeom prst="rect">
            <a:avLst/>
          </a:prstGeom>
        </p:spPr>
        <p:txBody>
          <a:bodyPr wrap="square">
            <a:spAutoFit/>
          </a:bodyPr>
          <a:lstStyle/>
          <a:p>
            <a:pPr>
              <a:lnSpc>
                <a:spcPct val="107000"/>
              </a:lnSpc>
              <a:spcAft>
                <a:spcPts val="800"/>
              </a:spcAft>
            </a:pPr>
            <a:r>
              <a:rPr lang="es-CO"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Tabla </a:t>
            </a:r>
            <a:r>
              <a:rPr lang="es-CO"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2. </a:t>
            </a:r>
            <a:r>
              <a:rPr lang="es-CO"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En análisis múltiple con regresión lineal para obtención de Referencias</a:t>
            </a:r>
            <a:endParaRPr lang="es-CO"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356724893"/>
              </p:ext>
            </p:extLst>
          </p:nvPr>
        </p:nvGraphicFramePr>
        <p:xfrm>
          <a:off x="847964" y="1500795"/>
          <a:ext cx="10007063" cy="4944130"/>
        </p:xfrm>
        <a:graphic>
          <a:graphicData uri="http://schemas.openxmlformats.org/drawingml/2006/table">
            <a:tbl>
              <a:tblPr firstRow="1" firstCol="1" bandRow="1">
                <a:tableStyleId>{5940675A-B579-460E-94D1-54222C63F5DA}</a:tableStyleId>
              </a:tblPr>
              <a:tblGrid>
                <a:gridCol w="2338937">
                  <a:extLst>
                    <a:ext uri="{9D8B030D-6E8A-4147-A177-3AD203B41FA5}">
                      <a16:colId xmlns:a16="http://schemas.microsoft.com/office/drawing/2014/main" val="2289554285"/>
                    </a:ext>
                  </a:extLst>
                </a:gridCol>
                <a:gridCol w="2582779">
                  <a:extLst>
                    <a:ext uri="{9D8B030D-6E8A-4147-A177-3AD203B41FA5}">
                      <a16:colId xmlns:a16="http://schemas.microsoft.com/office/drawing/2014/main" val="1876041522"/>
                    </a:ext>
                  </a:extLst>
                </a:gridCol>
                <a:gridCol w="1235242">
                  <a:extLst>
                    <a:ext uri="{9D8B030D-6E8A-4147-A177-3AD203B41FA5}">
                      <a16:colId xmlns:a16="http://schemas.microsoft.com/office/drawing/2014/main" val="2460634589"/>
                    </a:ext>
                  </a:extLst>
                </a:gridCol>
                <a:gridCol w="433137">
                  <a:extLst>
                    <a:ext uri="{9D8B030D-6E8A-4147-A177-3AD203B41FA5}">
                      <a16:colId xmlns:a16="http://schemas.microsoft.com/office/drawing/2014/main" val="1324814340"/>
                    </a:ext>
                  </a:extLst>
                </a:gridCol>
                <a:gridCol w="2181810">
                  <a:extLst>
                    <a:ext uri="{9D8B030D-6E8A-4147-A177-3AD203B41FA5}">
                      <a16:colId xmlns:a16="http://schemas.microsoft.com/office/drawing/2014/main" val="2205239297"/>
                    </a:ext>
                  </a:extLst>
                </a:gridCol>
                <a:gridCol w="1235158">
                  <a:extLst>
                    <a:ext uri="{9D8B030D-6E8A-4147-A177-3AD203B41FA5}">
                      <a16:colId xmlns:a16="http://schemas.microsoft.com/office/drawing/2014/main" val="1953712264"/>
                    </a:ext>
                  </a:extLst>
                </a:gridCol>
              </a:tblGrid>
              <a:tr h="215282">
                <a:tc>
                  <a:txBody>
                    <a:bodyPr/>
                    <a:lstStyle/>
                    <a:p>
                      <a:pP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pPr algn="ctr">
                        <a:lnSpc>
                          <a:spcPct val="107000"/>
                        </a:lnSpc>
                        <a:spcAft>
                          <a:spcPts val="0"/>
                        </a:spcAft>
                      </a:pPr>
                      <a:r>
                        <a:rPr lang="en-US" sz="1400">
                          <a:effectLst/>
                        </a:rPr>
                        <a:t>Módelo 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pPr algn="ctr">
                        <a:lnSpc>
                          <a:spcPct val="107000"/>
                        </a:lnSpc>
                        <a:spcAft>
                          <a:spcPts val="0"/>
                        </a:spcAft>
                      </a:pPr>
                      <a:r>
                        <a:rPr lang="en-US" sz="1400">
                          <a:effectLst/>
                        </a:rPr>
                        <a:t>Módelo 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extLst>
                  <a:ext uri="{0D108BD9-81ED-4DB2-BD59-A6C34878D82A}">
                    <a16:rowId xmlns:a16="http://schemas.microsoft.com/office/drawing/2014/main" val="152029714"/>
                  </a:ext>
                </a:extLst>
              </a:tr>
              <a:tr h="208380">
                <a:tc>
                  <a:txBody>
                    <a:bodyPr/>
                    <a:lstStyle/>
                    <a:p>
                      <a:pPr>
                        <a:lnSpc>
                          <a:spcPct val="107000"/>
                        </a:lnSpc>
                        <a:spcAft>
                          <a:spcPts val="0"/>
                        </a:spcAft>
                      </a:pPr>
                      <a:r>
                        <a:rPr lang="en-US" sz="1400" dirty="0">
                          <a:effectLst/>
                        </a:rPr>
                        <a:t>Variable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B (IC95%)</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Valor p</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B (IC95%)</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Valor p</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522400"/>
                  </a:ext>
                </a:extLst>
              </a:tr>
              <a:tr h="208380">
                <a:tc>
                  <a:txBody>
                    <a:bodyPr/>
                    <a:lstStyle/>
                    <a:p>
                      <a:pPr>
                        <a:lnSpc>
                          <a:spcPct val="107000"/>
                        </a:lnSpc>
                        <a:spcAft>
                          <a:spcPts val="0"/>
                        </a:spcAft>
                      </a:pPr>
                      <a:r>
                        <a:rPr lang="es-CO" sz="1400" dirty="0">
                          <a:effectLst/>
                        </a:rPr>
                        <a:t>Video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2709913"/>
                  </a:ext>
                </a:extLst>
              </a:tr>
              <a:tr h="208380">
                <a:tc>
                  <a:txBody>
                    <a:bodyPr/>
                    <a:lstStyle/>
                    <a:p>
                      <a:pPr>
                        <a:lnSpc>
                          <a:spcPct val="107000"/>
                        </a:lnSpc>
                        <a:spcAft>
                          <a:spcPts val="0"/>
                        </a:spcAft>
                      </a:pPr>
                      <a:r>
                        <a:rPr lang="es-CO" sz="1400">
                          <a:effectLst/>
                        </a:rPr>
                        <a:t>   No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Ref</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14554855"/>
                  </a:ext>
                </a:extLst>
              </a:tr>
              <a:tr h="208380">
                <a:tc>
                  <a:txBody>
                    <a:bodyPr/>
                    <a:lstStyle/>
                    <a:p>
                      <a:pPr>
                        <a:lnSpc>
                          <a:spcPct val="107000"/>
                        </a:lnSpc>
                        <a:spcAft>
                          <a:spcPts val="0"/>
                        </a:spcAft>
                      </a:pPr>
                      <a:r>
                        <a:rPr lang="es-CO" sz="1400" dirty="0">
                          <a:effectLst/>
                        </a:rPr>
                        <a:t>   Si</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dirty="0">
                          <a:effectLst/>
                        </a:rPr>
                        <a:t>-1.28(-5.11; 2.53)</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dirty="0">
                          <a:effectLst/>
                        </a:rPr>
                        <a:t>0.508</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68730390"/>
                  </a:ext>
                </a:extLst>
              </a:tr>
              <a:tr h="208380">
                <a:tc>
                  <a:txBody>
                    <a:bodyPr/>
                    <a:lstStyle/>
                    <a:p>
                      <a:pPr>
                        <a:lnSpc>
                          <a:spcPct val="107000"/>
                        </a:lnSpc>
                        <a:spcAft>
                          <a:spcPts val="0"/>
                        </a:spcAft>
                      </a:pPr>
                      <a:r>
                        <a:rPr lang="es-CO" sz="1400" dirty="0">
                          <a:effectLst/>
                        </a:rPr>
                        <a:t>Vistas a videos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0.07(0.03; 0.10)</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b="1">
                          <a:effectLst/>
                        </a:rPr>
                        <a:t>&lt;0.001</a:t>
                      </a:r>
                      <a:endParaRPr lang="es-CO" sz="1400" b="1">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571171006"/>
                  </a:ext>
                </a:extLst>
              </a:tr>
              <a:tr h="266130">
                <a:tc>
                  <a:txBody>
                    <a:bodyPr/>
                    <a:lstStyle/>
                    <a:p>
                      <a:pPr>
                        <a:lnSpc>
                          <a:spcPct val="107000"/>
                        </a:lnSpc>
                        <a:spcAft>
                          <a:spcPts val="0"/>
                        </a:spcAft>
                      </a:pPr>
                      <a:r>
                        <a:rPr lang="es-CO" sz="1400">
                          <a:effectLst/>
                        </a:rPr>
                        <a:t>Comentarios en videos</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-4.60(-8.68; -0.51)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s-CO" sz="1400" b="1" dirty="0">
                          <a:effectLst/>
                        </a:rPr>
                        <a:t>0.028</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16574878"/>
                  </a:ext>
                </a:extLst>
              </a:tr>
              <a:tr h="266130">
                <a:tc>
                  <a:txBody>
                    <a:bodyPr/>
                    <a:lstStyle/>
                    <a:p>
                      <a:pPr>
                        <a:lnSpc>
                          <a:spcPct val="107000"/>
                        </a:lnSpc>
                        <a:spcAft>
                          <a:spcPts val="0"/>
                        </a:spcAft>
                      </a:pPr>
                      <a:r>
                        <a:rPr lang="es-CO" sz="1400">
                          <a:effectLst/>
                        </a:rPr>
                        <a:t>Me Gusta en videos</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-1.14(-2.28; -0.0007)</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0"/>
                        </a:spcAft>
                      </a:pPr>
                      <a:r>
                        <a:rPr lang="en-US" sz="1400" b="1" dirty="0">
                          <a:effectLst/>
                        </a:rPr>
                        <a:t>0.050</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182790992"/>
                  </a:ext>
                </a:extLst>
              </a:tr>
              <a:tr h="208380">
                <a:tc>
                  <a:txBody>
                    <a:bodyPr/>
                    <a:lstStyle/>
                    <a:p>
                      <a:pPr>
                        <a:lnSpc>
                          <a:spcPct val="107000"/>
                        </a:lnSpc>
                        <a:spcAft>
                          <a:spcPts val="0"/>
                        </a:spcAft>
                      </a:pPr>
                      <a:r>
                        <a:rPr lang="es-CO" sz="1400">
                          <a:effectLst/>
                        </a:rPr>
                        <a:t>Año de publicación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73738741"/>
                  </a:ext>
                </a:extLst>
              </a:tr>
              <a:tr h="208380">
                <a:tc>
                  <a:txBody>
                    <a:bodyPr/>
                    <a:lstStyle/>
                    <a:p>
                      <a:pPr>
                        <a:lnSpc>
                          <a:spcPct val="107000"/>
                        </a:lnSpc>
                        <a:spcAft>
                          <a:spcPts val="0"/>
                        </a:spcAft>
                      </a:pPr>
                      <a:r>
                        <a:rPr lang="es-CO" sz="1400">
                          <a:effectLst/>
                        </a:rPr>
                        <a:t>   2017</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Ref</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Ref</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3445423"/>
                  </a:ext>
                </a:extLst>
              </a:tr>
              <a:tr h="266130">
                <a:tc>
                  <a:txBody>
                    <a:bodyPr/>
                    <a:lstStyle/>
                    <a:p>
                      <a:pPr>
                        <a:lnSpc>
                          <a:spcPct val="107000"/>
                        </a:lnSpc>
                        <a:spcAft>
                          <a:spcPts val="0"/>
                        </a:spcAft>
                      </a:pPr>
                      <a:r>
                        <a:rPr lang="es-CO" sz="1400">
                          <a:effectLst/>
                        </a:rPr>
                        <a:t>   2018</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-2.71(-7.79; 2.35)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0.291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-1.74(-7.51; 4.02)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0.551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8579858"/>
                  </a:ext>
                </a:extLst>
              </a:tr>
              <a:tr h="266130">
                <a:tc>
                  <a:txBody>
                    <a:bodyPr/>
                    <a:lstStyle/>
                    <a:p>
                      <a:pPr>
                        <a:lnSpc>
                          <a:spcPct val="107000"/>
                        </a:lnSpc>
                        <a:spcAft>
                          <a:spcPts val="0"/>
                        </a:spcAft>
                      </a:pPr>
                      <a:r>
                        <a:rPr lang="es-CO" sz="1400">
                          <a:effectLst/>
                        </a:rPr>
                        <a:t>   2019</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-12.22(-16.87; -7.57)</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b="1">
                          <a:effectLst/>
                        </a:rPr>
                        <a:t>&lt;0.001</a:t>
                      </a:r>
                      <a:endParaRPr lang="es-CO" sz="1400" b="1">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-9.46(-15.14; -3.77)</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b="1" dirty="0">
                          <a:effectLst/>
                        </a:rPr>
                        <a:t>0.001</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1173984"/>
                  </a:ext>
                </a:extLst>
              </a:tr>
              <a:tr h="266130">
                <a:tc>
                  <a:txBody>
                    <a:bodyPr/>
                    <a:lstStyle/>
                    <a:p>
                      <a:pPr>
                        <a:lnSpc>
                          <a:spcPct val="107000"/>
                        </a:lnSpc>
                        <a:spcAft>
                          <a:spcPts val="0"/>
                        </a:spcAft>
                      </a:pPr>
                      <a:r>
                        <a:rPr lang="es-CO" sz="1400">
                          <a:effectLst/>
                        </a:rPr>
                        <a:t>   2020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-12.74(-17.28; -8.21)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b="1" dirty="0">
                          <a:effectLst/>
                        </a:rPr>
                        <a:t>&lt;0.001</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-9.71(-15.56; -3.86)</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b="1" dirty="0">
                          <a:effectLst/>
                        </a:rPr>
                        <a:t>0.001</a:t>
                      </a:r>
                      <a:endParaRPr lang="es-C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4044981"/>
                  </a:ext>
                </a:extLst>
              </a:tr>
              <a:tr h="208380">
                <a:tc>
                  <a:txBody>
                    <a:bodyPr/>
                    <a:lstStyle/>
                    <a:p>
                      <a:pPr>
                        <a:lnSpc>
                          <a:spcPct val="107000"/>
                        </a:lnSpc>
                        <a:spcAft>
                          <a:spcPts val="0"/>
                        </a:spcAft>
                      </a:pPr>
                      <a:r>
                        <a:rPr lang="es-CO" sz="1400">
                          <a:effectLst/>
                        </a:rPr>
                        <a:t>Tipo de Artículo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054908"/>
                  </a:ext>
                </a:extLst>
              </a:tr>
              <a:tr h="208380">
                <a:tc>
                  <a:txBody>
                    <a:bodyPr/>
                    <a:lstStyle/>
                    <a:p>
                      <a:pPr>
                        <a:lnSpc>
                          <a:spcPct val="107000"/>
                        </a:lnSpc>
                        <a:spcAft>
                          <a:spcPts val="0"/>
                        </a:spcAft>
                      </a:pPr>
                      <a:r>
                        <a:rPr lang="es-CO" sz="1400">
                          <a:effectLst/>
                        </a:rPr>
                        <a:t>    Original</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Ref</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Ref</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2142296"/>
                  </a:ext>
                </a:extLst>
              </a:tr>
              <a:tr h="266130">
                <a:tc>
                  <a:txBody>
                    <a:bodyPr/>
                    <a:lstStyle/>
                    <a:p>
                      <a:pPr>
                        <a:lnSpc>
                          <a:spcPct val="107000"/>
                        </a:lnSpc>
                        <a:spcAft>
                          <a:spcPts val="0"/>
                        </a:spcAft>
                      </a:pPr>
                      <a:r>
                        <a:rPr lang="es-CO" sz="1400">
                          <a:effectLst/>
                        </a:rPr>
                        <a:t>    Revisión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-1.66(-6.64; 3.31)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0.510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-1.77(-7.78; 4.22)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0.559</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0884416"/>
                  </a:ext>
                </a:extLst>
              </a:tr>
              <a:tr h="266130">
                <a:tc>
                  <a:txBody>
                    <a:bodyPr/>
                    <a:lstStyle/>
                    <a:p>
                      <a:pPr>
                        <a:lnSpc>
                          <a:spcPct val="107000"/>
                        </a:lnSpc>
                        <a:spcAft>
                          <a:spcPts val="0"/>
                        </a:spcAft>
                      </a:pPr>
                      <a:r>
                        <a:rPr lang="es-CO" sz="1400">
                          <a:effectLst/>
                        </a:rPr>
                        <a:t>    Editorial</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-4.74(-11.04; 1.56)</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0.139</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a:effectLst/>
                        </a:rPr>
                        <a:t>-8.14(-18.28; 1.99)</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n-US" sz="1400" dirty="0">
                          <a:effectLst/>
                        </a:rPr>
                        <a:t>0.114</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4886268"/>
                  </a:ext>
                </a:extLst>
              </a:tr>
              <a:tr h="266130">
                <a:tc>
                  <a:txBody>
                    <a:bodyPr/>
                    <a:lstStyle/>
                    <a:p>
                      <a:pPr>
                        <a:lnSpc>
                          <a:spcPct val="107000"/>
                        </a:lnSpc>
                        <a:spcAft>
                          <a:spcPts val="0"/>
                        </a:spcAft>
                      </a:pPr>
                      <a:r>
                        <a:rPr lang="es-CO" sz="1400">
                          <a:effectLst/>
                        </a:rPr>
                        <a:t>    Reflexión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-1.89(-11.34; 7.55)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0.692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-2.62(-12.77; 7.53)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0.610</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563911"/>
                  </a:ext>
                </a:extLst>
              </a:tr>
              <a:tr h="266130">
                <a:tc>
                  <a:txBody>
                    <a:bodyPr/>
                    <a:lstStyle/>
                    <a:p>
                      <a:pPr>
                        <a:lnSpc>
                          <a:spcPct val="107000"/>
                        </a:lnSpc>
                        <a:spcAft>
                          <a:spcPts val="0"/>
                        </a:spcAft>
                      </a:pPr>
                      <a:r>
                        <a:rPr lang="es-CO" sz="1400">
                          <a:effectLst/>
                        </a:rPr>
                        <a:t>    Reporte de caso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-2.22(-17.04; 12.59)</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0.767</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-1.96(-21.87; 17.93)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0.807</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2711679"/>
                  </a:ext>
                </a:extLst>
              </a:tr>
              <a:tr h="266130">
                <a:tc>
                  <a:txBody>
                    <a:bodyPr/>
                    <a:lstStyle/>
                    <a:p>
                      <a:pPr>
                        <a:lnSpc>
                          <a:spcPct val="107000"/>
                        </a:lnSpc>
                        <a:spcAft>
                          <a:spcPts val="0"/>
                        </a:spcAft>
                      </a:pPr>
                      <a:r>
                        <a:rPr lang="es-CO" sz="1400">
                          <a:effectLst/>
                        </a:rPr>
                        <a:t>    Carta al editor</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5.11(-3.64; 13.87)</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0.251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a:effectLst/>
                        </a:rPr>
                        <a:t>5.38(-3.87; 14.64)</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400" dirty="0">
                          <a:effectLst/>
                        </a:rPr>
                        <a:t>0.819</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451" marR="55451"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3609010"/>
                  </a:ext>
                </a:extLst>
              </a:tr>
            </a:tbl>
          </a:graphicData>
        </a:graphic>
      </p:graphicFrame>
    </p:spTree>
    <p:extLst>
      <p:ext uri="{BB962C8B-B14F-4D97-AF65-F5344CB8AC3E}">
        <p14:creationId xmlns:p14="http://schemas.microsoft.com/office/powerpoint/2010/main" val="465701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35579" y="175485"/>
            <a:ext cx="5470358" cy="850065"/>
          </a:xfrm>
        </p:spPr>
        <p:txBody>
          <a:bodyPr/>
          <a:lstStyle/>
          <a:p>
            <a:r>
              <a:rPr lang="es-CO" sz="2400" dirty="0" smtClean="0"/>
              <a:t>Discusión </a:t>
            </a:r>
            <a:endParaRPr lang="es-CO" sz="2400" dirty="0"/>
          </a:p>
        </p:txBody>
      </p:sp>
      <p:pic>
        <p:nvPicPr>
          <p:cNvPr id="3" name="Imagen 2"/>
          <p:cNvPicPr>
            <a:picLocks noChangeAspect="1"/>
          </p:cNvPicPr>
          <p:nvPr/>
        </p:nvPicPr>
        <p:blipFill>
          <a:blip r:embed="rId2"/>
          <a:stretch>
            <a:fillRect/>
          </a:stretch>
        </p:blipFill>
        <p:spPr>
          <a:xfrm>
            <a:off x="252504" y="600517"/>
            <a:ext cx="6323170" cy="2737153"/>
          </a:xfrm>
          <a:prstGeom prst="rect">
            <a:avLst/>
          </a:prstGeom>
        </p:spPr>
      </p:pic>
      <p:sp>
        <p:nvSpPr>
          <p:cNvPr id="4" name="Rectángulo 3"/>
          <p:cNvSpPr/>
          <p:nvPr/>
        </p:nvSpPr>
        <p:spPr>
          <a:xfrm>
            <a:off x="6575674" y="1583344"/>
            <a:ext cx="4940583" cy="1754326"/>
          </a:xfrm>
          <a:prstGeom prst="rect">
            <a:avLst/>
          </a:prstGeom>
          <a:ln w="19050">
            <a:solidFill>
              <a:schemeClr val="tx1"/>
            </a:solidFill>
          </a:ln>
        </p:spPr>
        <p:txBody>
          <a:bodyPr wrap="none">
            <a:spAutoFit/>
          </a:bodyPr>
          <a:lstStyle/>
          <a:p>
            <a:pPr algn="ctr"/>
            <a:r>
              <a:rPr lang="es-CO" dirty="0" smtClean="0"/>
              <a:t>IRR </a:t>
            </a:r>
            <a:r>
              <a:rPr lang="es-CO" dirty="0" err="1" smtClean="0"/>
              <a:t>incidence</a:t>
            </a:r>
            <a:r>
              <a:rPr lang="es-CO" dirty="0" smtClean="0"/>
              <a:t> </a:t>
            </a:r>
            <a:r>
              <a:rPr lang="es-CO" dirty="0" err="1"/>
              <a:t>rate</a:t>
            </a:r>
            <a:r>
              <a:rPr lang="es-CO" dirty="0"/>
              <a:t> ratio</a:t>
            </a:r>
            <a:endParaRPr lang="en-US" dirty="0" smtClean="0"/>
          </a:p>
          <a:p>
            <a:pPr algn="ctr"/>
            <a:endParaRPr lang="en-US" dirty="0"/>
          </a:p>
          <a:p>
            <a:pPr algn="ctr"/>
            <a:r>
              <a:rPr lang="en-US" dirty="0" smtClean="0"/>
              <a:t>Video abstract         1.15 (IC 95%: 0.98; 1.35)</a:t>
            </a:r>
            <a:endParaRPr lang="es-CO" dirty="0"/>
          </a:p>
          <a:p>
            <a:pPr algn="ctr"/>
            <a:r>
              <a:rPr lang="en-US" dirty="0"/>
              <a:t>Study design (RCT</a:t>
            </a:r>
            <a:r>
              <a:rPr lang="en-US" dirty="0" smtClean="0"/>
              <a:t>)  1.27 </a:t>
            </a:r>
            <a:r>
              <a:rPr lang="en-US" dirty="0"/>
              <a:t>(IC 95%: </a:t>
            </a:r>
            <a:r>
              <a:rPr lang="en-US" dirty="0" smtClean="0"/>
              <a:t>1.06; 1.51)</a:t>
            </a:r>
          </a:p>
          <a:p>
            <a:pPr algn="ctr"/>
            <a:endParaRPr lang="en-US" dirty="0"/>
          </a:p>
          <a:p>
            <a:pPr algn="ctr"/>
            <a:r>
              <a:rPr lang="es-CO" dirty="0" smtClean="0"/>
              <a:t>Revista </a:t>
            </a:r>
            <a:r>
              <a:rPr lang="es-CO" i="1" dirty="0"/>
              <a:t>New England Journal of Medicine (NEJM)</a:t>
            </a:r>
            <a:endParaRPr lang="es-CO" dirty="0"/>
          </a:p>
        </p:txBody>
      </p:sp>
      <p:pic>
        <p:nvPicPr>
          <p:cNvPr id="5" name="Imagen 4"/>
          <p:cNvPicPr>
            <a:picLocks noChangeAspect="1"/>
          </p:cNvPicPr>
          <p:nvPr/>
        </p:nvPicPr>
        <p:blipFill>
          <a:blip r:embed="rId3"/>
          <a:stretch>
            <a:fillRect/>
          </a:stretch>
        </p:blipFill>
        <p:spPr>
          <a:xfrm>
            <a:off x="357099" y="3562873"/>
            <a:ext cx="5578480" cy="2766823"/>
          </a:xfrm>
          <a:prstGeom prst="rect">
            <a:avLst/>
          </a:prstGeom>
        </p:spPr>
      </p:pic>
      <p:pic>
        <p:nvPicPr>
          <p:cNvPr id="6" name="Imagen 5"/>
          <p:cNvPicPr>
            <a:picLocks noChangeAspect="1"/>
          </p:cNvPicPr>
          <p:nvPr/>
        </p:nvPicPr>
        <p:blipFill>
          <a:blip r:embed="rId4"/>
          <a:stretch>
            <a:fillRect/>
          </a:stretch>
        </p:blipFill>
        <p:spPr>
          <a:xfrm>
            <a:off x="6672787" y="3971945"/>
            <a:ext cx="4559987" cy="2218648"/>
          </a:xfrm>
          <a:prstGeom prst="rect">
            <a:avLst/>
          </a:prstGeom>
        </p:spPr>
      </p:pic>
    </p:spTree>
    <p:extLst>
      <p:ext uri="{BB962C8B-B14F-4D97-AF65-F5344CB8AC3E}">
        <p14:creationId xmlns:p14="http://schemas.microsoft.com/office/powerpoint/2010/main" val="3357038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36643" y="166961"/>
            <a:ext cx="7594936" cy="850065"/>
          </a:xfrm>
        </p:spPr>
        <p:txBody>
          <a:bodyPr/>
          <a:lstStyle/>
          <a:p>
            <a:r>
              <a:rPr lang="es-CO" sz="2400" dirty="0" smtClean="0"/>
              <a:t>Conclusiones </a:t>
            </a:r>
            <a:endParaRPr lang="es-CO" sz="2400" dirty="0"/>
          </a:p>
        </p:txBody>
      </p:sp>
      <p:graphicFrame>
        <p:nvGraphicFramePr>
          <p:cNvPr id="7" name="Diagrama 6"/>
          <p:cNvGraphicFramePr/>
          <p:nvPr>
            <p:extLst>
              <p:ext uri="{D42A27DB-BD31-4B8C-83A1-F6EECF244321}">
                <p14:modId xmlns:p14="http://schemas.microsoft.com/office/powerpoint/2010/main" val="3043903751"/>
              </p:ext>
            </p:extLst>
          </p:nvPr>
        </p:nvGraphicFramePr>
        <p:xfrm>
          <a:off x="-1692166" y="1292772"/>
          <a:ext cx="15292552" cy="4666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722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47874" y="239654"/>
            <a:ext cx="5769142" cy="850065"/>
          </a:xfrm>
        </p:spPr>
        <p:txBody>
          <a:bodyPr/>
          <a:lstStyle/>
          <a:p>
            <a:r>
              <a:rPr lang="es-MX" sz="2400" dirty="0" smtClean="0"/>
              <a:t>Bibliografía</a:t>
            </a:r>
            <a:endParaRPr lang="es-CO" sz="2400" dirty="0"/>
          </a:p>
        </p:txBody>
      </p:sp>
      <p:sp>
        <p:nvSpPr>
          <p:cNvPr id="5" name="Rectángulo 4"/>
          <p:cNvSpPr/>
          <p:nvPr/>
        </p:nvSpPr>
        <p:spPr>
          <a:xfrm>
            <a:off x="561474" y="1277112"/>
            <a:ext cx="10972799" cy="4659930"/>
          </a:xfrm>
          <a:prstGeom prst="rect">
            <a:avLst/>
          </a:prstGeom>
        </p:spPr>
        <p:txBody>
          <a:bodyPr wrap="square">
            <a:spAutoFit/>
          </a:bodyPr>
          <a:lstStyle/>
          <a:p>
            <a:pPr marL="304800" indent="-304800" algn="just">
              <a:lnSpc>
                <a:spcPct val="107000"/>
              </a:lnSpc>
              <a:spcAft>
                <a:spcPts val="800"/>
              </a:spcAft>
            </a:pPr>
            <a:r>
              <a:rPr lang="es-CO" sz="1600" dirty="0" smtClean="0">
                <a:latin typeface="Calibri" panose="020F0502020204030204" pitchFamily="34" charset="0"/>
                <a:ea typeface="Calibri" panose="020F0502020204030204" pitchFamily="34" charset="0"/>
                <a:cs typeface="Calibri" panose="020F0502020204030204" pitchFamily="34" charset="0"/>
              </a:rPr>
              <a:t>Chang</a:t>
            </a:r>
            <a:r>
              <a:rPr lang="es-CO" sz="1600" dirty="0">
                <a:latin typeface="Calibri" panose="020F0502020204030204" pitchFamily="34" charset="0"/>
                <a:ea typeface="Calibri" panose="020F0502020204030204" pitchFamily="34" charset="0"/>
                <a:cs typeface="Calibri" panose="020F0502020204030204" pitchFamily="34" charset="0"/>
              </a:rPr>
              <a:t>, J., </a:t>
            </a:r>
            <a:r>
              <a:rPr lang="es-CO" sz="1600" dirty="0" err="1">
                <a:latin typeface="Calibri" panose="020F0502020204030204" pitchFamily="34" charset="0"/>
                <a:ea typeface="Calibri" panose="020F0502020204030204" pitchFamily="34" charset="0"/>
                <a:cs typeface="Calibri" panose="020F0502020204030204" pitchFamily="34" charset="0"/>
              </a:rPr>
              <a:t>Desai</a:t>
            </a:r>
            <a:r>
              <a:rPr lang="es-CO" sz="1600" dirty="0">
                <a:latin typeface="Calibri" panose="020F0502020204030204" pitchFamily="34" charset="0"/>
                <a:ea typeface="Calibri" panose="020F0502020204030204" pitchFamily="34" charset="0"/>
                <a:cs typeface="Calibri" panose="020F0502020204030204" pitchFamily="34" charset="0"/>
              </a:rPr>
              <a:t>, N., &amp; </a:t>
            </a:r>
            <a:r>
              <a:rPr lang="es-CO" sz="1600" dirty="0" err="1">
                <a:latin typeface="Calibri" panose="020F0502020204030204" pitchFamily="34" charset="0"/>
                <a:ea typeface="Calibri" panose="020F0502020204030204" pitchFamily="34" charset="0"/>
                <a:cs typeface="Calibri" panose="020F0502020204030204" pitchFamily="34" charset="0"/>
              </a:rPr>
              <a:t>Gosain</a:t>
            </a:r>
            <a:r>
              <a:rPr lang="es-CO" sz="1600" dirty="0">
                <a:latin typeface="Calibri" panose="020F0502020204030204" pitchFamily="34" charset="0"/>
                <a:ea typeface="Calibri" panose="020F0502020204030204" pitchFamily="34" charset="0"/>
                <a:cs typeface="Calibri" panose="020F0502020204030204" pitchFamily="34" charset="0"/>
              </a:rPr>
              <a:t>, A. (2019). </a:t>
            </a:r>
            <a:r>
              <a:rPr lang="en-US" sz="1600" dirty="0">
                <a:latin typeface="Calibri" panose="020F0502020204030204" pitchFamily="34" charset="0"/>
                <a:ea typeface="Calibri" panose="020F0502020204030204" pitchFamily="34" charset="0"/>
                <a:cs typeface="Calibri" panose="020F0502020204030204" pitchFamily="34" charset="0"/>
              </a:rPr>
              <a:t>Correlation Between </a:t>
            </a:r>
            <a:r>
              <a:rPr lang="en-US" sz="1600" dirty="0" err="1">
                <a:latin typeface="Calibri" panose="020F0502020204030204" pitchFamily="34" charset="0"/>
                <a:ea typeface="Calibri" panose="020F0502020204030204" pitchFamily="34" charset="0"/>
                <a:cs typeface="Calibri" panose="020F0502020204030204" pitchFamily="34" charset="0"/>
              </a:rPr>
              <a:t>Altmetric</a:t>
            </a:r>
            <a:r>
              <a:rPr lang="en-US" sz="1600" dirty="0">
                <a:latin typeface="Calibri" panose="020F0502020204030204" pitchFamily="34" charset="0"/>
                <a:ea typeface="Calibri" panose="020F0502020204030204" pitchFamily="34" charset="0"/>
                <a:cs typeface="Calibri" panose="020F0502020204030204" pitchFamily="34" charset="0"/>
              </a:rPr>
              <a:t> Score and Citations in Pediatric Surgery Core Journals. </a:t>
            </a:r>
            <a:r>
              <a:rPr lang="en-US" sz="1600" i="1" dirty="0">
                <a:latin typeface="Calibri" panose="020F0502020204030204" pitchFamily="34" charset="0"/>
                <a:ea typeface="Calibri" panose="020F0502020204030204" pitchFamily="34" charset="0"/>
                <a:cs typeface="Calibri" panose="020F0502020204030204" pitchFamily="34" charset="0"/>
              </a:rPr>
              <a:t>Journal of Surgical Research</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243</a:t>
            </a:r>
            <a:r>
              <a:rPr lang="en-US" sz="1600" dirty="0">
                <a:latin typeface="Calibri" panose="020F0502020204030204" pitchFamily="34" charset="0"/>
                <a:ea typeface="Calibri" panose="020F0502020204030204" pitchFamily="34" charset="0"/>
                <a:cs typeface="Calibri" panose="020F0502020204030204" pitchFamily="34" charset="0"/>
              </a:rPr>
              <a:t>(February), 52–58. </a:t>
            </a:r>
            <a:r>
              <a:rPr lang="en-US" sz="1600" dirty="0">
                <a:latin typeface="Calibri" panose="020F0502020204030204" pitchFamily="34" charset="0"/>
                <a:ea typeface="Calibri" panose="020F0502020204030204" pitchFamily="34" charset="0"/>
                <a:cs typeface="Calibri" panose="020F0502020204030204" pitchFamily="34" charset="0"/>
                <a:hlinkClick r:id="rId2"/>
              </a:rPr>
              <a:t>https://</a:t>
            </a:r>
            <a:r>
              <a:rPr lang="en-US" sz="1600" dirty="0" smtClean="0">
                <a:latin typeface="Calibri" panose="020F0502020204030204" pitchFamily="34" charset="0"/>
                <a:ea typeface="Calibri" panose="020F0502020204030204" pitchFamily="34" charset="0"/>
                <a:cs typeface="Calibri" panose="020F0502020204030204" pitchFamily="34" charset="0"/>
                <a:hlinkClick r:id="rId2"/>
              </a:rPr>
              <a:t>doi.org/10.1016/j.jss.2019.05.010</a:t>
            </a:r>
            <a:r>
              <a:rPr lang="en-US" sz="1600" dirty="0" smtClean="0">
                <a:latin typeface="Calibri" panose="020F0502020204030204" pitchFamily="34" charset="0"/>
                <a:ea typeface="Calibri" panose="020F0502020204030204" pitchFamily="34" charset="0"/>
                <a:cs typeface="Calibri" panose="020F0502020204030204" pitchFamily="34" charset="0"/>
              </a:rPr>
              <a:t>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304800" indent="-304800" algn="just">
              <a:lnSpc>
                <a:spcPct val="107000"/>
              </a:lnSpc>
              <a:spcAft>
                <a:spcPts val="800"/>
              </a:spcAft>
            </a:pPr>
            <a:r>
              <a:rPr lang="es-CO" sz="1600" dirty="0">
                <a:latin typeface="Calibri" panose="020F0502020204030204" pitchFamily="34" charset="0"/>
                <a:ea typeface="Calibri" panose="020F0502020204030204" pitchFamily="34" charset="0"/>
                <a:cs typeface="Calibri" panose="020F0502020204030204" pitchFamily="34" charset="0"/>
              </a:rPr>
              <a:t>De Filippo, D., &amp; Sanz-Casado, E. (2018). </a:t>
            </a:r>
            <a:r>
              <a:rPr lang="en-US" sz="1600" dirty="0">
                <a:latin typeface="Calibri" panose="020F0502020204030204" pitchFamily="34" charset="0"/>
                <a:ea typeface="Calibri" panose="020F0502020204030204" pitchFamily="34" charset="0"/>
                <a:cs typeface="Calibri" panose="020F0502020204030204" pitchFamily="34" charset="0"/>
              </a:rPr>
              <a:t>Bibliometric and </a:t>
            </a:r>
            <a:r>
              <a:rPr lang="en-US" sz="1600" dirty="0" err="1">
                <a:latin typeface="Calibri" panose="020F0502020204030204" pitchFamily="34" charset="0"/>
                <a:ea typeface="Calibri" panose="020F0502020204030204" pitchFamily="34" charset="0"/>
                <a:cs typeface="Calibri" panose="020F0502020204030204" pitchFamily="34" charset="0"/>
              </a:rPr>
              <a:t>Altmetric</a:t>
            </a:r>
            <a:r>
              <a:rPr lang="en-US" sz="1600" dirty="0">
                <a:latin typeface="Calibri" panose="020F0502020204030204" pitchFamily="34" charset="0"/>
                <a:ea typeface="Calibri" panose="020F0502020204030204" pitchFamily="34" charset="0"/>
                <a:cs typeface="Calibri" panose="020F0502020204030204" pitchFamily="34" charset="0"/>
              </a:rPr>
              <a:t> Analysis of Three Social Science Disciplines. </a:t>
            </a:r>
            <a:r>
              <a:rPr lang="en-US" sz="1600" i="1" dirty="0">
                <a:latin typeface="Calibri" panose="020F0502020204030204" pitchFamily="34" charset="0"/>
                <a:ea typeface="Calibri" panose="020F0502020204030204" pitchFamily="34" charset="0"/>
                <a:cs typeface="Calibri" panose="020F0502020204030204" pitchFamily="34" charset="0"/>
              </a:rPr>
              <a:t>Frontiers in Research Metrics and Analytics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3</a:t>
            </a:r>
            <a:r>
              <a:rPr lang="en-US" sz="1600" dirty="0">
                <a:latin typeface="Calibri" panose="020F0502020204030204" pitchFamily="34" charset="0"/>
                <a:ea typeface="Calibri" panose="020F0502020204030204" pitchFamily="34" charset="0"/>
                <a:cs typeface="Calibri" panose="020F0502020204030204" pitchFamily="34" charset="0"/>
              </a:rPr>
              <a:t>(December), 1–13. </a:t>
            </a:r>
            <a:r>
              <a:rPr lang="en-US" sz="1600" dirty="0">
                <a:latin typeface="Calibri" panose="020F0502020204030204" pitchFamily="34" charset="0"/>
                <a:ea typeface="Calibri" panose="020F0502020204030204" pitchFamily="34" charset="0"/>
                <a:cs typeface="Calibri" panose="020F0502020204030204" pitchFamily="34" charset="0"/>
                <a:hlinkClick r:id="rId3"/>
              </a:rPr>
              <a:t>https://</a:t>
            </a:r>
            <a:r>
              <a:rPr lang="en-US" sz="1600" dirty="0" smtClean="0">
                <a:latin typeface="Calibri" panose="020F0502020204030204" pitchFamily="34" charset="0"/>
                <a:ea typeface="Calibri" panose="020F0502020204030204" pitchFamily="34" charset="0"/>
                <a:cs typeface="Calibri" panose="020F0502020204030204" pitchFamily="34" charset="0"/>
                <a:hlinkClick r:id="rId3"/>
              </a:rPr>
              <a:t>doi.org/10.3389/frma.2018.00034</a:t>
            </a:r>
            <a:r>
              <a:rPr lang="en-US" sz="1600" dirty="0" smtClean="0">
                <a:latin typeface="Calibri" panose="020F0502020204030204" pitchFamily="34" charset="0"/>
                <a:ea typeface="Calibri" panose="020F0502020204030204" pitchFamily="34" charset="0"/>
                <a:cs typeface="Calibri" panose="020F0502020204030204" pitchFamily="34" charset="0"/>
              </a:rPr>
              <a:t>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304800" indent="-304800" algn="just">
              <a:lnSpc>
                <a:spcPct val="107000"/>
              </a:lnSpc>
              <a:spcAft>
                <a:spcPts val="800"/>
              </a:spcAft>
            </a:pPr>
            <a:r>
              <a:rPr lang="en-US" sz="1600" dirty="0" err="1">
                <a:latin typeface="Calibri" panose="020F0502020204030204" pitchFamily="34" charset="0"/>
                <a:ea typeface="Calibri" panose="020F0502020204030204" pitchFamily="34" charset="0"/>
                <a:cs typeface="Calibri" panose="020F0502020204030204" pitchFamily="34" charset="0"/>
              </a:rPr>
              <a:t>Sathianathen</a:t>
            </a:r>
            <a:r>
              <a:rPr lang="en-US" sz="1600" dirty="0">
                <a:latin typeface="Calibri" panose="020F0502020204030204" pitchFamily="34" charset="0"/>
                <a:ea typeface="Calibri" panose="020F0502020204030204" pitchFamily="34" charset="0"/>
                <a:cs typeface="Calibri" panose="020F0502020204030204" pitchFamily="34" charset="0"/>
              </a:rPr>
              <a:t>, N. J., Lane, R., Condon, B., Murphy, D. G., </a:t>
            </a:r>
            <a:r>
              <a:rPr lang="en-US" sz="1600" dirty="0" err="1">
                <a:latin typeface="Calibri" panose="020F0502020204030204" pitchFamily="34" charset="0"/>
                <a:ea typeface="Calibri" panose="020F0502020204030204" pitchFamily="34" charset="0"/>
                <a:cs typeface="Calibri" panose="020F0502020204030204" pitchFamily="34" charset="0"/>
              </a:rPr>
              <a:t>Lawrentschuk</a:t>
            </a:r>
            <a:r>
              <a:rPr lang="en-US" sz="1600" dirty="0">
                <a:latin typeface="Calibri" panose="020F0502020204030204" pitchFamily="34" charset="0"/>
                <a:ea typeface="Calibri" panose="020F0502020204030204" pitchFamily="34" charset="0"/>
                <a:cs typeface="Calibri" panose="020F0502020204030204" pitchFamily="34" charset="0"/>
              </a:rPr>
              <a:t>, N., Weight, C. J., &amp; Lamb, A. D. (2020). Early Online Attention Can Predict Citation Counts for Urological Publications: The #</a:t>
            </a:r>
            <a:r>
              <a:rPr lang="en-US" sz="1600" dirty="0" err="1">
                <a:latin typeface="Calibri" panose="020F0502020204030204" pitchFamily="34" charset="0"/>
                <a:ea typeface="Calibri" panose="020F0502020204030204" pitchFamily="34" charset="0"/>
                <a:cs typeface="Calibri" panose="020F0502020204030204" pitchFamily="34" charset="0"/>
              </a:rPr>
              <a:t>UroSoMe_Score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European Urology Focus</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6</a:t>
            </a:r>
            <a:r>
              <a:rPr lang="en-US" sz="1600" dirty="0">
                <a:latin typeface="Calibri" panose="020F0502020204030204" pitchFamily="34" charset="0"/>
                <a:ea typeface="Calibri" panose="020F0502020204030204" pitchFamily="34" charset="0"/>
                <a:cs typeface="Calibri" panose="020F0502020204030204" pitchFamily="34" charset="0"/>
              </a:rPr>
              <a:t>(3), 458–462. </a:t>
            </a:r>
            <a:r>
              <a:rPr lang="en-US" sz="1600" dirty="0">
                <a:latin typeface="Calibri" panose="020F0502020204030204" pitchFamily="34" charset="0"/>
                <a:ea typeface="Calibri" panose="020F0502020204030204" pitchFamily="34" charset="0"/>
                <a:cs typeface="Calibri" panose="020F0502020204030204" pitchFamily="34" charset="0"/>
                <a:hlinkClick r:id="rId4"/>
              </a:rPr>
              <a:t>https://</a:t>
            </a:r>
            <a:r>
              <a:rPr lang="en-US" sz="1600" dirty="0" smtClean="0">
                <a:latin typeface="Calibri" panose="020F0502020204030204" pitchFamily="34" charset="0"/>
                <a:ea typeface="Calibri" panose="020F0502020204030204" pitchFamily="34" charset="0"/>
                <a:cs typeface="Calibri" panose="020F0502020204030204" pitchFamily="34" charset="0"/>
                <a:hlinkClick r:id="rId4"/>
              </a:rPr>
              <a:t>doi.org/10.1016/j.euf.2019.10.015</a:t>
            </a:r>
            <a:r>
              <a:rPr lang="en-US" sz="1600" dirty="0" smtClean="0">
                <a:latin typeface="Calibri" panose="020F0502020204030204" pitchFamily="34" charset="0"/>
                <a:ea typeface="Calibri" panose="020F0502020204030204" pitchFamily="34" charset="0"/>
                <a:cs typeface="Calibri" panose="020F0502020204030204" pitchFamily="34" charset="0"/>
              </a:rPr>
              <a:t>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304800" indent="-304800" algn="just">
              <a:lnSpc>
                <a:spcPct val="107000"/>
              </a:lnSpc>
              <a:spcAft>
                <a:spcPts val="800"/>
              </a:spcAft>
            </a:pPr>
            <a:r>
              <a:rPr lang="en-US" sz="1600" dirty="0" err="1">
                <a:latin typeface="Calibri" panose="020F0502020204030204" pitchFamily="34" charset="0"/>
                <a:ea typeface="Calibri" panose="020F0502020204030204" pitchFamily="34" charset="0"/>
                <a:cs typeface="Calibri" panose="020F0502020204030204" pitchFamily="34" charset="0"/>
              </a:rPr>
              <a:t>Valderrama</a:t>
            </a:r>
            <a:r>
              <a:rPr lang="en-US" sz="1600" dirty="0">
                <a:latin typeface="Calibri" panose="020F0502020204030204" pitchFamily="34" charset="0"/>
                <a:ea typeface="Calibri" panose="020F0502020204030204" pitchFamily="34" charset="0"/>
                <a:cs typeface="Calibri" panose="020F0502020204030204" pitchFamily="34" charset="0"/>
              </a:rPr>
              <a:t> Sanabria, M. L. (2021). </a:t>
            </a:r>
            <a:r>
              <a:rPr lang="es-CO" sz="1600" dirty="0">
                <a:latin typeface="Calibri" panose="020F0502020204030204" pitchFamily="34" charset="0"/>
                <a:ea typeface="Calibri" panose="020F0502020204030204" pitchFamily="34" charset="0"/>
                <a:cs typeface="Calibri" panose="020F0502020204030204" pitchFamily="34" charset="0"/>
              </a:rPr>
              <a:t>Efectividad de una Estrategia de enseñanza en Administración de Medicamentos en Pediatría. </a:t>
            </a:r>
            <a:r>
              <a:rPr lang="es-CO" sz="1600" i="1" dirty="0">
                <a:latin typeface="Calibri" panose="020F0502020204030204" pitchFamily="34" charset="0"/>
                <a:ea typeface="Calibri" panose="020F0502020204030204" pitchFamily="34" charset="0"/>
                <a:cs typeface="Calibri" panose="020F0502020204030204" pitchFamily="34" charset="0"/>
              </a:rPr>
              <a:t>Revista Cuidarte</a:t>
            </a:r>
            <a:r>
              <a:rPr lang="es-CO" sz="1600" dirty="0">
                <a:latin typeface="Calibri" panose="020F0502020204030204" pitchFamily="34" charset="0"/>
                <a:ea typeface="Calibri" panose="020F0502020204030204" pitchFamily="34" charset="0"/>
                <a:cs typeface="Calibri" panose="020F0502020204030204" pitchFamily="34" charset="0"/>
              </a:rPr>
              <a:t>, </a:t>
            </a:r>
            <a:r>
              <a:rPr lang="es-CO" sz="1600" i="1" dirty="0">
                <a:latin typeface="Calibri" panose="020F0502020204030204" pitchFamily="34" charset="0"/>
                <a:ea typeface="Calibri" panose="020F0502020204030204" pitchFamily="34" charset="0"/>
                <a:cs typeface="Calibri" panose="020F0502020204030204" pitchFamily="34" charset="0"/>
              </a:rPr>
              <a:t>12</a:t>
            </a:r>
            <a:r>
              <a:rPr lang="es-CO" sz="1600" dirty="0">
                <a:latin typeface="Calibri" panose="020F0502020204030204" pitchFamily="34" charset="0"/>
                <a:ea typeface="Calibri" panose="020F0502020204030204" pitchFamily="34" charset="0"/>
                <a:cs typeface="Calibri" panose="020F0502020204030204" pitchFamily="34" charset="0"/>
              </a:rPr>
              <a:t>(3), e2042. </a:t>
            </a:r>
            <a:r>
              <a:rPr lang="es-CO" sz="1600" dirty="0">
                <a:latin typeface="Calibri" panose="020F0502020204030204" pitchFamily="34" charset="0"/>
                <a:ea typeface="Calibri" panose="020F0502020204030204" pitchFamily="34" charset="0"/>
                <a:cs typeface="Calibri" panose="020F0502020204030204" pitchFamily="34" charset="0"/>
                <a:hlinkClick r:id="rId5"/>
              </a:rPr>
              <a:t>https://</a:t>
            </a:r>
            <a:r>
              <a:rPr lang="es-CO" sz="1600" dirty="0" smtClean="0">
                <a:latin typeface="Calibri" panose="020F0502020204030204" pitchFamily="34" charset="0"/>
                <a:ea typeface="Calibri" panose="020F0502020204030204" pitchFamily="34" charset="0"/>
                <a:cs typeface="Calibri" panose="020F0502020204030204" pitchFamily="34" charset="0"/>
                <a:hlinkClick r:id="rId5"/>
              </a:rPr>
              <a:t>doi.org/10.15649/cuidarte.2042</a:t>
            </a:r>
            <a:r>
              <a:rPr lang="es-CO" sz="1600" dirty="0" smtClean="0">
                <a:latin typeface="Calibri" panose="020F0502020204030204" pitchFamily="34" charset="0"/>
                <a:ea typeface="Calibri" panose="020F0502020204030204" pitchFamily="34" charset="0"/>
                <a:cs typeface="Calibri" panose="020F0502020204030204" pitchFamily="34" charset="0"/>
              </a:rPr>
              <a:t> </a:t>
            </a:r>
            <a:endParaRPr lang="es-CO" sz="1600" dirty="0">
              <a:latin typeface="Calibri" panose="020F0502020204030204" pitchFamily="34" charset="0"/>
              <a:ea typeface="Calibri" panose="020F0502020204030204" pitchFamily="34" charset="0"/>
              <a:cs typeface="Times New Roman" panose="02020603050405020304" pitchFamily="18" charset="0"/>
            </a:endParaRPr>
          </a:p>
          <a:p>
            <a:pPr marL="304800" indent="-304800" algn="just">
              <a:lnSpc>
                <a:spcPct val="107000"/>
              </a:lnSpc>
              <a:spcAft>
                <a:spcPts val="800"/>
              </a:spcAft>
            </a:pPr>
            <a:r>
              <a:rPr lang="es-CO" sz="1600" dirty="0">
                <a:latin typeface="Calibri" panose="020F0502020204030204" pitchFamily="34" charset="0"/>
                <a:ea typeface="Calibri" panose="020F0502020204030204" pitchFamily="34" charset="0"/>
                <a:cs typeface="Calibri" panose="020F0502020204030204" pitchFamily="34" charset="0"/>
              </a:rPr>
              <a:t>Warren, V. T., </a:t>
            </a:r>
            <a:r>
              <a:rPr lang="es-CO" sz="1600" dirty="0" err="1">
                <a:latin typeface="Calibri" panose="020F0502020204030204" pitchFamily="34" charset="0"/>
                <a:ea typeface="Calibri" panose="020F0502020204030204" pitchFamily="34" charset="0"/>
                <a:cs typeface="Calibri" panose="020F0502020204030204" pitchFamily="34" charset="0"/>
              </a:rPr>
              <a:t>Patel</a:t>
            </a:r>
            <a:r>
              <a:rPr lang="es-CO" sz="1600" dirty="0">
                <a:latin typeface="Calibri" panose="020F0502020204030204" pitchFamily="34" charset="0"/>
                <a:ea typeface="Calibri" panose="020F0502020204030204" pitchFamily="34" charset="0"/>
                <a:cs typeface="Calibri" panose="020F0502020204030204" pitchFamily="34" charset="0"/>
              </a:rPr>
              <a:t>, B., &amp; </a:t>
            </a:r>
            <a:r>
              <a:rPr lang="es-CO" sz="1600" dirty="0" err="1">
                <a:latin typeface="Calibri" panose="020F0502020204030204" pitchFamily="34" charset="0"/>
                <a:ea typeface="Calibri" panose="020F0502020204030204" pitchFamily="34" charset="0"/>
                <a:cs typeface="Calibri" panose="020F0502020204030204" pitchFamily="34" charset="0"/>
              </a:rPr>
              <a:t>Boyd</a:t>
            </a:r>
            <a:r>
              <a:rPr lang="es-CO" sz="1600" dirty="0">
                <a:latin typeface="Calibri" panose="020F0502020204030204" pitchFamily="34" charset="0"/>
                <a:ea typeface="Calibri" panose="020F0502020204030204" pitchFamily="34" charset="0"/>
                <a:cs typeface="Calibri" panose="020F0502020204030204" pitchFamily="34" charset="0"/>
              </a:rPr>
              <a:t>, C. J. (2020). </a:t>
            </a:r>
            <a:r>
              <a:rPr lang="en-US" sz="1600" dirty="0">
                <a:latin typeface="Calibri" panose="020F0502020204030204" pitchFamily="34" charset="0"/>
                <a:ea typeface="Calibri" panose="020F0502020204030204" pitchFamily="34" charset="0"/>
                <a:cs typeface="Calibri" panose="020F0502020204030204" pitchFamily="34" charset="0"/>
              </a:rPr>
              <a:t>Analyzing the relationship between </a:t>
            </a:r>
            <a:r>
              <a:rPr lang="en-US" sz="1600" dirty="0" err="1">
                <a:latin typeface="Calibri" panose="020F0502020204030204" pitchFamily="34" charset="0"/>
                <a:ea typeface="Calibri" panose="020F0502020204030204" pitchFamily="34" charset="0"/>
                <a:cs typeface="Calibri" panose="020F0502020204030204" pitchFamily="34" charset="0"/>
              </a:rPr>
              <a:t>Altmetric</a:t>
            </a:r>
            <a:r>
              <a:rPr lang="en-US" sz="1600" dirty="0">
                <a:latin typeface="Calibri" panose="020F0502020204030204" pitchFamily="34" charset="0"/>
                <a:ea typeface="Calibri" panose="020F0502020204030204" pitchFamily="34" charset="0"/>
                <a:cs typeface="Calibri" panose="020F0502020204030204" pitchFamily="34" charset="0"/>
              </a:rPr>
              <a:t> score and literature citations in the </a:t>
            </a:r>
            <a:r>
              <a:rPr lang="en-US" sz="1600" dirty="0" err="1">
                <a:latin typeface="Calibri" panose="020F0502020204030204" pitchFamily="34" charset="0"/>
                <a:ea typeface="Calibri" panose="020F0502020204030204" pitchFamily="34" charset="0"/>
                <a:cs typeface="Calibri" panose="020F0502020204030204" pitchFamily="34" charset="0"/>
              </a:rPr>
              <a:t>Implantology</a:t>
            </a:r>
            <a:r>
              <a:rPr lang="en-US" sz="1600" dirty="0">
                <a:latin typeface="Calibri" panose="020F0502020204030204" pitchFamily="34" charset="0"/>
                <a:ea typeface="Calibri" panose="020F0502020204030204" pitchFamily="34" charset="0"/>
                <a:cs typeface="Calibri" panose="020F0502020204030204" pitchFamily="34" charset="0"/>
              </a:rPr>
              <a:t> literature. </a:t>
            </a:r>
            <a:r>
              <a:rPr lang="en-US" sz="1600" i="1" dirty="0">
                <a:latin typeface="Calibri" panose="020F0502020204030204" pitchFamily="34" charset="0"/>
                <a:ea typeface="Calibri" panose="020F0502020204030204" pitchFamily="34" charset="0"/>
                <a:cs typeface="Calibri" panose="020F0502020204030204" pitchFamily="34" charset="0"/>
              </a:rPr>
              <a:t>Clinical Implant Dentistry and Related Research</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i="1" dirty="0">
                <a:latin typeface="Calibri" panose="020F0502020204030204" pitchFamily="34" charset="0"/>
                <a:ea typeface="Calibri" panose="020F0502020204030204" pitchFamily="34" charset="0"/>
                <a:cs typeface="Calibri" panose="020F0502020204030204" pitchFamily="34" charset="0"/>
              </a:rPr>
              <a:t>22</a:t>
            </a:r>
            <a:r>
              <a:rPr lang="en-US" sz="1600" dirty="0">
                <a:latin typeface="Calibri" panose="020F0502020204030204" pitchFamily="34" charset="0"/>
                <a:ea typeface="Calibri" panose="020F0502020204030204" pitchFamily="34" charset="0"/>
                <a:cs typeface="Calibri" panose="020F0502020204030204" pitchFamily="34" charset="0"/>
              </a:rPr>
              <a:t>(1), 54–58. </a:t>
            </a:r>
            <a:r>
              <a:rPr lang="en-US" sz="1600" dirty="0">
                <a:latin typeface="Calibri" panose="020F0502020204030204" pitchFamily="34" charset="0"/>
                <a:ea typeface="Calibri" panose="020F0502020204030204" pitchFamily="34" charset="0"/>
                <a:cs typeface="Calibri" panose="020F0502020204030204" pitchFamily="34" charset="0"/>
                <a:hlinkClick r:id="rId6"/>
              </a:rPr>
              <a:t>https://</a:t>
            </a:r>
            <a:r>
              <a:rPr lang="en-US" sz="1600" dirty="0" smtClean="0">
                <a:latin typeface="Calibri" panose="020F0502020204030204" pitchFamily="34" charset="0"/>
                <a:ea typeface="Calibri" panose="020F0502020204030204" pitchFamily="34" charset="0"/>
                <a:cs typeface="Calibri" panose="020F0502020204030204" pitchFamily="34" charset="0"/>
                <a:hlinkClick r:id="rId6"/>
              </a:rPr>
              <a:t>doi.org/10.1111/cid.12876</a:t>
            </a:r>
            <a:endParaRPr lang="en-US" sz="1600" dirty="0" smtClean="0">
              <a:latin typeface="Calibri" panose="020F0502020204030204" pitchFamily="34" charset="0"/>
              <a:ea typeface="Calibri" panose="020F0502020204030204" pitchFamily="34" charset="0"/>
              <a:cs typeface="Calibri" panose="020F0502020204030204" pitchFamily="34" charset="0"/>
            </a:endParaRPr>
          </a:p>
          <a:p>
            <a:pPr marL="304800" indent="-304800" algn="just">
              <a:lnSpc>
                <a:spcPct val="107000"/>
              </a:lnSpc>
              <a:spcAft>
                <a:spcPts val="800"/>
              </a:spcAft>
            </a:pPr>
            <a:r>
              <a:rPr lang="en-US" sz="1600" dirty="0" err="1">
                <a:latin typeface="Calibri" panose="020F0502020204030204" pitchFamily="34" charset="0"/>
                <a:ea typeface="Calibri" panose="020F0502020204030204" pitchFamily="34" charset="0"/>
                <a:cs typeface="Times New Roman" panose="02020603050405020304" pitchFamily="18" charset="0"/>
              </a:rPr>
              <a:t>Bonnevie</a:t>
            </a:r>
            <a:r>
              <a:rPr lang="en-US" sz="1600" dirty="0">
                <a:latin typeface="Calibri" panose="020F0502020204030204" pitchFamily="34" charset="0"/>
                <a:ea typeface="Calibri" panose="020F0502020204030204" pitchFamily="34" charset="0"/>
                <a:cs typeface="Times New Roman" panose="02020603050405020304" pitchFamily="18" charset="0"/>
              </a:rPr>
              <a:t> T, Repel A, Edouard F, Ladner J. Video abstracts are associated with an increase in research reports citations, views and social attention : a cross ‑ sectional study. </a:t>
            </a:r>
            <a:r>
              <a:rPr lang="en-US" sz="1600" dirty="0" err="1">
                <a:latin typeface="Calibri" panose="020F0502020204030204" pitchFamily="34" charset="0"/>
                <a:ea typeface="Calibri" panose="020F0502020204030204" pitchFamily="34" charset="0"/>
                <a:cs typeface="Times New Roman" panose="02020603050405020304" pitchFamily="18" charset="0"/>
              </a:rPr>
              <a:t>Scientometrics</a:t>
            </a:r>
            <a:r>
              <a:rPr lang="en-US" sz="1600" dirty="0">
                <a:latin typeface="Calibri" panose="020F0502020204030204" pitchFamily="34" charset="0"/>
                <a:ea typeface="Calibri" panose="020F0502020204030204" pitchFamily="34" charset="0"/>
                <a:cs typeface="Times New Roman" panose="02020603050405020304" pitchFamily="18" charset="0"/>
              </a:rPr>
              <a:t>. 2023;128(5):3001–15. </a:t>
            </a:r>
            <a:r>
              <a:rPr lang="en-US" sz="1600" dirty="0">
                <a:latin typeface="Calibri" panose="020F0502020204030204" pitchFamily="34" charset="0"/>
                <a:ea typeface="Calibri" panose="020F0502020204030204" pitchFamily="34" charset="0"/>
                <a:cs typeface="Times New Roman" panose="02020603050405020304" pitchFamily="18" charset="0"/>
                <a:hlinkClick r:id="rId7"/>
              </a:rPr>
              <a:t>https://</a:t>
            </a:r>
            <a:r>
              <a:rPr lang="en-US" sz="1600" dirty="0" smtClean="0">
                <a:latin typeface="Calibri" panose="020F0502020204030204" pitchFamily="34" charset="0"/>
                <a:ea typeface="Calibri" panose="020F0502020204030204" pitchFamily="34" charset="0"/>
                <a:cs typeface="Times New Roman" panose="02020603050405020304" pitchFamily="18" charset="0"/>
                <a:hlinkClick r:id="rId7"/>
              </a:rPr>
              <a:t>doi.org/10.1007/s11192-023-04675-9</a:t>
            </a:r>
            <a:r>
              <a:rPr lang="en-US" sz="1600" dirty="0" smtClean="0">
                <a:latin typeface="Calibri" panose="020F0502020204030204" pitchFamily="34" charset="0"/>
                <a:ea typeface="Calibri" panose="020F0502020204030204" pitchFamily="34" charset="0"/>
                <a:cs typeface="Times New Roman" panose="02020603050405020304" pitchFamily="18" charset="0"/>
              </a:rPr>
              <a:t> </a:t>
            </a:r>
          </a:p>
          <a:p>
            <a:pPr marL="304800" indent="-304800" algn="just">
              <a:lnSpc>
                <a:spcPct val="107000"/>
              </a:lnSpc>
              <a:spcAft>
                <a:spcPts val="800"/>
              </a:spcAft>
            </a:pPr>
            <a:r>
              <a:rPr lang="es-MX" sz="1600" dirty="0">
                <a:latin typeface="Calibri" panose="020F0502020204030204" pitchFamily="34" charset="0"/>
                <a:ea typeface="Calibri" panose="020F0502020204030204" pitchFamily="34" charset="0"/>
                <a:cs typeface="Times New Roman" panose="02020603050405020304" pitchFamily="18" charset="0"/>
              </a:rPr>
              <a:t>Wilches-</a:t>
            </a:r>
            <a:r>
              <a:rPr lang="es-MX" sz="1600" dirty="0" err="1">
                <a:latin typeface="Calibri" panose="020F0502020204030204" pitchFamily="34" charset="0"/>
                <a:ea typeface="Calibri" panose="020F0502020204030204" pitchFamily="34" charset="0"/>
                <a:cs typeface="Times New Roman" panose="02020603050405020304" pitchFamily="18" charset="0"/>
              </a:rPr>
              <a:t>Visbal</a:t>
            </a:r>
            <a:r>
              <a:rPr lang="es-MX" sz="1600" dirty="0">
                <a:latin typeface="Calibri" panose="020F0502020204030204" pitchFamily="34" charset="0"/>
                <a:ea typeface="Calibri" panose="020F0502020204030204" pitchFamily="34" charset="0"/>
                <a:cs typeface="Times New Roman" panose="02020603050405020304" pitchFamily="18" charset="0"/>
              </a:rPr>
              <a:t> JH, Castillo-Pedraza MC. Indicadores bibliométricos: impacto y </a:t>
            </a:r>
            <a:r>
              <a:rPr lang="es-MX" sz="1600" dirty="0" err="1">
                <a:latin typeface="Calibri" panose="020F0502020204030204" pitchFamily="34" charset="0"/>
                <a:ea typeface="Calibri" panose="020F0502020204030204" pitchFamily="34" charset="0"/>
                <a:cs typeface="Times New Roman" panose="02020603050405020304" pitchFamily="18" charset="0"/>
              </a:rPr>
              <a:t>altmetrics</a:t>
            </a:r>
            <a:r>
              <a:rPr lang="es-MX" sz="1600" dirty="0">
                <a:latin typeface="Calibri" panose="020F0502020204030204" pitchFamily="34" charset="0"/>
                <a:ea typeface="Calibri" panose="020F0502020204030204" pitchFamily="34" charset="0"/>
                <a:cs typeface="Times New Roman" panose="02020603050405020304" pitchFamily="18" charset="0"/>
              </a:rPr>
              <a:t> para una evaluación amplia y equitativa de las revistas científicas de Colombia. MedUNAB. 2022;25(1):5–8. </a:t>
            </a:r>
            <a:r>
              <a:rPr lang="es-MX" sz="1600" dirty="0">
                <a:latin typeface="Calibri" panose="020F0502020204030204" pitchFamily="34" charset="0"/>
                <a:ea typeface="Calibri" panose="020F0502020204030204" pitchFamily="34" charset="0"/>
                <a:cs typeface="Times New Roman" panose="02020603050405020304" pitchFamily="18" charset="0"/>
                <a:hlinkClick r:id="rId8"/>
              </a:rPr>
              <a:t>https://</a:t>
            </a:r>
            <a:r>
              <a:rPr lang="es-MX" sz="1600" dirty="0" smtClean="0">
                <a:latin typeface="Calibri" panose="020F0502020204030204" pitchFamily="34" charset="0"/>
                <a:ea typeface="Calibri" panose="020F0502020204030204" pitchFamily="34" charset="0"/>
                <a:cs typeface="Times New Roman" panose="02020603050405020304" pitchFamily="18" charset="0"/>
                <a:hlinkClick r:id="rId8"/>
              </a:rPr>
              <a:t>doi.org/10.29375/01237047.4363</a:t>
            </a:r>
            <a:r>
              <a:rPr lang="es-MX" sz="1600" dirty="0" smtClean="0">
                <a:latin typeface="Calibri" panose="020F0502020204030204" pitchFamily="34" charset="0"/>
                <a:ea typeface="Calibri" panose="020F0502020204030204" pitchFamily="34" charset="0"/>
                <a:cs typeface="Times New Roman" panose="02020603050405020304" pitchFamily="18" charset="0"/>
              </a:rPr>
              <a:t>  </a:t>
            </a:r>
            <a:endParaRPr lang="es-CO"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247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5629 tema udes">
  <a:themeElements>
    <a:clrScheme name="Personalizados 1">
      <a:dk1>
        <a:srgbClr val="000000"/>
      </a:dk1>
      <a:lt1>
        <a:srgbClr val="FFFFFF"/>
      </a:lt1>
      <a:dk2>
        <a:srgbClr val="44546A"/>
      </a:dk2>
      <a:lt2>
        <a:srgbClr val="E7E6E6"/>
      </a:lt2>
      <a:accent1>
        <a:srgbClr val="4472C4"/>
      </a:accent1>
      <a:accent2>
        <a:srgbClr val="D7AA89"/>
      </a:accent2>
      <a:accent3>
        <a:srgbClr val="A5A5A5"/>
      </a:accent3>
      <a:accent4>
        <a:srgbClr val="FFC000"/>
      </a:accent4>
      <a:accent5>
        <a:srgbClr val="5B9BD5"/>
      </a:accent5>
      <a:accent6>
        <a:srgbClr val="00479B"/>
      </a:accent6>
      <a:hlink>
        <a:srgbClr val="0563C1"/>
      </a:hlink>
      <a:folHlink>
        <a:srgbClr val="000F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sin linea" id="{4A4C8FB0-598C-C143-B4BC-AB086D801909}" vid="{9780A9B5-80D2-D447-A69D-77E067145CB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5629 tema udes</Template>
  <TotalTime>504</TotalTime>
  <Words>1512</Words>
  <Application>Microsoft Office PowerPoint</Application>
  <PresentationFormat>Panorámica</PresentationFormat>
  <Paragraphs>283</Paragraphs>
  <Slides>10</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Arial</vt:lpstr>
      <vt:lpstr>Calibri</vt:lpstr>
      <vt:lpstr>Franklin Gothic Book</vt:lpstr>
      <vt:lpstr>Tahoma</vt:lpstr>
      <vt:lpstr>Times New Roman</vt:lpstr>
      <vt:lpstr>Wingdings</vt:lpstr>
      <vt:lpstr>5629 tema udes</vt:lpstr>
      <vt:lpstr>Presentación de PowerPoint</vt:lpstr>
      <vt:lpstr>Impacto del material multimedia de artículos científicos sobre las citaciones: Estudio analítico del campo de la enfermería en Colombia</vt:lpstr>
      <vt:lpstr>Planteamiento y justificación</vt:lpstr>
      <vt:lpstr>Presentación de PowerPoint</vt:lpstr>
      <vt:lpstr>Resultados</vt:lpstr>
      <vt:lpstr>Resultados</vt:lpstr>
      <vt:lpstr>Discusión </vt:lpstr>
      <vt:lpstr>Conclusiones </vt:lpstr>
      <vt:lpstr>Bibliografía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Diseñadora Imprenta 1</dc:creator>
  <cp:lastModifiedBy>Revisora</cp:lastModifiedBy>
  <cp:revision>36</cp:revision>
  <dcterms:created xsi:type="dcterms:W3CDTF">2023-11-28T15:08:18Z</dcterms:created>
  <dcterms:modified xsi:type="dcterms:W3CDTF">2024-05-01T16:17:49Z</dcterms:modified>
</cp:coreProperties>
</file>