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7" r:id="rId2"/>
    <p:sldId id="256" r:id="rId3"/>
    <p:sldId id="258" r:id="rId4"/>
    <p:sldId id="260" r:id="rId5"/>
    <p:sldId id="259"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3"/>
  </p:normalViewPr>
  <p:slideViewPr>
    <p:cSldViewPr snapToGrid="0">
      <p:cViewPr varScale="1">
        <p:scale>
          <a:sx n="105" d="100"/>
          <a:sy n="105"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pieChart>
        <c:varyColors val="1"/>
        <c:ser>
          <c:idx val="0"/>
          <c:order val="0"/>
          <c:tx>
            <c:strRef>
              <c:f>Hoja1!$B$1</c:f>
              <c:strCache>
                <c:ptCount val="1"/>
                <c:pt idx="0">
                  <c:v>Canjes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AC2-A24F-B6B2-A1D95E0753D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AC2-A24F-B6B2-A1D95E0753D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AC2-A24F-B6B2-A1D95E0753D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AC2-A24F-B6B2-A1D95E0753D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AC2-A24F-B6B2-A1D95E0753D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Hoja1!$A$2:$A$6</c:f>
              <c:strCache>
                <c:ptCount val="5"/>
                <c:pt idx="0">
                  <c:v>América</c:v>
                </c:pt>
                <c:pt idx="1">
                  <c:v>Europa</c:v>
                </c:pt>
                <c:pt idx="2">
                  <c:v>Asia</c:v>
                </c:pt>
                <c:pt idx="3">
                  <c:v>Australia</c:v>
                </c:pt>
                <c:pt idx="4">
                  <c:v>África</c:v>
                </c:pt>
              </c:strCache>
            </c:strRef>
          </c:cat>
          <c:val>
            <c:numRef>
              <c:f>Hoja1!$B$2:$B$6</c:f>
              <c:numCache>
                <c:formatCode>General</c:formatCode>
                <c:ptCount val="5"/>
                <c:pt idx="0">
                  <c:v>105</c:v>
                </c:pt>
                <c:pt idx="1">
                  <c:v>17</c:v>
                </c:pt>
                <c:pt idx="2">
                  <c:v>7</c:v>
                </c:pt>
                <c:pt idx="3">
                  <c:v>3</c:v>
                </c:pt>
                <c:pt idx="4">
                  <c:v>2</c:v>
                </c:pt>
              </c:numCache>
            </c:numRef>
          </c:val>
          <c:extLst>
            <c:ext xmlns:c16="http://schemas.microsoft.com/office/drawing/2014/chart" uri="{C3380CC4-5D6E-409C-BE32-E72D297353CC}">
              <c16:uniqueId val="{0000000A-BAC2-A24F-B6B2-A1D95E0753D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pieChart>
        <c:varyColors val="1"/>
        <c:ser>
          <c:idx val="0"/>
          <c:order val="0"/>
          <c:tx>
            <c:strRef>
              <c:f>Hoja1!$B$1</c:f>
              <c:strCache>
                <c:ptCount val="1"/>
                <c:pt idx="0">
                  <c:v>América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262-BC4B-BA70-DE39B23EEB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262-BC4B-BA70-DE39B23EEB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262-BC4B-BA70-DE39B23EEB3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262-BC4B-BA70-DE39B23EEB3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262-BC4B-BA70-DE39B23EEB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Hoja1!$A$2:$A$6</c:f>
              <c:strCache>
                <c:ptCount val="5"/>
                <c:pt idx="0">
                  <c:v>Brasil</c:v>
                </c:pt>
                <c:pt idx="1">
                  <c:v>EUA</c:v>
                </c:pt>
                <c:pt idx="2">
                  <c:v>México</c:v>
                </c:pt>
                <c:pt idx="3">
                  <c:v>Argentina</c:v>
                </c:pt>
                <c:pt idx="4">
                  <c:v>Colombia</c:v>
                </c:pt>
              </c:strCache>
            </c:strRef>
          </c:cat>
          <c:val>
            <c:numRef>
              <c:f>Hoja1!$B$2:$B$6</c:f>
              <c:numCache>
                <c:formatCode>General</c:formatCode>
                <c:ptCount val="5"/>
                <c:pt idx="0">
                  <c:v>29</c:v>
                </c:pt>
                <c:pt idx="1">
                  <c:v>27</c:v>
                </c:pt>
                <c:pt idx="2">
                  <c:v>20</c:v>
                </c:pt>
                <c:pt idx="3">
                  <c:v>10</c:v>
                </c:pt>
                <c:pt idx="4">
                  <c:v>10</c:v>
                </c:pt>
              </c:numCache>
            </c:numRef>
          </c:val>
          <c:extLst>
            <c:ext xmlns:c16="http://schemas.microsoft.com/office/drawing/2014/chart" uri="{C3380CC4-5D6E-409C-BE32-E72D297353CC}">
              <c16:uniqueId val="{0000000A-5262-BC4B-BA70-DE39B23EEB3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8650D-A290-6540-A6D2-478FCAA8B44F}" type="datetimeFigureOut">
              <a:rPr lang="es-MX" smtClean="0"/>
              <a:t>25/04/2024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21592-6CCF-6D4A-8C14-CAD4B8C4CCF7}" type="slidenum">
              <a:rPr lang="es-MX" smtClean="0"/>
              <a:t>‹Nº›</a:t>
            </a:fld>
            <a:endParaRPr lang="es-MX"/>
          </a:p>
        </p:txBody>
      </p:sp>
    </p:spTree>
    <p:extLst>
      <p:ext uri="{BB962C8B-B14F-4D97-AF65-F5344CB8AC3E}">
        <p14:creationId xmlns:p14="http://schemas.microsoft.com/office/powerpoint/2010/main" val="348027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4F21592-6CCF-6D4A-8C14-CAD4B8C4CCF7}" type="slidenum">
              <a:rPr lang="es-MX" smtClean="0"/>
              <a:t>1</a:t>
            </a:fld>
            <a:endParaRPr lang="es-MX"/>
          </a:p>
        </p:txBody>
      </p:sp>
    </p:spTree>
    <p:extLst>
      <p:ext uri="{BB962C8B-B14F-4D97-AF65-F5344CB8AC3E}">
        <p14:creationId xmlns:p14="http://schemas.microsoft.com/office/powerpoint/2010/main" val="265498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95323215-0816-BD49-86BD-B5124EBA24F5}" type="datetimeFigureOut">
              <a:rPr lang="es-MX" smtClean="0"/>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127501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323215-0816-BD49-86BD-B5124EBA24F5}" type="datetimeFigureOut">
              <a:rPr lang="es-MX" smtClean="0"/>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11252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323215-0816-BD49-86BD-B5124EBA24F5}" type="datetimeFigureOut">
              <a:rPr lang="es-MX" smtClean="0"/>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316741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323215-0816-BD49-86BD-B5124EBA24F5}" type="datetimeFigureOut">
              <a:rPr lang="es-MX" smtClean="0"/>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412000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95323215-0816-BD49-86BD-B5124EBA24F5}" type="datetimeFigureOut">
              <a:rPr lang="es-MX" smtClean="0"/>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422863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5323215-0816-BD49-86BD-B5124EBA24F5}" type="datetimeFigureOut">
              <a:rPr lang="es-MX" smtClean="0"/>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406728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5323215-0816-BD49-86BD-B5124EBA24F5}" type="datetimeFigureOut">
              <a:rPr lang="es-MX" smtClean="0"/>
              <a:t>25/04/2024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202323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5323215-0816-BD49-86BD-B5124EBA24F5}" type="datetimeFigureOut">
              <a:rPr lang="es-MX" smtClean="0"/>
              <a:t>25/04/2024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319399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23215-0816-BD49-86BD-B5124EBA24F5}" type="datetimeFigureOut">
              <a:rPr lang="es-MX" smtClean="0"/>
              <a:t>25/04/2024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45781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5323215-0816-BD49-86BD-B5124EBA24F5}" type="datetimeFigureOut">
              <a:rPr lang="es-MX" smtClean="0"/>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395100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95323215-0816-BD49-86BD-B5124EBA24F5}" type="datetimeFigureOut">
              <a:rPr lang="es-MX" smtClean="0"/>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64A74F8-C6A8-2F46-BEF7-5E120A8ABB10}" type="slidenum">
              <a:rPr lang="es-MX" smtClean="0"/>
              <a:t>‹Nº›</a:t>
            </a:fld>
            <a:endParaRPr lang="es-MX"/>
          </a:p>
        </p:txBody>
      </p:sp>
    </p:spTree>
    <p:extLst>
      <p:ext uri="{BB962C8B-B14F-4D97-AF65-F5344CB8AC3E}">
        <p14:creationId xmlns:p14="http://schemas.microsoft.com/office/powerpoint/2010/main" val="404227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23215-0816-BD49-86BD-B5124EBA24F5}" type="datetimeFigureOut">
              <a:rPr lang="es-MX" smtClean="0"/>
              <a:t>25/04/2024</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4A74F8-C6A8-2F46-BEF7-5E120A8ABB10}" type="slidenum">
              <a:rPr lang="es-MX" smtClean="0"/>
              <a:t>‹Nº›</a:t>
            </a:fld>
            <a:endParaRPr lang="es-MX"/>
          </a:p>
        </p:txBody>
      </p:sp>
    </p:spTree>
    <p:extLst>
      <p:ext uri="{BB962C8B-B14F-4D97-AF65-F5344CB8AC3E}">
        <p14:creationId xmlns:p14="http://schemas.microsoft.com/office/powerpoint/2010/main" val="1815302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F54ACCF-7BD5-79DE-7A84-07928C31493D}"/>
              </a:ext>
            </a:extLst>
          </p:cNvPr>
          <p:cNvSpPr/>
          <p:nvPr/>
        </p:nvSpPr>
        <p:spPr>
          <a:xfrm>
            <a:off x="0" y="4508500"/>
            <a:ext cx="9144000" cy="2349500"/>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B5C19506-A461-0A5E-3BA0-38A653A37AA4}"/>
              </a:ext>
            </a:extLst>
          </p:cNvPr>
          <p:cNvSpPr txBox="1"/>
          <p:nvPr/>
        </p:nvSpPr>
        <p:spPr>
          <a:xfrm>
            <a:off x="603250" y="1176635"/>
            <a:ext cx="7937500" cy="2123658"/>
          </a:xfrm>
          <a:prstGeom prst="rect">
            <a:avLst/>
          </a:prstGeom>
          <a:noFill/>
        </p:spPr>
        <p:txBody>
          <a:bodyPr wrap="square">
            <a:spAutoFit/>
          </a:bodyPr>
          <a:lstStyle/>
          <a:p>
            <a:r>
              <a:rPr lang="es-MX" sz="4400" dirty="0">
                <a:solidFill>
                  <a:schemeClr val="bg1"/>
                </a:solidFill>
                <a:effectLst/>
                <a:latin typeface="Shree Devanagari 714" panose="02000600000000000000" pitchFamily="2" charset="0"/>
                <a:cs typeface="Shree Devanagari 714" panose="02000600000000000000" pitchFamily="2" charset="0"/>
              </a:rPr>
              <a:t>¿Por qué las universidades públicas deben impulsar sus revistas científicas?</a:t>
            </a:r>
          </a:p>
        </p:txBody>
      </p:sp>
      <p:pic>
        <p:nvPicPr>
          <p:cNvPr id="4" name="Imagen 3">
            <a:extLst>
              <a:ext uri="{FF2B5EF4-FFF2-40B4-BE49-F238E27FC236}">
                <a16:creationId xmlns:a16="http://schemas.microsoft.com/office/drawing/2014/main" id="{6E643E47-AD0E-3674-629E-6181BC67451C}"/>
              </a:ext>
            </a:extLst>
          </p:cNvPr>
          <p:cNvPicPr>
            <a:picLocks noChangeAspect="1"/>
          </p:cNvPicPr>
          <p:nvPr/>
        </p:nvPicPr>
        <p:blipFill>
          <a:blip r:embed="rId3"/>
          <a:stretch>
            <a:fillRect/>
          </a:stretch>
        </p:blipFill>
        <p:spPr>
          <a:xfrm>
            <a:off x="3750930" y="4929891"/>
            <a:ext cx="1642140" cy="1642140"/>
          </a:xfrm>
          <a:prstGeom prst="rect">
            <a:avLst/>
          </a:prstGeom>
        </p:spPr>
      </p:pic>
      <p:sp>
        <p:nvSpPr>
          <p:cNvPr id="6" name="CuadroTexto 5">
            <a:extLst>
              <a:ext uri="{FF2B5EF4-FFF2-40B4-BE49-F238E27FC236}">
                <a16:creationId xmlns:a16="http://schemas.microsoft.com/office/drawing/2014/main" id="{901BC56A-53B9-176B-0E4F-2418355E76BE}"/>
              </a:ext>
            </a:extLst>
          </p:cNvPr>
          <p:cNvSpPr txBox="1"/>
          <p:nvPr/>
        </p:nvSpPr>
        <p:spPr>
          <a:xfrm>
            <a:off x="5727700" y="5427795"/>
            <a:ext cx="2908300" cy="646331"/>
          </a:xfrm>
          <a:prstGeom prst="rect">
            <a:avLst/>
          </a:prstGeom>
          <a:noFill/>
        </p:spPr>
        <p:txBody>
          <a:bodyPr wrap="square" rtlCol="0">
            <a:spAutoFit/>
          </a:bodyPr>
          <a:lstStyle/>
          <a:p>
            <a:r>
              <a:rPr lang="es-MX" dirty="0">
                <a:solidFill>
                  <a:schemeClr val="bg1"/>
                </a:solidFill>
                <a:latin typeface="Eurostile" panose="020B0504020202050204" pitchFamily="34" charset="77"/>
                <a:cs typeface="Times New Roman" panose="02020603050405020304" pitchFamily="18" charset="0"/>
              </a:rPr>
              <a:t>Fernando Álvarez</a:t>
            </a:r>
          </a:p>
          <a:p>
            <a:r>
              <a:rPr lang="es-MX" dirty="0">
                <a:solidFill>
                  <a:schemeClr val="bg1"/>
                </a:solidFill>
                <a:latin typeface="Eurostile" panose="020B0504020202050204" pitchFamily="34" charset="77"/>
                <a:cs typeface="Times New Roman" panose="02020603050405020304" pitchFamily="18" charset="0"/>
              </a:rPr>
              <a:t>Ma. Antonieta Arizmendi</a:t>
            </a:r>
          </a:p>
        </p:txBody>
      </p:sp>
      <p:pic>
        <p:nvPicPr>
          <p:cNvPr id="7" name="Picture 5" descr="3">
            <a:extLst>
              <a:ext uri="{FF2B5EF4-FFF2-40B4-BE49-F238E27FC236}">
                <a16:creationId xmlns:a16="http://schemas.microsoft.com/office/drawing/2014/main" id="{86B8AA21-3168-0F9B-E1E9-F64454025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938" y="4929891"/>
            <a:ext cx="1127362" cy="162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2">
            <a:extLst>
              <a:ext uri="{FF2B5EF4-FFF2-40B4-BE49-F238E27FC236}">
                <a16:creationId xmlns:a16="http://schemas.microsoft.com/office/drawing/2014/main" id="{5E25B105-6053-E58F-0D6A-0832343E6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4820901"/>
            <a:ext cx="1515347" cy="1738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31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D246CD-EC00-297A-503B-00D788503828}"/>
              </a:ext>
            </a:extLst>
          </p:cNvPr>
          <p:cNvPicPr>
            <a:picLocks noChangeAspect="1"/>
          </p:cNvPicPr>
          <p:nvPr/>
        </p:nvPicPr>
        <p:blipFill>
          <a:blip r:embed="rId2"/>
          <a:stretch>
            <a:fillRect/>
          </a:stretch>
        </p:blipFill>
        <p:spPr>
          <a:xfrm>
            <a:off x="1513490" y="5029256"/>
            <a:ext cx="1642140" cy="1642140"/>
          </a:xfrm>
          <a:prstGeom prst="rect">
            <a:avLst/>
          </a:prstGeom>
        </p:spPr>
      </p:pic>
      <p:sp>
        <p:nvSpPr>
          <p:cNvPr id="3" name="CuadroTexto 2">
            <a:extLst>
              <a:ext uri="{FF2B5EF4-FFF2-40B4-BE49-F238E27FC236}">
                <a16:creationId xmlns:a16="http://schemas.microsoft.com/office/drawing/2014/main" id="{BF82110F-8994-7984-B173-BF2E83A38A2D}"/>
              </a:ext>
            </a:extLst>
          </p:cNvPr>
          <p:cNvSpPr txBox="1"/>
          <p:nvPr/>
        </p:nvSpPr>
        <p:spPr>
          <a:xfrm>
            <a:off x="1208690" y="932355"/>
            <a:ext cx="7269682" cy="4939814"/>
          </a:xfrm>
          <a:prstGeom prst="rect">
            <a:avLst/>
          </a:prstGeom>
          <a:noFill/>
        </p:spPr>
        <p:txBody>
          <a:bodyPr wrap="none" rtlCol="0">
            <a:spAutoFit/>
          </a:bodyPr>
          <a:lstStyle/>
          <a:p>
            <a:pPr>
              <a:lnSpc>
                <a:spcPct val="150000"/>
              </a:lnSpc>
            </a:pPr>
            <a:r>
              <a:rPr lang="es-MX" dirty="0">
                <a:solidFill>
                  <a:schemeClr val="bg1"/>
                </a:solidFill>
              </a:rPr>
              <a:t>Aun cuando no se plantee competir con las mejores revistas, las</a:t>
            </a:r>
          </a:p>
          <a:p>
            <a:pPr>
              <a:lnSpc>
                <a:spcPct val="150000"/>
              </a:lnSpc>
            </a:pPr>
            <a:r>
              <a:rPr lang="es-MX" dirty="0">
                <a:solidFill>
                  <a:schemeClr val="bg1"/>
                </a:solidFill>
              </a:rPr>
              <a:t>universidades pueden:</a:t>
            </a:r>
          </a:p>
          <a:p>
            <a:pPr marL="285750" indent="-285750">
              <a:lnSpc>
                <a:spcPct val="150000"/>
              </a:lnSpc>
              <a:buFont typeface="Arial" panose="020B0604020202020204" pitchFamily="34" charset="0"/>
              <a:buChar char="•"/>
            </a:pPr>
            <a:r>
              <a:rPr lang="es-MX" dirty="0">
                <a:solidFill>
                  <a:schemeClr val="bg1"/>
                </a:solidFill>
              </a:rPr>
              <a:t>Encontrar un buen cuerpo editorial dentro de sus docentes</a:t>
            </a:r>
          </a:p>
          <a:p>
            <a:pPr>
              <a:lnSpc>
                <a:spcPct val="150000"/>
              </a:lnSpc>
            </a:pPr>
            <a:r>
              <a:rPr lang="es-MX" dirty="0">
                <a:solidFill>
                  <a:schemeClr val="bg1"/>
                </a:solidFill>
              </a:rPr>
              <a:t>	 o investigadores</a:t>
            </a:r>
          </a:p>
          <a:p>
            <a:pPr marL="285750" indent="-285750">
              <a:lnSpc>
                <a:spcPct val="150000"/>
              </a:lnSpc>
              <a:buFont typeface="Arial" panose="020B0604020202020204" pitchFamily="34" charset="0"/>
              <a:buChar char="•"/>
            </a:pPr>
            <a:r>
              <a:rPr lang="es-MX" dirty="0">
                <a:solidFill>
                  <a:schemeClr val="bg1"/>
                </a:solidFill>
              </a:rPr>
              <a:t>Absorber en sus nóminas los puestos editoriales con compensaciones</a:t>
            </a:r>
          </a:p>
          <a:p>
            <a:pPr marL="285750" indent="-285750">
              <a:lnSpc>
                <a:spcPct val="150000"/>
              </a:lnSpc>
              <a:buFont typeface="Arial" panose="020B0604020202020204" pitchFamily="34" charset="0"/>
              <a:buChar char="•"/>
            </a:pPr>
            <a:r>
              <a:rPr lang="es-MX" dirty="0">
                <a:solidFill>
                  <a:schemeClr val="bg1"/>
                </a:solidFill>
              </a:rPr>
              <a:t>Tener una vía de salida a su propia producción</a:t>
            </a:r>
          </a:p>
          <a:p>
            <a:pPr marL="285750" indent="-285750">
              <a:lnSpc>
                <a:spcPct val="150000"/>
              </a:lnSpc>
              <a:buFont typeface="Arial" panose="020B0604020202020204" pitchFamily="34" charset="0"/>
              <a:buChar char="•"/>
            </a:pPr>
            <a:r>
              <a:rPr lang="es-MX" dirty="0">
                <a:solidFill>
                  <a:schemeClr val="bg1"/>
                </a:solidFill>
              </a:rPr>
              <a:t>Generar una independencia intelectual y de tendencias de </a:t>
            </a:r>
          </a:p>
          <a:p>
            <a:pPr lvl="1">
              <a:lnSpc>
                <a:spcPct val="150000"/>
              </a:lnSpc>
            </a:pPr>
            <a:r>
              <a:rPr lang="es-MX" dirty="0">
                <a:solidFill>
                  <a:schemeClr val="bg1"/>
                </a:solidFill>
              </a:rPr>
              <a:t>investigación</a:t>
            </a:r>
          </a:p>
          <a:p>
            <a:pPr marL="285750" lvl="1" indent="-285750">
              <a:lnSpc>
                <a:spcPct val="150000"/>
              </a:lnSpc>
              <a:buFont typeface="Arial" panose="020B0604020202020204" pitchFamily="34" charset="0"/>
              <a:buChar char="•"/>
            </a:pPr>
            <a:r>
              <a:rPr lang="es-MX" dirty="0">
                <a:solidFill>
                  <a:schemeClr val="bg1"/>
                </a:solidFill>
              </a:rPr>
              <a:t> Garantizar que los esfuerzos perduren por lo menos en el mediano plazo</a:t>
            </a:r>
          </a:p>
          <a:p>
            <a:endParaRPr lang="es-MX" dirty="0">
              <a:solidFill>
                <a:schemeClr val="bg1"/>
              </a:solidFill>
            </a:endParaRPr>
          </a:p>
          <a:p>
            <a:endParaRPr lang="es-MX" dirty="0">
              <a:solidFill>
                <a:schemeClr val="bg1"/>
              </a:solidFill>
            </a:endParaRPr>
          </a:p>
          <a:p>
            <a:endParaRPr lang="es-MX" dirty="0">
              <a:solidFill>
                <a:schemeClr val="bg1"/>
              </a:solidFill>
            </a:endParaRPr>
          </a:p>
          <a:p>
            <a:endParaRPr lang="es-MX" dirty="0">
              <a:solidFill>
                <a:schemeClr val="bg1"/>
              </a:solidFill>
            </a:endParaRPr>
          </a:p>
        </p:txBody>
      </p:sp>
    </p:spTree>
    <p:extLst>
      <p:ext uri="{BB962C8B-B14F-4D97-AF65-F5344CB8AC3E}">
        <p14:creationId xmlns:p14="http://schemas.microsoft.com/office/powerpoint/2010/main" val="1389314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B8B406F-8E22-F9BA-FBF6-B2131FFE285C}"/>
              </a:ext>
            </a:extLst>
          </p:cNvPr>
          <p:cNvSpPr txBox="1"/>
          <p:nvPr/>
        </p:nvSpPr>
        <p:spPr>
          <a:xfrm>
            <a:off x="533400" y="1230243"/>
            <a:ext cx="3682999" cy="4247317"/>
          </a:xfrm>
          <a:prstGeom prst="rect">
            <a:avLst/>
          </a:prstGeom>
          <a:noFill/>
        </p:spPr>
        <p:txBody>
          <a:bodyPr wrap="square" rtlCol="0">
            <a:spAutoFit/>
          </a:bodyPr>
          <a:lstStyle/>
          <a:p>
            <a:r>
              <a:rPr lang="es-MX" dirty="0">
                <a:solidFill>
                  <a:schemeClr val="bg1"/>
                </a:solidFill>
              </a:rPr>
              <a:t>La universidad pública</a:t>
            </a:r>
          </a:p>
          <a:p>
            <a:endParaRPr lang="es-MX" dirty="0">
              <a:solidFill>
                <a:schemeClr val="bg1"/>
              </a:solidFill>
            </a:endParaRPr>
          </a:p>
          <a:p>
            <a:r>
              <a:rPr lang="es-MX" dirty="0">
                <a:solidFill>
                  <a:schemeClr val="bg1"/>
                </a:solidFill>
              </a:rPr>
              <a:t>Desde luego que es una institución que tiene financiamiento </a:t>
            </a:r>
          </a:p>
          <a:p>
            <a:r>
              <a:rPr lang="es-MX" dirty="0">
                <a:solidFill>
                  <a:schemeClr val="bg1"/>
                </a:solidFill>
              </a:rPr>
              <a:t>del estado o del gobierno, en cualquiera de sus versiones</a:t>
            </a:r>
          </a:p>
          <a:p>
            <a:endParaRPr lang="es-MX" dirty="0">
              <a:solidFill>
                <a:schemeClr val="bg1"/>
              </a:solidFill>
            </a:endParaRPr>
          </a:p>
          <a:p>
            <a:r>
              <a:rPr lang="es-MX" dirty="0">
                <a:solidFill>
                  <a:schemeClr val="bg1"/>
                </a:solidFill>
              </a:rPr>
              <a:t>Pero conceptualmente es una institución que tiene un compromiso</a:t>
            </a:r>
          </a:p>
          <a:p>
            <a:r>
              <a:rPr lang="es-MX" dirty="0">
                <a:solidFill>
                  <a:schemeClr val="bg1"/>
                </a:solidFill>
              </a:rPr>
              <a:t>con la sociedad y debe entender hacia dónde van las demandas y las necesidades</a:t>
            </a:r>
          </a:p>
          <a:p>
            <a:endParaRPr lang="es-MX" dirty="0">
              <a:solidFill>
                <a:schemeClr val="bg1"/>
              </a:solidFill>
            </a:endParaRPr>
          </a:p>
          <a:p>
            <a:endParaRPr lang="es-MX" dirty="0">
              <a:solidFill>
                <a:schemeClr val="bg1"/>
              </a:solidFill>
            </a:endParaRPr>
          </a:p>
        </p:txBody>
      </p:sp>
      <p:pic>
        <p:nvPicPr>
          <p:cNvPr id="2" name="Imagen 1">
            <a:extLst>
              <a:ext uri="{FF2B5EF4-FFF2-40B4-BE49-F238E27FC236}">
                <a16:creationId xmlns:a16="http://schemas.microsoft.com/office/drawing/2014/main" id="{93F7C50D-8DDC-0D64-86D1-802B1F5465B6}"/>
              </a:ext>
            </a:extLst>
          </p:cNvPr>
          <p:cNvPicPr>
            <a:picLocks noChangeAspect="1"/>
          </p:cNvPicPr>
          <p:nvPr/>
        </p:nvPicPr>
        <p:blipFill>
          <a:blip r:embed="rId2"/>
          <a:stretch>
            <a:fillRect/>
          </a:stretch>
        </p:blipFill>
        <p:spPr>
          <a:xfrm>
            <a:off x="5524500" y="116325"/>
            <a:ext cx="3454400" cy="2227837"/>
          </a:xfrm>
          <a:prstGeom prst="rect">
            <a:avLst/>
          </a:prstGeom>
        </p:spPr>
      </p:pic>
      <p:pic>
        <p:nvPicPr>
          <p:cNvPr id="3" name="Imagen 2">
            <a:extLst>
              <a:ext uri="{FF2B5EF4-FFF2-40B4-BE49-F238E27FC236}">
                <a16:creationId xmlns:a16="http://schemas.microsoft.com/office/drawing/2014/main" id="{8A5E7982-CEA8-2AC8-18CA-ECF40330D1B0}"/>
              </a:ext>
            </a:extLst>
          </p:cNvPr>
          <p:cNvPicPr>
            <a:picLocks noChangeAspect="1"/>
          </p:cNvPicPr>
          <p:nvPr/>
        </p:nvPicPr>
        <p:blipFill>
          <a:blip r:embed="rId3"/>
          <a:stretch>
            <a:fillRect/>
          </a:stretch>
        </p:blipFill>
        <p:spPr>
          <a:xfrm>
            <a:off x="4572000" y="2415241"/>
            <a:ext cx="4461145" cy="2266477"/>
          </a:xfrm>
          <a:prstGeom prst="rect">
            <a:avLst/>
          </a:prstGeom>
        </p:spPr>
      </p:pic>
      <p:pic>
        <p:nvPicPr>
          <p:cNvPr id="5" name="Imagen 4">
            <a:extLst>
              <a:ext uri="{FF2B5EF4-FFF2-40B4-BE49-F238E27FC236}">
                <a16:creationId xmlns:a16="http://schemas.microsoft.com/office/drawing/2014/main" id="{E48235E4-27EE-6EF3-E3EE-E23BB2E4151C}"/>
              </a:ext>
            </a:extLst>
          </p:cNvPr>
          <p:cNvPicPr>
            <a:picLocks noChangeAspect="1"/>
          </p:cNvPicPr>
          <p:nvPr/>
        </p:nvPicPr>
        <p:blipFill>
          <a:blip r:embed="rId4"/>
          <a:stretch>
            <a:fillRect/>
          </a:stretch>
        </p:blipFill>
        <p:spPr>
          <a:xfrm>
            <a:off x="5883545" y="4752797"/>
            <a:ext cx="3149600" cy="2085587"/>
          </a:xfrm>
          <a:prstGeom prst="rect">
            <a:avLst/>
          </a:prstGeom>
        </p:spPr>
      </p:pic>
    </p:spTree>
    <p:extLst>
      <p:ext uri="{BB962C8B-B14F-4D97-AF65-F5344CB8AC3E}">
        <p14:creationId xmlns:p14="http://schemas.microsoft.com/office/powerpoint/2010/main" val="36668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73CBA1-6DB8-4C0B-C146-81FAB5D20700}"/>
              </a:ext>
            </a:extLst>
          </p:cNvPr>
          <p:cNvPicPr>
            <a:picLocks noChangeAspect="1"/>
          </p:cNvPicPr>
          <p:nvPr/>
        </p:nvPicPr>
        <p:blipFill>
          <a:blip r:embed="rId2"/>
          <a:stretch>
            <a:fillRect/>
          </a:stretch>
        </p:blipFill>
        <p:spPr>
          <a:xfrm>
            <a:off x="249051" y="292100"/>
            <a:ext cx="3764650" cy="2616200"/>
          </a:xfrm>
          <a:prstGeom prst="rect">
            <a:avLst/>
          </a:prstGeom>
        </p:spPr>
      </p:pic>
      <p:sp>
        <p:nvSpPr>
          <p:cNvPr id="6" name="Rectángulo 5">
            <a:extLst>
              <a:ext uri="{FF2B5EF4-FFF2-40B4-BE49-F238E27FC236}">
                <a16:creationId xmlns:a16="http://schemas.microsoft.com/office/drawing/2014/main" id="{6457EB2A-DA99-A49E-AB42-CE6AC8FA8374}"/>
              </a:ext>
            </a:extLst>
          </p:cNvPr>
          <p:cNvSpPr/>
          <p:nvPr/>
        </p:nvSpPr>
        <p:spPr>
          <a:xfrm>
            <a:off x="135001" y="2934038"/>
            <a:ext cx="3992750" cy="646331"/>
          </a:xfrm>
          <a:prstGeom prst="rect">
            <a:avLst/>
          </a:prstGeom>
        </p:spPr>
        <p:txBody>
          <a:bodyPr wrap="square">
            <a:spAutoFit/>
          </a:bodyPr>
          <a:lstStyle/>
          <a:p>
            <a:r>
              <a:rPr lang="es-MX" sz="9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 llegó el día: el 10 de julio de 1929, el presidente Emilio Portes Gil promulgó la Ley Orgánica de la Universidad Nacional de México, Autónoma, la cual se publicó el 22 de julio en el Diario Oficial de la Federación y entró en vigor el día 26.</a:t>
            </a:r>
          </a:p>
        </p:txBody>
      </p:sp>
      <p:pic>
        <p:nvPicPr>
          <p:cNvPr id="13" name="Imagen 12">
            <a:extLst>
              <a:ext uri="{FF2B5EF4-FFF2-40B4-BE49-F238E27FC236}">
                <a16:creationId xmlns:a16="http://schemas.microsoft.com/office/drawing/2014/main" id="{2191353B-02A0-F693-7AF0-A2DBD90CA53C}"/>
              </a:ext>
            </a:extLst>
          </p:cNvPr>
          <p:cNvPicPr>
            <a:picLocks noChangeAspect="1"/>
          </p:cNvPicPr>
          <p:nvPr/>
        </p:nvPicPr>
        <p:blipFill>
          <a:blip r:embed="rId3"/>
          <a:stretch>
            <a:fillRect/>
          </a:stretch>
        </p:blipFill>
        <p:spPr>
          <a:xfrm>
            <a:off x="267201" y="3768253"/>
            <a:ext cx="3746500" cy="2797647"/>
          </a:xfrm>
          <a:prstGeom prst="rect">
            <a:avLst/>
          </a:prstGeom>
        </p:spPr>
      </p:pic>
      <p:pic>
        <p:nvPicPr>
          <p:cNvPr id="14" name="Imagen 13">
            <a:extLst>
              <a:ext uri="{FF2B5EF4-FFF2-40B4-BE49-F238E27FC236}">
                <a16:creationId xmlns:a16="http://schemas.microsoft.com/office/drawing/2014/main" id="{5F45012F-2CBE-3817-D7DA-FBDEFFD84610}"/>
              </a:ext>
            </a:extLst>
          </p:cNvPr>
          <p:cNvPicPr>
            <a:picLocks noChangeAspect="1"/>
          </p:cNvPicPr>
          <p:nvPr/>
        </p:nvPicPr>
        <p:blipFill>
          <a:blip r:embed="rId4"/>
          <a:stretch>
            <a:fillRect/>
          </a:stretch>
        </p:blipFill>
        <p:spPr>
          <a:xfrm>
            <a:off x="5130301" y="888999"/>
            <a:ext cx="3527790" cy="4672569"/>
          </a:xfrm>
          <a:prstGeom prst="rect">
            <a:avLst/>
          </a:prstGeom>
        </p:spPr>
      </p:pic>
    </p:spTree>
    <p:extLst>
      <p:ext uri="{BB962C8B-B14F-4D97-AF65-F5344CB8AC3E}">
        <p14:creationId xmlns:p14="http://schemas.microsoft.com/office/powerpoint/2010/main" val="37366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Conector recto 61">
            <a:extLst>
              <a:ext uri="{FF2B5EF4-FFF2-40B4-BE49-F238E27FC236}">
                <a16:creationId xmlns:a16="http://schemas.microsoft.com/office/drawing/2014/main" id="{593F1775-CB9C-AA97-9328-2E7404DCB3AC}"/>
              </a:ext>
            </a:extLst>
          </p:cNvPr>
          <p:cNvCxnSpPr>
            <a:cxnSpLocks/>
          </p:cNvCxnSpPr>
          <p:nvPr/>
        </p:nvCxnSpPr>
        <p:spPr>
          <a:xfrm flipH="1" flipV="1">
            <a:off x="5001370" y="5777189"/>
            <a:ext cx="1056384" cy="15684"/>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CAE85A5E-F02B-99A0-A00B-C69853EE0BE6}"/>
              </a:ext>
            </a:extLst>
          </p:cNvPr>
          <p:cNvCxnSpPr>
            <a:cxnSpLocks/>
          </p:cNvCxnSpPr>
          <p:nvPr/>
        </p:nvCxnSpPr>
        <p:spPr>
          <a:xfrm flipH="1" flipV="1">
            <a:off x="6966482" y="3429000"/>
            <a:ext cx="1056384" cy="15684"/>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DA59CC4C-5C4D-A1B2-9980-2FD4928F994E}"/>
              </a:ext>
            </a:extLst>
          </p:cNvPr>
          <p:cNvCxnSpPr>
            <a:cxnSpLocks/>
          </p:cNvCxnSpPr>
          <p:nvPr/>
        </p:nvCxnSpPr>
        <p:spPr>
          <a:xfrm flipH="1">
            <a:off x="4969715" y="4342609"/>
            <a:ext cx="2035384" cy="0"/>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95553698-E403-8821-EE0B-C8E01B93272E}"/>
              </a:ext>
            </a:extLst>
          </p:cNvPr>
          <p:cNvCxnSpPr>
            <a:cxnSpLocks/>
          </p:cNvCxnSpPr>
          <p:nvPr/>
        </p:nvCxnSpPr>
        <p:spPr>
          <a:xfrm flipH="1">
            <a:off x="4969715" y="2607900"/>
            <a:ext cx="2035384" cy="0"/>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367DEBCB-6D1F-FA38-1DC3-D8E244659578}"/>
              </a:ext>
            </a:extLst>
          </p:cNvPr>
          <p:cNvCxnSpPr>
            <a:cxnSpLocks/>
            <a:stCxn id="4" idx="0"/>
          </p:cNvCxnSpPr>
          <p:nvPr/>
        </p:nvCxnSpPr>
        <p:spPr>
          <a:xfrm flipH="1" flipV="1">
            <a:off x="4706571" y="3237766"/>
            <a:ext cx="7951" cy="360550"/>
          </a:xfrm>
          <a:prstGeom prst="line">
            <a:avLst/>
          </a:prstGeom>
          <a:ln w="98425"/>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E01F3CAB-F1F4-E3A8-4483-4C4A67D7E777}"/>
              </a:ext>
            </a:extLst>
          </p:cNvPr>
          <p:cNvPicPr>
            <a:picLocks noChangeAspect="1"/>
          </p:cNvPicPr>
          <p:nvPr/>
        </p:nvPicPr>
        <p:blipFill>
          <a:blip r:embed="rId2"/>
          <a:stretch>
            <a:fillRect/>
          </a:stretch>
        </p:blipFill>
        <p:spPr>
          <a:xfrm>
            <a:off x="5670284" y="5160252"/>
            <a:ext cx="1009455" cy="1308646"/>
          </a:xfrm>
          <a:prstGeom prst="rect">
            <a:avLst/>
          </a:prstGeom>
        </p:spPr>
      </p:pic>
      <p:pic>
        <p:nvPicPr>
          <p:cNvPr id="13" name="Imagen 12">
            <a:extLst>
              <a:ext uri="{FF2B5EF4-FFF2-40B4-BE49-F238E27FC236}">
                <a16:creationId xmlns:a16="http://schemas.microsoft.com/office/drawing/2014/main" id="{5569955F-7A4B-BB5E-43F6-302F6247A470}"/>
              </a:ext>
            </a:extLst>
          </p:cNvPr>
          <p:cNvPicPr>
            <a:picLocks noChangeAspect="1"/>
          </p:cNvPicPr>
          <p:nvPr/>
        </p:nvPicPr>
        <p:blipFill>
          <a:blip r:embed="rId3"/>
          <a:stretch>
            <a:fillRect/>
          </a:stretch>
        </p:blipFill>
        <p:spPr>
          <a:xfrm>
            <a:off x="5670079" y="3585735"/>
            <a:ext cx="1000791" cy="1349833"/>
          </a:xfrm>
          <a:prstGeom prst="rect">
            <a:avLst/>
          </a:prstGeom>
        </p:spPr>
      </p:pic>
      <p:pic>
        <p:nvPicPr>
          <p:cNvPr id="15" name="Imagen 14">
            <a:extLst>
              <a:ext uri="{FF2B5EF4-FFF2-40B4-BE49-F238E27FC236}">
                <a16:creationId xmlns:a16="http://schemas.microsoft.com/office/drawing/2014/main" id="{2BB176E2-9658-21C7-3E8F-0959C9C64ACC}"/>
              </a:ext>
            </a:extLst>
          </p:cNvPr>
          <p:cNvPicPr>
            <a:picLocks noChangeAspect="1"/>
          </p:cNvPicPr>
          <p:nvPr/>
        </p:nvPicPr>
        <p:blipFill>
          <a:blip r:embed="rId4"/>
          <a:stretch>
            <a:fillRect/>
          </a:stretch>
        </p:blipFill>
        <p:spPr>
          <a:xfrm>
            <a:off x="5676824" y="1890093"/>
            <a:ext cx="1001999" cy="1351955"/>
          </a:xfrm>
          <a:prstGeom prst="rect">
            <a:avLst/>
          </a:prstGeom>
        </p:spPr>
      </p:pic>
      <p:cxnSp>
        <p:nvCxnSpPr>
          <p:cNvPr id="21" name="Conector recto 20">
            <a:extLst>
              <a:ext uri="{FF2B5EF4-FFF2-40B4-BE49-F238E27FC236}">
                <a16:creationId xmlns:a16="http://schemas.microsoft.com/office/drawing/2014/main" id="{9FF4C6A5-CBB9-1461-F645-93A10A2C78EF}"/>
              </a:ext>
            </a:extLst>
          </p:cNvPr>
          <p:cNvCxnSpPr>
            <a:cxnSpLocks/>
          </p:cNvCxnSpPr>
          <p:nvPr/>
        </p:nvCxnSpPr>
        <p:spPr>
          <a:xfrm flipH="1">
            <a:off x="79513" y="3444684"/>
            <a:ext cx="2551262" cy="0"/>
          </a:xfrm>
          <a:prstGeom prst="line">
            <a:avLst/>
          </a:prstGeom>
          <a:ln w="98425"/>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B46EB7BE-BB7D-6830-CE7D-FC563B8B0061}"/>
              </a:ext>
            </a:extLst>
          </p:cNvPr>
          <p:cNvPicPr>
            <a:picLocks noChangeAspect="1"/>
          </p:cNvPicPr>
          <p:nvPr/>
        </p:nvPicPr>
        <p:blipFill>
          <a:blip r:embed="rId5"/>
          <a:stretch>
            <a:fillRect/>
          </a:stretch>
        </p:blipFill>
        <p:spPr>
          <a:xfrm>
            <a:off x="1391526" y="2813024"/>
            <a:ext cx="1007651" cy="1411140"/>
          </a:xfrm>
          <a:prstGeom prst="rect">
            <a:avLst/>
          </a:prstGeom>
        </p:spPr>
      </p:pic>
      <p:pic>
        <p:nvPicPr>
          <p:cNvPr id="19" name="Imagen 18">
            <a:extLst>
              <a:ext uri="{FF2B5EF4-FFF2-40B4-BE49-F238E27FC236}">
                <a16:creationId xmlns:a16="http://schemas.microsoft.com/office/drawing/2014/main" id="{59FA4817-B923-1C18-AA68-54806E23C8A9}"/>
              </a:ext>
            </a:extLst>
          </p:cNvPr>
          <p:cNvPicPr>
            <a:picLocks noChangeAspect="1"/>
          </p:cNvPicPr>
          <p:nvPr/>
        </p:nvPicPr>
        <p:blipFill>
          <a:blip r:embed="rId6"/>
          <a:stretch>
            <a:fillRect/>
          </a:stretch>
        </p:blipFill>
        <p:spPr>
          <a:xfrm>
            <a:off x="211456" y="2813024"/>
            <a:ext cx="1060091" cy="1404094"/>
          </a:xfrm>
          <a:prstGeom prst="rect">
            <a:avLst/>
          </a:prstGeom>
        </p:spPr>
      </p:pic>
      <p:cxnSp>
        <p:nvCxnSpPr>
          <p:cNvPr id="25" name="Conector recto 24">
            <a:extLst>
              <a:ext uri="{FF2B5EF4-FFF2-40B4-BE49-F238E27FC236}">
                <a16:creationId xmlns:a16="http://schemas.microsoft.com/office/drawing/2014/main" id="{1DE8BEA4-6755-2676-65F8-8D7DE4CCBE58}"/>
              </a:ext>
            </a:extLst>
          </p:cNvPr>
          <p:cNvCxnSpPr>
            <a:cxnSpLocks/>
          </p:cNvCxnSpPr>
          <p:nvPr/>
        </p:nvCxnSpPr>
        <p:spPr>
          <a:xfrm>
            <a:off x="2633411" y="902185"/>
            <a:ext cx="0" cy="4912765"/>
          </a:xfrm>
          <a:prstGeom prst="line">
            <a:avLst/>
          </a:prstGeom>
          <a:ln w="82550"/>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8E6ADC14-B281-F139-EE67-D646ADD90A3D}"/>
              </a:ext>
            </a:extLst>
          </p:cNvPr>
          <p:cNvPicPr>
            <a:picLocks noChangeAspect="1"/>
          </p:cNvPicPr>
          <p:nvPr/>
        </p:nvPicPr>
        <p:blipFill>
          <a:blip r:embed="rId7"/>
          <a:stretch>
            <a:fillRect/>
          </a:stretch>
        </p:blipFill>
        <p:spPr>
          <a:xfrm>
            <a:off x="7889857" y="2813024"/>
            <a:ext cx="961697" cy="1301119"/>
          </a:xfrm>
          <a:prstGeom prst="rect">
            <a:avLst/>
          </a:prstGeom>
        </p:spPr>
      </p:pic>
      <p:cxnSp>
        <p:nvCxnSpPr>
          <p:cNvPr id="7" name="Conector recto de flecha 6">
            <a:extLst>
              <a:ext uri="{FF2B5EF4-FFF2-40B4-BE49-F238E27FC236}">
                <a16:creationId xmlns:a16="http://schemas.microsoft.com/office/drawing/2014/main" id="{B875EB60-4660-C435-7CA1-6CF02F3A7143}"/>
              </a:ext>
            </a:extLst>
          </p:cNvPr>
          <p:cNvCxnSpPr/>
          <p:nvPr/>
        </p:nvCxnSpPr>
        <p:spPr>
          <a:xfrm>
            <a:off x="759157" y="2458388"/>
            <a:ext cx="1154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2E93F18-82F3-EE40-263E-D3FFCF06DEB2}"/>
              </a:ext>
            </a:extLst>
          </p:cNvPr>
          <p:cNvSpPr txBox="1"/>
          <p:nvPr/>
        </p:nvSpPr>
        <p:spPr>
          <a:xfrm>
            <a:off x="803995" y="2188340"/>
            <a:ext cx="1060098" cy="276999"/>
          </a:xfrm>
          <a:prstGeom prst="rect">
            <a:avLst/>
          </a:prstGeom>
          <a:noFill/>
        </p:spPr>
        <p:txBody>
          <a:bodyPr wrap="none" rtlCol="0">
            <a:spAutoFit/>
          </a:bodyPr>
          <a:lstStyle/>
          <a:p>
            <a:r>
              <a:rPr lang="es-MX" sz="1200" dirty="0">
                <a:solidFill>
                  <a:schemeClr val="bg1"/>
                </a:solidFill>
              </a:rPr>
              <a:t>37 volúmenes</a:t>
            </a:r>
          </a:p>
        </p:txBody>
      </p:sp>
      <p:sp>
        <p:nvSpPr>
          <p:cNvPr id="16" name="CuadroTexto 15">
            <a:extLst>
              <a:ext uri="{FF2B5EF4-FFF2-40B4-BE49-F238E27FC236}">
                <a16:creationId xmlns:a16="http://schemas.microsoft.com/office/drawing/2014/main" id="{091356D7-72EF-D9CE-068E-67189427A3FA}"/>
              </a:ext>
            </a:extLst>
          </p:cNvPr>
          <p:cNvSpPr txBox="1"/>
          <p:nvPr/>
        </p:nvSpPr>
        <p:spPr>
          <a:xfrm>
            <a:off x="832695" y="2465339"/>
            <a:ext cx="930063" cy="276999"/>
          </a:xfrm>
          <a:prstGeom prst="rect">
            <a:avLst/>
          </a:prstGeom>
          <a:noFill/>
        </p:spPr>
        <p:txBody>
          <a:bodyPr wrap="none" rtlCol="0">
            <a:spAutoFit/>
          </a:bodyPr>
          <a:lstStyle/>
          <a:p>
            <a:pPr algn="ctr"/>
            <a:r>
              <a:rPr lang="es-MX" sz="1200" dirty="0">
                <a:solidFill>
                  <a:schemeClr val="bg1"/>
                </a:solidFill>
              </a:rPr>
              <a:t>1930 - 1966</a:t>
            </a:r>
          </a:p>
        </p:txBody>
      </p:sp>
      <p:cxnSp>
        <p:nvCxnSpPr>
          <p:cNvPr id="20" name="Conector recto 19">
            <a:extLst>
              <a:ext uri="{FF2B5EF4-FFF2-40B4-BE49-F238E27FC236}">
                <a16:creationId xmlns:a16="http://schemas.microsoft.com/office/drawing/2014/main" id="{E5F9EF04-54B4-2E1E-C967-458446A1574F}"/>
              </a:ext>
            </a:extLst>
          </p:cNvPr>
          <p:cNvCxnSpPr>
            <a:cxnSpLocks/>
          </p:cNvCxnSpPr>
          <p:nvPr/>
        </p:nvCxnSpPr>
        <p:spPr>
          <a:xfrm flipH="1" flipV="1">
            <a:off x="2594266" y="3446659"/>
            <a:ext cx="2116280" cy="6523"/>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C3F35CBA-7962-091E-6A78-EBC06415BB1B}"/>
              </a:ext>
            </a:extLst>
          </p:cNvPr>
          <p:cNvCxnSpPr>
            <a:cxnSpLocks/>
          </p:cNvCxnSpPr>
          <p:nvPr/>
        </p:nvCxnSpPr>
        <p:spPr>
          <a:xfrm flipH="1">
            <a:off x="2633411" y="954651"/>
            <a:ext cx="2367959" cy="0"/>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D3E1572-1B9B-D909-A1FE-A037E0515619}"/>
              </a:ext>
            </a:extLst>
          </p:cNvPr>
          <p:cNvCxnSpPr>
            <a:cxnSpLocks/>
          </p:cNvCxnSpPr>
          <p:nvPr/>
        </p:nvCxnSpPr>
        <p:spPr>
          <a:xfrm flipH="1">
            <a:off x="2606015" y="5775307"/>
            <a:ext cx="1928127" cy="1"/>
          </a:xfrm>
          <a:prstGeom prst="line">
            <a:avLst/>
          </a:prstGeom>
          <a:ln w="98425"/>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9455081A-58CB-C06A-FA81-601ED196BF15}"/>
              </a:ext>
            </a:extLst>
          </p:cNvPr>
          <p:cNvPicPr>
            <a:picLocks noChangeAspect="1"/>
          </p:cNvPicPr>
          <p:nvPr/>
        </p:nvPicPr>
        <p:blipFill>
          <a:blip r:embed="rId8"/>
          <a:stretch>
            <a:fillRect/>
          </a:stretch>
        </p:blipFill>
        <p:spPr>
          <a:xfrm>
            <a:off x="4175547" y="293989"/>
            <a:ext cx="991808" cy="1437101"/>
          </a:xfrm>
          <a:prstGeom prst="rect">
            <a:avLst/>
          </a:prstGeom>
        </p:spPr>
      </p:pic>
      <p:pic>
        <p:nvPicPr>
          <p:cNvPr id="6" name="Imagen 5">
            <a:extLst>
              <a:ext uri="{FF2B5EF4-FFF2-40B4-BE49-F238E27FC236}">
                <a16:creationId xmlns:a16="http://schemas.microsoft.com/office/drawing/2014/main" id="{307CB11A-C81D-F076-0972-5CE4402580DE}"/>
              </a:ext>
            </a:extLst>
          </p:cNvPr>
          <p:cNvPicPr>
            <a:picLocks noChangeAspect="1"/>
          </p:cNvPicPr>
          <p:nvPr/>
        </p:nvPicPr>
        <p:blipFill>
          <a:blip r:embed="rId9"/>
          <a:stretch>
            <a:fillRect/>
          </a:stretch>
        </p:blipFill>
        <p:spPr>
          <a:xfrm>
            <a:off x="4216028" y="1890093"/>
            <a:ext cx="970253" cy="1369592"/>
          </a:xfrm>
          <a:prstGeom prst="rect">
            <a:avLst/>
          </a:prstGeom>
        </p:spPr>
      </p:pic>
      <p:pic>
        <p:nvPicPr>
          <p:cNvPr id="4" name="Imagen 3">
            <a:extLst>
              <a:ext uri="{FF2B5EF4-FFF2-40B4-BE49-F238E27FC236}">
                <a16:creationId xmlns:a16="http://schemas.microsoft.com/office/drawing/2014/main" id="{A7B1AEA4-21FC-2E75-EC57-ED083CCC6D3D}"/>
              </a:ext>
            </a:extLst>
          </p:cNvPr>
          <p:cNvPicPr>
            <a:picLocks noChangeAspect="1"/>
          </p:cNvPicPr>
          <p:nvPr/>
        </p:nvPicPr>
        <p:blipFill>
          <a:blip r:embed="rId10"/>
          <a:stretch>
            <a:fillRect/>
          </a:stretch>
        </p:blipFill>
        <p:spPr>
          <a:xfrm>
            <a:off x="4233674" y="3598316"/>
            <a:ext cx="961696" cy="1353364"/>
          </a:xfrm>
          <a:prstGeom prst="rect">
            <a:avLst/>
          </a:prstGeom>
        </p:spPr>
      </p:pic>
      <p:pic>
        <p:nvPicPr>
          <p:cNvPr id="11" name="Imagen 10">
            <a:extLst>
              <a:ext uri="{FF2B5EF4-FFF2-40B4-BE49-F238E27FC236}">
                <a16:creationId xmlns:a16="http://schemas.microsoft.com/office/drawing/2014/main" id="{C46F7047-7DF4-88DD-0D5B-3EE6879ECD99}"/>
              </a:ext>
            </a:extLst>
          </p:cNvPr>
          <p:cNvPicPr>
            <a:picLocks noChangeAspect="1"/>
          </p:cNvPicPr>
          <p:nvPr/>
        </p:nvPicPr>
        <p:blipFill>
          <a:blip r:embed="rId11"/>
          <a:stretch>
            <a:fillRect/>
          </a:stretch>
        </p:blipFill>
        <p:spPr>
          <a:xfrm>
            <a:off x="4263506" y="5162814"/>
            <a:ext cx="945466" cy="1346201"/>
          </a:xfrm>
          <a:prstGeom prst="rect">
            <a:avLst/>
          </a:prstGeom>
        </p:spPr>
      </p:pic>
      <p:cxnSp>
        <p:nvCxnSpPr>
          <p:cNvPr id="30" name="Conector recto de flecha 29">
            <a:extLst>
              <a:ext uri="{FF2B5EF4-FFF2-40B4-BE49-F238E27FC236}">
                <a16:creationId xmlns:a16="http://schemas.microsoft.com/office/drawing/2014/main" id="{825B144F-EAAA-CE5B-3EFA-E6045FEA1D08}"/>
              </a:ext>
            </a:extLst>
          </p:cNvPr>
          <p:cNvCxnSpPr/>
          <p:nvPr/>
        </p:nvCxnSpPr>
        <p:spPr>
          <a:xfrm>
            <a:off x="2899383" y="579648"/>
            <a:ext cx="1154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E291E261-C0CB-73A5-40D7-A901BD5AE2E4}"/>
              </a:ext>
            </a:extLst>
          </p:cNvPr>
          <p:cNvSpPr txBox="1"/>
          <p:nvPr/>
        </p:nvSpPr>
        <p:spPr>
          <a:xfrm>
            <a:off x="2944221" y="309600"/>
            <a:ext cx="1060098" cy="276999"/>
          </a:xfrm>
          <a:prstGeom prst="rect">
            <a:avLst/>
          </a:prstGeom>
          <a:noFill/>
        </p:spPr>
        <p:txBody>
          <a:bodyPr wrap="none" rtlCol="0">
            <a:spAutoFit/>
          </a:bodyPr>
          <a:lstStyle/>
          <a:p>
            <a:r>
              <a:rPr lang="es-MX" sz="1200" dirty="0">
                <a:solidFill>
                  <a:schemeClr val="bg1"/>
                </a:solidFill>
              </a:rPr>
              <a:t>10 volúmenes</a:t>
            </a:r>
          </a:p>
        </p:txBody>
      </p:sp>
      <p:sp>
        <p:nvSpPr>
          <p:cNvPr id="32" name="CuadroTexto 31">
            <a:extLst>
              <a:ext uri="{FF2B5EF4-FFF2-40B4-BE49-F238E27FC236}">
                <a16:creationId xmlns:a16="http://schemas.microsoft.com/office/drawing/2014/main" id="{3954987A-D97B-DEBB-7121-7090F7F8743A}"/>
              </a:ext>
            </a:extLst>
          </p:cNvPr>
          <p:cNvSpPr txBox="1"/>
          <p:nvPr/>
        </p:nvSpPr>
        <p:spPr>
          <a:xfrm>
            <a:off x="2972921" y="586599"/>
            <a:ext cx="930063" cy="276999"/>
          </a:xfrm>
          <a:prstGeom prst="rect">
            <a:avLst/>
          </a:prstGeom>
          <a:noFill/>
        </p:spPr>
        <p:txBody>
          <a:bodyPr wrap="none" rtlCol="0">
            <a:spAutoFit/>
          </a:bodyPr>
          <a:lstStyle/>
          <a:p>
            <a:pPr algn="ctr"/>
            <a:r>
              <a:rPr lang="es-MX" sz="1200" dirty="0">
                <a:solidFill>
                  <a:schemeClr val="bg1"/>
                </a:solidFill>
              </a:rPr>
              <a:t>1967 - 1978</a:t>
            </a:r>
          </a:p>
        </p:txBody>
      </p:sp>
      <p:cxnSp>
        <p:nvCxnSpPr>
          <p:cNvPr id="39" name="Conector recto de flecha 38">
            <a:extLst>
              <a:ext uri="{FF2B5EF4-FFF2-40B4-BE49-F238E27FC236}">
                <a16:creationId xmlns:a16="http://schemas.microsoft.com/office/drawing/2014/main" id="{3DC75E0D-45C0-DCFB-65A6-9D3E28CF6D76}"/>
              </a:ext>
            </a:extLst>
          </p:cNvPr>
          <p:cNvCxnSpPr/>
          <p:nvPr/>
        </p:nvCxnSpPr>
        <p:spPr>
          <a:xfrm>
            <a:off x="3085106" y="2568271"/>
            <a:ext cx="9685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E256B373-2423-9E3D-DC77-FC26A3E76D56}"/>
              </a:ext>
            </a:extLst>
          </p:cNvPr>
          <p:cNvSpPr txBox="1"/>
          <p:nvPr/>
        </p:nvSpPr>
        <p:spPr>
          <a:xfrm>
            <a:off x="3207871" y="1063605"/>
            <a:ext cx="888385" cy="400110"/>
          </a:xfrm>
          <a:prstGeom prst="rect">
            <a:avLst/>
          </a:prstGeom>
          <a:noFill/>
        </p:spPr>
        <p:txBody>
          <a:bodyPr wrap="none" rtlCol="0">
            <a:spAutoFit/>
          </a:bodyPr>
          <a:lstStyle/>
          <a:p>
            <a:r>
              <a:rPr lang="es-MX" sz="1000" dirty="0">
                <a:solidFill>
                  <a:schemeClr val="bg1"/>
                </a:solidFill>
              </a:rPr>
              <a:t>Serie Biología</a:t>
            </a:r>
          </a:p>
          <a:p>
            <a:r>
              <a:rPr lang="es-MX" sz="1000" dirty="0">
                <a:solidFill>
                  <a:schemeClr val="bg1"/>
                </a:solidFill>
              </a:rPr>
              <a:t>Experimental</a:t>
            </a:r>
          </a:p>
        </p:txBody>
      </p:sp>
      <p:sp>
        <p:nvSpPr>
          <p:cNvPr id="41" name="CuadroTexto 40">
            <a:extLst>
              <a:ext uri="{FF2B5EF4-FFF2-40B4-BE49-F238E27FC236}">
                <a16:creationId xmlns:a16="http://schemas.microsoft.com/office/drawing/2014/main" id="{F01BED3E-FA3D-D5E0-ED24-AA89FF3E6B73}"/>
              </a:ext>
            </a:extLst>
          </p:cNvPr>
          <p:cNvSpPr txBox="1"/>
          <p:nvPr/>
        </p:nvSpPr>
        <p:spPr>
          <a:xfrm>
            <a:off x="3165241" y="2644511"/>
            <a:ext cx="915635" cy="246221"/>
          </a:xfrm>
          <a:prstGeom prst="rect">
            <a:avLst/>
          </a:prstGeom>
          <a:noFill/>
        </p:spPr>
        <p:txBody>
          <a:bodyPr wrap="none" rtlCol="0">
            <a:spAutoFit/>
          </a:bodyPr>
          <a:lstStyle/>
          <a:p>
            <a:r>
              <a:rPr lang="es-MX" sz="1000" dirty="0">
                <a:solidFill>
                  <a:schemeClr val="bg1"/>
                </a:solidFill>
              </a:rPr>
              <a:t>Serie Zoología</a:t>
            </a:r>
          </a:p>
        </p:txBody>
      </p:sp>
      <p:sp>
        <p:nvSpPr>
          <p:cNvPr id="42" name="CuadroTexto 41">
            <a:extLst>
              <a:ext uri="{FF2B5EF4-FFF2-40B4-BE49-F238E27FC236}">
                <a16:creationId xmlns:a16="http://schemas.microsoft.com/office/drawing/2014/main" id="{A3979754-DEDB-55AD-A8A1-3980867D7AA3}"/>
              </a:ext>
            </a:extLst>
          </p:cNvPr>
          <p:cNvSpPr txBox="1"/>
          <p:nvPr/>
        </p:nvSpPr>
        <p:spPr>
          <a:xfrm>
            <a:off x="3180621" y="4277130"/>
            <a:ext cx="928459" cy="246221"/>
          </a:xfrm>
          <a:prstGeom prst="rect">
            <a:avLst/>
          </a:prstGeom>
          <a:noFill/>
        </p:spPr>
        <p:txBody>
          <a:bodyPr wrap="none" rtlCol="0">
            <a:spAutoFit/>
          </a:bodyPr>
          <a:lstStyle/>
          <a:p>
            <a:r>
              <a:rPr lang="es-MX" sz="1000" dirty="0">
                <a:solidFill>
                  <a:schemeClr val="bg1"/>
                </a:solidFill>
              </a:rPr>
              <a:t>Serie Botánica</a:t>
            </a:r>
          </a:p>
        </p:txBody>
      </p:sp>
      <p:sp>
        <p:nvSpPr>
          <p:cNvPr id="43" name="CuadroTexto 42">
            <a:extLst>
              <a:ext uri="{FF2B5EF4-FFF2-40B4-BE49-F238E27FC236}">
                <a16:creationId xmlns:a16="http://schemas.microsoft.com/office/drawing/2014/main" id="{8885EDE6-B7D9-FCCF-1D96-1911F6FBA907}"/>
              </a:ext>
            </a:extLst>
          </p:cNvPr>
          <p:cNvSpPr txBox="1"/>
          <p:nvPr/>
        </p:nvSpPr>
        <p:spPr>
          <a:xfrm>
            <a:off x="3208635" y="5943913"/>
            <a:ext cx="1116011" cy="400110"/>
          </a:xfrm>
          <a:prstGeom prst="rect">
            <a:avLst/>
          </a:prstGeom>
          <a:noFill/>
        </p:spPr>
        <p:txBody>
          <a:bodyPr wrap="none" rtlCol="0">
            <a:spAutoFit/>
          </a:bodyPr>
          <a:lstStyle/>
          <a:p>
            <a:r>
              <a:rPr lang="es-MX" sz="1000" dirty="0">
                <a:solidFill>
                  <a:schemeClr val="bg1"/>
                </a:solidFill>
              </a:rPr>
              <a:t>Serie Ciencias del </a:t>
            </a:r>
          </a:p>
          <a:p>
            <a:r>
              <a:rPr lang="es-MX" sz="1000" dirty="0">
                <a:solidFill>
                  <a:schemeClr val="bg1"/>
                </a:solidFill>
              </a:rPr>
              <a:t>Mar y Limnología</a:t>
            </a:r>
          </a:p>
        </p:txBody>
      </p:sp>
      <p:cxnSp>
        <p:nvCxnSpPr>
          <p:cNvPr id="44" name="Conector recto de flecha 43">
            <a:extLst>
              <a:ext uri="{FF2B5EF4-FFF2-40B4-BE49-F238E27FC236}">
                <a16:creationId xmlns:a16="http://schemas.microsoft.com/office/drawing/2014/main" id="{A96787EC-D8D4-B327-2723-0628136147AB}"/>
              </a:ext>
            </a:extLst>
          </p:cNvPr>
          <p:cNvCxnSpPr/>
          <p:nvPr/>
        </p:nvCxnSpPr>
        <p:spPr>
          <a:xfrm>
            <a:off x="3165241" y="4274998"/>
            <a:ext cx="9685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A79FCDCA-0F92-0787-A88F-DE7AE379912C}"/>
              </a:ext>
            </a:extLst>
          </p:cNvPr>
          <p:cNvCxnSpPr/>
          <p:nvPr/>
        </p:nvCxnSpPr>
        <p:spPr>
          <a:xfrm>
            <a:off x="3207027" y="5511799"/>
            <a:ext cx="9685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22CD93DA-1E3A-82F9-61B0-7A60ADDA8A15}"/>
              </a:ext>
            </a:extLst>
          </p:cNvPr>
          <p:cNvCxnSpPr>
            <a:cxnSpLocks/>
          </p:cNvCxnSpPr>
          <p:nvPr/>
        </p:nvCxnSpPr>
        <p:spPr>
          <a:xfrm flipV="1">
            <a:off x="6957393" y="2566070"/>
            <a:ext cx="0" cy="1776539"/>
          </a:xfrm>
          <a:prstGeom prst="line">
            <a:avLst/>
          </a:prstGeom>
          <a:ln w="98425"/>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645CC818-E9E7-395B-FF84-C041A2C99B12}"/>
              </a:ext>
            </a:extLst>
          </p:cNvPr>
          <p:cNvCxnSpPr/>
          <p:nvPr/>
        </p:nvCxnSpPr>
        <p:spPr>
          <a:xfrm>
            <a:off x="7736418" y="2627583"/>
            <a:ext cx="11542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0254ACF-57CA-B31B-75BC-EE7A69EFD584}"/>
              </a:ext>
            </a:extLst>
          </p:cNvPr>
          <p:cNvSpPr txBox="1"/>
          <p:nvPr/>
        </p:nvSpPr>
        <p:spPr>
          <a:xfrm>
            <a:off x="7781256" y="2357535"/>
            <a:ext cx="660758" cy="276999"/>
          </a:xfrm>
          <a:prstGeom prst="rect">
            <a:avLst/>
          </a:prstGeom>
          <a:noFill/>
        </p:spPr>
        <p:txBody>
          <a:bodyPr wrap="none" rtlCol="0">
            <a:spAutoFit/>
          </a:bodyPr>
          <a:lstStyle/>
          <a:p>
            <a:r>
              <a:rPr lang="es-MX" sz="1200" dirty="0">
                <a:solidFill>
                  <a:schemeClr val="bg1"/>
                </a:solidFill>
              </a:rPr>
              <a:t>2005  - </a:t>
            </a:r>
          </a:p>
        </p:txBody>
      </p:sp>
    </p:spTree>
    <p:extLst>
      <p:ext uri="{BB962C8B-B14F-4D97-AF65-F5344CB8AC3E}">
        <p14:creationId xmlns:p14="http://schemas.microsoft.com/office/powerpoint/2010/main" val="9073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2015739-EC6B-467B-F4F9-4297C948C043}"/>
              </a:ext>
            </a:extLst>
          </p:cNvPr>
          <p:cNvSpPr txBox="1"/>
          <p:nvPr/>
        </p:nvSpPr>
        <p:spPr>
          <a:xfrm>
            <a:off x="1466193" y="1182414"/>
            <a:ext cx="5343129" cy="646331"/>
          </a:xfrm>
          <a:prstGeom prst="rect">
            <a:avLst/>
          </a:prstGeom>
          <a:noFill/>
        </p:spPr>
        <p:txBody>
          <a:bodyPr wrap="none" rtlCol="0">
            <a:spAutoFit/>
          </a:bodyPr>
          <a:lstStyle/>
          <a:p>
            <a:r>
              <a:rPr lang="es-MX" dirty="0">
                <a:solidFill>
                  <a:schemeClr val="bg1"/>
                </a:solidFill>
              </a:rPr>
              <a:t>Durante muchos años hubo canje de publicaciones,</a:t>
            </a:r>
          </a:p>
          <a:p>
            <a:r>
              <a:rPr lang="es-MX" dirty="0">
                <a:solidFill>
                  <a:schemeClr val="bg1"/>
                </a:solidFill>
              </a:rPr>
              <a:t> por eso convenía tener una publicación</a:t>
            </a:r>
          </a:p>
        </p:txBody>
      </p:sp>
      <p:sp>
        <p:nvSpPr>
          <p:cNvPr id="3" name="CuadroTexto 2">
            <a:extLst>
              <a:ext uri="{FF2B5EF4-FFF2-40B4-BE49-F238E27FC236}">
                <a16:creationId xmlns:a16="http://schemas.microsoft.com/office/drawing/2014/main" id="{9DF51B10-4203-F701-F6B8-D53CBA1A99C1}"/>
              </a:ext>
            </a:extLst>
          </p:cNvPr>
          <p:cNvSpPr txBox="1"/>
          <p:nvPr/>
        </p:nvSpPr>
        <p:spPr>
          <a:xfrm>
            <a:off x="1513490" y="1725222"/>
            <a:ext cx="2928943" cy="369332"/>
          </a:xfrm>
          <a:prstGeom prst="rect">
            <a:avLst/>
          </a:prstGeom>
          <a:noFill/>
        </p:spPr>
        <p:txBody>
          <a:bodyPr wrap="none" rtlCol="0">
            <a:spAutoFit/>
          </a:bodyPr>
          <a:lstStyle/>
          <a:p>
            <a:r>
              <a:rPr lang="es-MX" dirty="0">
                <a:solidFill>
                  <a:schemeClr val="bg1"/>
                </a:solidFill>
              </a:rPr>
              <a:t>y se pagaban suscripciones</a:t>
            </a:r>
          </a:p>
        </p:txBody>
      </p:sp>
      <p:sp>
        <p:nvSpPr>
          <p:cNvPr id="4" name="CuadroTexto 3">
            <a:extLst>
              <a:ext uri="{FF2B5EF4-FFF2-40B4-BE49-F238E27FC236}">
                <a16:creationId xmlns:a16="http://schemas.microsoft.com/office/drawing/2014/main" id="{CF3C01E3-8E8A-D7CC-DD91-177E04110174}"/>
              </a:ext>
            </a:extLst>
          </p:cNvPr>
          <p:cNvSpPr txBox="1"/>
          <p:nvPr/>
        </p:nvSpPr>
        <p:spPr>
          <a:xfrm>
            <a:off x="1513490" y="731939"/>
            <a:ext cx="3320140" cy="369332"/>
          </a:xfrm>
          <a:prstGeom prst="rect">
            <a:avLst/>
          </a:prstGeom>
          <a:noFill/>
        </p:spPr>
        <p:txBody>
          <a:bodyPr wrap="none" rtlCol="0">
            <a:spAutoFit/>
          </a:bodyPr>
          <a:lstStyle/>
          <a:p>
            <a:r>
              <a:rPr lang="es-MX" dirty="0">
                <a:solidFill>
                  <a:schemeClr val="bg1"/>
                </a:solidFill>
              </a:rPr>
              <a:t>¿Cómo  circulaban las revistas?</a:t>
            </a:r>
          </a:p>
        </p:txBody>
      </p:sp>
      <p:pic>
        <p:nvPicPr>
          <p:cNvPr id="6" name="Imagen 5">
            <a:extLst>
              <a:ext uri="{FF2B5EF4-FFF2-40B4-BE49-F238E27FC236}">
                <a16:creationId xmlns:a16="http://schemas.microsoft.com/office/drawing/2014/main" id="{BC39BB66-762A-C316-FFF2-2033FA8CB90E}"/>
              </a:ext>
            </a:extLst>
          </p:cNvPr>
          <p:cNvPicPr>
            <a:picLocks noChangeAspect="1"/>
          </p:cNvPicPr>
          <p:nvPr/>
        </p:nvPicPr>
        <p:blipFill>
          <a:blip r:embed="rId2"/>
          <a:stretch>
            <a:fillRect/>
          </a:stretch>
        </p:blipFill>
        <p:spPr>
          <a:xfrm>
            <a:off x="1513490" y="5029256"/>
            <a:ext cx="1642140" cy="1642140"/>
          </a:xfrm>
          <a:prstGeom prst="rect">
            <a:avLst/>
          </a:prstGeom>
        </p:spPr>
      </p:pic>
      <p:graphicFrame>
        <p:nvGraphicFramePr>
          <p:cNvPr id="8" name="Gráfico 7">
            <a:extLst>
              <a:ext uri="{FF2B5EF4-FFF2-40B4-BE49-F238E27FC236}">
                <a16:creationId xmlns:a16="http://schemas.microsoft.com/office/drawing/2014/main" id="{9ADC08AD-7ECF-3CE3-CB3A-7BB7CE7133C2}"/>
              </a:ext>
            </a:extLst>
          </p:cNvPr>
          <p:cNvGraphicFramePr/>
          <p:nvPr>
            <p:extLst>
              <p:ext uri="{D42A27DB-BD31-4B8C-83A1-F6EECF244321}">
                <p14:modId xmlns:p14="http://schemas.microsoft.com/office/powerpoint/2010/main" val="1489110229"/>
              </p:ext>
            </p:extLst>
          </p:nvPr>
        </p:nvGraphicFramePr>
        <p:xfrm>
          <a:off x="1513490" y="2287979"/>
          <a:ext cx="3126740" cy="25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07B4A5EE-35F1-225A-DA31-DA928D62A530}"/>
              </a:ext>
            </a:extLst>
          </p:cNvPr>
          <p:cNvGraphicFramePr/>
          <p:nvPr>
            <p:extLst>
              <p:ext uri="{D42A27DB-BD31-4B8C-83A1-F6EECF244321}">
                <p14:modId xmlns:p14="http://schemas.microsoft.com/office/powerpoint/2010/main" val="1914606292"/>
              </p:ext>
            </p:extLst>
          </p:nvPr>
        </p:nvGraphicFramePr>
        <p:xfrm>
          <a:off x="5110480" y="2287979"/>
          <a:ext cx="3017520" cy="254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CuadroTexto 10">
            <a:extLst>
              <a:ext uri="{FF2B5EF4-FFF2-40B4-BE49-F238E27FC236}">
                <a16:creationId xmlns:a16="http://schemas.microsoft.com/office/drawing/2014/main" id="{D2CD727A-3D54-D662-DEE2-C58682109938}"/>
              </a:ext>
            </a:extLst>
          </p:cNvPr>
          <p:cNvSpPr txBox="1"/>
          <p:nvPr/>
        </p:nvSpPr>
        <p:spPr>
          <a:xfrm>
            <a:off x="3873500" y="5295448"/>
            <a:ext cx="4572000" cy="923330"/>
          </a:xfrm>
          <a:prstGeom prst="rect">
            <a:avLst/>
          </a:prstGeom>
          <a:noFill/>
        </p:spPr>
        <p:txBody>
          <a:bodyPr wrap="square">
            <a:spAutoFit/>
          </a:bodyPr>
          <a:lstStyle/>
          <a:p>
            <a:r>
              <a:rPr lang="es-MX"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 mayor número de canjes de la RMB fue de 576, entre 2005 y 2010, con instituciones de todo el mundo </a:t>
            </a:r>
            <a:endParaRPr lang="es-MX" dirty="0">
              <a:solidFill>
                <a:schemeClr val="bg1"/>
              </a:solidFill>
            </a:endParaRPr>
          </a:p>
        </p:txBody>
      </p:sp>
    </p:spTree>
    <p:extLst>
      <p:ext uri="{BB962C8B-B14F-4D97-AF65-F5344CB8AC3E}">
        <p14:creationId xmlns:p14="http://schemas.microsoft.com/office/powerpoint/2010/main" val="385449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364C2D-3E0A-4BBF-D33D-F1B2B48CFA22}"/>
              </a:ext>
            </a:extLst>
          </p:cNvPr>
          <p:cNvSpPr txBox="1"/>
          <p:nvPr/>
        </p:nvSpPr>
        <p:spPr>
          <a:xfrm>
            <a:off x="1208690" y="932355"/>
            <a:ext cx="7485062" cy="3139321"/>
          </a:xfrm>
          <a:prstGeom prst="rect">
            <a:avLst/>
          </a:prstGeom>
          <a:noFill/>
        </p:spPr>
        <p:txBody>
          <a:bodyPr wrap="none" rtlCol="0">
            <a:spAutoFit/>
          </a:bodyPr>
          <a:lstStyle/>
          <a:p>
            <a:r>
              <a:rPr lang="es-MX" dirty="0">
                <a:solidFill>
                  <a:schemeClr val="bg1"/>
                </a:solidFill>
              </a:rPr>
              <a:t>Llegó la era digital alrededor de 1990</a:t>
            </a:r>
          </a:p>
          <a:p>
            <a:r>
              <a:rPr lang="es-MX" dirty="0">
                <a:solidFill>
                  <a:schemeClr val="bg1"/>
                </a:solidFill>
              </a:rPr>
              <a:t>Comienzan las bases de datos y grandes repositorios de información</a:t>
            </a:r>
          </a:p>
          <a:p>
            <a:endParaRPr lang="es-MX" dirty="0">
              <a:solidFill>
                <a:schemeClr val="bg1"/>
              </a:solidFill>
            </a:endParaRPr>
          </a:p>
          <a:p>
            <a:r>
              <a:rPr lang="es-MX" dirty="0">
                <a:solidFill>
                  <a:schemeClr val="bg1"/>
                </a:solidFill>
              </a:rPr>
              <a:t>Años después empieza un movimiento que demanda libre acceso a las</a:t>
            </a:r>
          </a:p>
          <a:p>
            <a:r>
              <a:rPr lang="es-MX" dirty="0">
                <a:solidFill>
                  <a:schemeClr val="bg1"/>
                </a:solidFill>
              </a:rPr>
              <a:t>publicaciones, lo cual también conviene a los autores porque alcanzan</a:t>
            </a:r>
          </a:p>
          <a:p>
            <a:r>
              <a:rPr lang="es-MX" dirty="0">
                <a:solidFill>
                  <a:schemeClr val="bg1"/>
                </a:solidFill>
              </a:rPr>
              <a:t>números más altos de citas (proyectos, becas, reconocimiento, contratos</a:t>
            </a:r>
          </a:p>
          <a:p>
            <a:r>
              <a:rPr lang="es-MX" dirty="0">
                <a:solidFill>
                  <a:schemeClr val="bg1"/>
                </a:solidFill>
              </a:rPr>
              <a:t>fondos, etc.)</a:t>
            </a:r>
          </a:p>
          <a:p>
            <a:endParaRPr lang="es-MX" dirty="0">
              <a:solidFill>
                <a:schemeClr val="bg1"/>
              </a:solidFill>
            </a:endParaRPr>
          </a:p>
          <a:p>
            <a:r>
              <a:rPr lang="es-MX" dirty="0">
                <a:solidFill>
                  <a:schemeClr val="bg1"/>
                </a:solidFill>
              </a:rPr>
              <a:t>La pregunta es ¿quién va a pagar el acceso abierto de los artículos y </a:t>
            </a:r>
          </a:p>
          <a:p>
            <a:r>
              <a:rPr lang="es-MX" dirty="0">
                <a:solidFill>
                  <a:schemeClr val="bg1"/>
                </a:solidFill>
              </a:rPr>
              <a:t>publicaciones?</a:t>
            </a:r>
          </a:p>
          <a:p>
            <a:endParaRPr lang="es-MX" dirty="0">
              <a:solidFill>
                <a:schemeClr val="bg1"/>
              </a:solidFill>
            </a:endParaRPr>
          </a:p>
        </p:txBody>
      </p:sp>
      <p:pic>
        <p:nvPicPr>
          <p:cNvPr id="4" name="Imagen 3">
            <a:extLst>
              <a:ext uri="{FF2B5EF4-FFF2-40B4-BE49-F238E27FC236}">
                <a16:creationId xmlns:a16="http://schemas.microsoft.com/office/drawing/2014/main" id="{385183C5-A43A-956C-BB15-00C10DB00C6E}"/>
              </a:ext>
            </a:extLst>
          </p:cNvPr>
          <p:cNvPicPr>
            <a:picLocks noChangeAspect="1"/>
          </p:cNvPicPr>
          <p:nvPr/>
        </p:nvPicPr>
        <p:blipFill>
          <a:blip r:embed="rId2"/>
          <a:stretch>
            <a:fillRect/>
          </a:stretch>
        </p:blipFill>
        <p:spPr>
          <a:xfrm>
            <a:off x="1513490" y="5029256"/>
            <a:ext cx="1642140" cy="1642140"/>
          </a:xfrm>
          <a:prstGeom prst="rect">
            <a:avLst/>
          </a:prstGeom>
        </p:spPr>
      </p:pic>
      <p:pic>
        <p:nvPicPr>
          <p:cNvPr id="5" name="Imagen 4">
            <a:extLst>
              <a:ext uri="{FF2B5EF4-FFF2-40B4-BE49-F238E27FC236}">
                <a16:creationId xmlns:a16="http://schemas.microsoft.com/office/drawing/2014/main" id="{37C86E2B-B62C-68DD-6CCC-96CFF5CD21C5}"/>
              </a:ext>
            </a:extLst>
          </p:cNvPr>
          <p:cNvPicPr>
            <a:picLocks noChangeAspect="1"/>
          </p:cNvPicPr>
          <p:nvPr/>
        </p:nvPicPr>
        <p:blipFill>
          <a:blip r:embed="rId3"/>
          <a:stretch>
            <a:fillRect/>
          </a:stretch>
        </p:blipFill>
        <p:spPr>
          <a:xfrm>
            <a:off x="3975458" y="4997364"/>
            <a:ext cx="4368441" cy="1705924"/>
          </a:xfrm>
          <a:prstGeom prst="rect">
            <a:avLst/>
          </a:prstGeom>
        </p:spPr>
      </p:pic>
    </p:spTree>
    <p:extLst>
      <p:ext uri="{BB962C8B-B14F-4D97-AF65-F5344CB8AC3E}">
        <p14:creationId xmlns:p14="http://schemas.microsoft.com/office/powerpoint/2010/main" val="26401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364C2D-3E0A-4BBF-D33D-F1B2B48CFA22}"/>
              </a:ext>
            </a:extLst>
          </p:cNvPr>
          <p:cNvSpPr txBox="1"/>
          <p:nvPr/>
        </p:nvSpPr>
        <p:spPr>
          <a:xfrm>
            <a:off x="1208690" y="932355"/>
            <a:ext cx="7439024" cy="2031325"/>
          </a:xfrm>
          <a:prstGeom prst="rect">
            <a:avLst/>
          </a:prstGeom>
          <a:noFill/>
        </p:spPr>
        <p:txBody>
          <a:bodyPr wrap="none" rtlCol="0">
            <a:spAutoFit/>
          </a:bodyPr>
          <a:lstStyle/>
          <a:p>
            <a:r>
              <a:rPr lang="es-MX" dirty="0">
                <a:solidFill>
                  <a:schemeClr val="bg1"/>
                </a:solidFill>
              </a:rPr>
              <a:t>Llegó la era digital alrededor de 1990</a:t>
            </a:r>
          </a:p>
          <a:p>
            <a:r>
              <a:rPr lang="es-MX" dirty="0">
                <a:solidFill>
                  <a:schemeClr val="bg1"/>
                </a:solidFill>
              </a:rPr>
              <a:t>Comienzan las bases de datos y grandes repositorios de información</a:t>
            </a:r>
          </a:p>
          <a:p>
            <a:endParaRPr lang="es-MX" dirty="0">
              <a:solidFill>
                <a:schemeClr val="bg1"/>
              </a:solidFill>
            </a:endParaRPr>
          </a:p>
          <a:p>
            <a:r>
              <a:rPr lang="es-MX" dirty="0">
                <a:solidFill>
                  <a:schemeClr val="bg1"/>
                </a:solidFill>
              </a:rPr>
              <a:t>Para 2010 cesan los canjes, las bibliotecas del mundo solicitan que ya no</a:t>
            </a:r>
          </a:p>
          <a:p>
            <a:r>
              <a:rPr lang="es-MX" dirty="0">
                <a:solidFill>
                  <a:schemeClr val="bg1"/>
                </a:solidFill>
              </a:rPr>
              <a:t>se envíen copias en papel de las publicaciones. Los envíos por correo</a:t>
            </a:r>
          </a:p>
          <a:p>
            <a:r>
              <a:rPr lang="es-MX" dirty="0">
                <a:solidFill>
                  <a:schemeClr val="bg1"/>
                </a:solidFill>
              </a:rPr>
              <a:t>son muy caros y las revistas ya tienen versiones electrónicas.</a:t>
            </a:r>
          </a:p>
          <a:p>
            <a:endParaRPr lang="es-MX" dirty="0">
              <a:solidFill>
                <a:schemeClr val="bg1"/>
              </a:solidFill>
            </a:endParaRPr>
          </a:p>
        </p:txBody>
      </p:sp>
      <p:pic>
        <p:nvPicPr>
          <p:cNvPr id="4" name="Imagen 3">
            <a:extLst>
              <a:ext uri="{FF2B5EF4-FFF2-40B4-BE49-F238E27FC236}">
                <a16:creationId xmlns:a16="http://schemas.microsoft.com/office/drawing/2014/main" id="{385183C5-A43A-956C-BB15-00C10DB00C6E}"/>
              </a:ext>
            </a:extLst>
          </p:cNvPr>
          <p:cNvPicPr>
            <a:picLocks noChangeAspect="1"/>
          </p:cNvPicPr>
          <p:nvPr/>
        </p:nvPicPr>
        <p:blipFill>
          <a:blip r:embed="rId2"/>
          <a:stretch>
            <a:fillRect/>
          </a:stretch>
        </p:blipFill>
        <p:spPr>
          <a:xfrm>
            <a:off x="1513490" y="5029256"/>
            <a:ext cx="1642140" cy="1642140"/>
          </a:xfrm>
          <a:prstGeom prst="rect">
            <a:avLst/>
          </a:prstGeom>
        </p:spPr>
      </p:pic>
      <p:pic>
        <p:nvPicPr>
          <p:cNvPr id="2" name="Imagen 1">
            <a:extLst>
              <a:ext uri="{FF2B5EF4-FFF2-40B4-BE49-F238E27FC236}">
                <a16:creationId xmlns:a16="http://schemas.microsoft.com/office/drawing/2014/main" id="{F5396AB6-302B-9EAE-F2CC-2887F077FE31}"/>
              </a:ext>
            </a:extLst>
          </p:cNvPr>
          <p:cNvPicPr>
            <a:picLocks noChangeAspect="1"/>
          </p:cNvPicPr>
          <p:nvPr/>
        </p:nvPicPr>
        <p:blipFill>
          <a:blip r:embed="rId3"/>
          <a:stretch>
            <a:fillRect/>
          </a:stretch>
        </p:blipFill>
        <p:spPr>
          <a:xfrm>
            <a:off x="3656614" y="5029256"/>
            <a:ext cx="4991100" cy="1603945"/>
          </a:xfrm>
          <a:prstGeom prst="rect">
            <a:avLst/>
          </a:prstGeom>
        </p:spPr>
      </p:pic>
      <p:pic>
        <p:nvPicPr>
          <p:cNvPr id="7" name="Imagen 6">
            <a:extLst>
              <a:ext uri="{FF2B5EF4-FFF2-40B4-BE49-F238E27FC236}">
                <a16:creationId xmlns:a16="http://schemas.microsoft.com/office/drawing/2014/main" id="{3528F891-8A29-8D27-8E7B-28DBC7FECC49}"/>
              </a:ext>
            </a:extLst>
          </p:cNvPr>
          <p:cNvPicPr>
            <a:picLocks noChangeAspect="1"/>
          </p:cNvPicPr>
          <p:nvPr/>
        </p:nvPicPr>
        <p:blipFill>
          <a:blip r:embed="rId4"/>
          <a:stretch>
            <a:fillRect/>
          </a:stretch>
        </p:blipFill>
        <p:spPr>
          <a:xfrm>
            <a:off x="2133280" y="3088018"/>
            <a:ext cx="2578420" cy="1612605"/>
          </a:xfrm>
          <a:prstGeom prst="rect">
            <a:avLst/>
          </a:prstGeom>
        </p:spPr>
      </p:pic>
      <p:pic>
        <p:nvPicPr>
          <p:cNvPr id="8" name="Imagen 7">
            <a:extLst>
              <a:ext uri="{FF2B5EF4-FFF2-40B4-BE49-F238E27FC236}">
                <a16:creationId xmlns:a16="http://schemas.microsoft.com/office/drawing/2014/main" id="{67221FF1-F0B5-5C48-C8D9-0ADC40EFE213}"/>
              </a:ext>
            </a:extLst>
          </p:cNvPr>
          <p:cNvPicPr>
            <a:picLocks noChangeAspect="1"/>
          </p:cNvPicPr>
          <p:nvPr/>
        </p:nvPicPr>
        <p:blipFill>
          <a:blip r:embed="rId5"/>
          <a:stretch>
            <a:fillRect/>
          </a:stretch>
        </p:blipFill>
        <p:spPr>
          <a:xfrm>
            <a:off x="5025240" y="3216212"/>
            <a:ext cx="3407559" cy="1356218"/>
          </a:xfrm>
          <a:prstGeom prst="rect">
            <a:avLst/>
          </a:prstGeom>
        </p:spPr>
      </p:pic>
    </p:spTree>
    <p:extLst>
      <p:ext uri="{BB962C8B-B14F-4D97-AF65-F5344CB8AC3E}">
        <p14:creationId xmlns:p14="http://schemas.microsoft.com/office/powerpoint/2010/main" val="265733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84617A-7B5F-363A-7559-0DACB6203028}"/>
              </a:ext>
            </a:extLst>
          </p:cNvPr>
          <p:cNvPicPr>
            <a:picLocks noChangeAspect="1"/>
          </p:cNvPicPr>
          <p:nvPr/>
        </p:nvPicPr>
        <p:blipFill>
          <a:blip r:embed="rId2"/>
          <a:stretch>
            <a:fillRect/>
          </a:stretch>
        </p:blipFill>
        <p:spPr>
          <a:xfrm>
            <a:off x="1513490" y="5041956"/>
            <a:ext cx="1642140" cy="1642140"/>
          </a:xfrm>
          <a:prstGeom prst="rect">
            <a:avLst/>
          </a:prstGeom>
        </p:spPr>
      </p:pic>
      <p:sp>
        <p:nvSpPr>
          <p:cNvPr id="4" name="CuadroTexto 3">
            <a:extLst>
              <a:ext uri="{FF2B5EF4-FFF2-40B4-BE49-F238E27FC236}">
                <a16:creationId xmlns:a16="http://schemas.microsoft.com/office/drawing/2014/main" id="{ED88C89C-B37A-B0C5-01FF-ED0F0EC37F8A}"/>
              </a:ext>
            </a:extLst>
          </p:cNvPr>
          <p:cNvSpPr txBox="1"/>
          <p:nvPr/>
        </p:nvSpPr>
        <p:spPr>
          <a:xfrm>
            <a:off x="1208690" y="1453055"/>
            <a:ext cx="7000058" cy="3373359"/>
          </a:xfrm>
          <a:prstGeom prst="rect">
            <a:avLst/>
          </a:prstGeom>
          <a:noFill/>
        </p:spPr>
        <p:txBody>
          <a:bodyPr wrap="none" rtlCol="0">
            <a:spAutoFit/>
          </a:bodyPr>
          <a:lstStyle/>
          <a:p>
            <a:pPr>
              <a:lnSpc>
                <a:spcPct val="150000"/>
              </a:lnSpc>
            </a:pPr>
            <a:r>
              <a:rPr lang="es-MX" dirty="0">
                <a:solidFill>
                  <a:schemeClr val="bg1"/>
                </a:solidFill>
              </a:rPr>
              <a:t>En el caso australiano el mayor número de revistas que desapareció fue </a:t>
            </a:r>
          </a:p>
          <a:p>
            <a:pPr>
              <a:lnSpc>
                <a:spcPct val="150000"/>
              </a:lnSpc>
            </a:pPr>
            <a:r>
              <a:rPr lang="es-MX" dirty="0">
                <a:solidFill>
                  <a:schemeClr val="bg1"/>
                </a:solidFill>
              </a:rPr>
              <a:t>por falta de financiamiento y fueron revistas pubicadas por instituciones </a:t>
            </a:r>
          </a:p>
          <a:p>
            <a:pPr>
              <a:lnSpc>
                <a:spcPct val="150000"/>
              </a:lnSpc>
            </a:pPr>
            <a:r>
              <a:rPr lang="es-MX" dirty="0">
                <a:solidFill>
                  <a:schemeClr val="bg1"/>
                </a:solidFill>
              </a:rPr>
              <a:t>de educación (universidades)</a:t>
            </a:r>
          </a:p>
          <a:p>
            <a:pPr>
              <a:lnSpc>
                <a:spcPct val="150000"/>
              </a:lnSpc>
            </a:pPr>
            <a:endParaRPr lang="es-MX" dirty="0">
              <a:solidFill>
                <a:schemeClr val="bg1"/>
              </a:solidFill>
            </a:endParaRPr>
          </a:p>
          <a:p>
            <a:pPr>
              <a:lnSpc>
                <a:spcPct val="150000"/>
              </a:lnSpc>
            </a:pPr>
            <a:r>
              <a:rPr lang="es-MX" dirty="0">
                <a:solidFill>
                  <a:schemeClr val="bg1"/>
                </a:solidFill>
              </a:rPr>
              <a:t>El acceso abierto pasa de ser una idea/demanda de las comunidades</a:t>
            </a:r>
          </a:p>
          <a:p>
            <a:pPr>
              <a:lnSpc>
                <a:spcPct val="150000"/>
              </a:lnSpc>
            </a:pPr>
            <a:r>
              <a:rPr lang="es-MX" dirty="0">
                <a:solidFill>
                  <a:schemeClr val="bg1"/>
                </a:solidFill>
              </a:rPr>
              <a:t>académicas, a ser un modelo de negocio para las editoriales</a:t>
            </a:r>
          </a:p>
          <a:p>
            <a:pPr>
              <a:lnSpc>
                <a:spcPct val="150000"/>
              </a:lnSpc>
            </a:pPr>
            <a:endParaRPr lang="es-MX" dirty="0">
              <a:solidFill>
                <a:schemeClr val="bg1"/>
              </a:solidFill>
            </a:endParaRPr>
          </a:p>
          <a:p>
            <a:pPr>
              <a:lnSpc>
                <a:spcPct val="150000"/>
              </a:lnSpc>
            </a:pPr>
            <a:endParaRPr lang="es-MX" dirty="0">
              <a:solidFill>
                <a:schemeClr val="bg1"/>
              </a:solidFill>
            </a:endParaRPr>
          </a:p>
        </p:txBody>
      </p:sp>
      <p:pic>
        <p:nvPicPr>
          <p:cNvPr id="5" name="Imagen 4">
            <a:extLst>
              <a:ext uri="{FF2B5EF4-FFF2-40B4-BE49-F238E27FC236}">
                <a16:creationId xmlns:a16="http://schemas.microsoft.com/office/drawing/2014/main" id="{845FBA90-9B60-2307-8283-6AF2EC34C3AA}"/>
              </a:ext>
            </a:extLst>
          </p:cNvPr>
          <p:cNvPicPr>
            <a:picLocks noChangeAspect="1"/>
          </p:cNvPicPr>
          <p:nvPr/>
        </p:nvPicPr>
        <p:blipFill>
          <a:blip r:embed="rId3"/>
          <a:stretch>
            <a:fillRect/>
          </a:stretch>
        </p:blipFill>
        <p:spPr>
          <a:xfrm>
            <a:off x="3759522" y="5037714"/>
            <a:ext cx="4254178" cy="1687799"/>
          </a:xfrm>
          <a:prstGeom prst="rect">
            <a:avLst/>
          </a:prstGeom>
        </p:spPr>
      </p:pic>
    </p:spTree>
    <p:extLst>
      <p:ext uri="{BB962C8B-B14F-4D97-AF65-F5344CB8AC3E}">
        <p14:creationId xmlns:p14="http://schemas.microsoft.com/office/powerpoint/2010/main" val="189483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FEB3E38-FDBC-4E3E-5092-E9199AACDE18}"/>
              </a:ext>
            </a:extLst>
          </p:cNvPr>
          <p:cNvPicPr>
            <a:picLocks noChangeAspect="1"/>
          </p:cNvPicPr>
          <p:nvPr/>
        </p:nvPicPr>
        <p:blipFill>
          <a:blip r:embed="rId2"/>
          <a:stretch>
            <a:fillRect/>
          </a:stretch>
        </p:blipFill>
        <p:spPr>
          <a:xfrm>
            <a:off x="1513490" y="5029256"/>
            <a:ext cx="1642140" cy="1642140"/>
          </a:xfrm>
          <a:prstGeom prst="rect">
            <a:avLst/>
          </a:prstGeom>
        </p:spPr>
      </p:pic>
      <p:sp>
        <p:nvSpPr>
          <p:cNvPr id="4" name="CuadroTexto 3">
            <a:extLst>
              <a:ext uri="{FF2B5EF4-FFF2-40B4-BE49-F238E27FC236}">
                <a16:creationId xmlns:a16="http://schemas.microsoft.com/office/drawing/2014/main" id="{B1AAA730-9ECA-C179-D782-5038765A3EE0}"/>
              </a:ext>
            </a:extLst>
          </p:cNvPr>
          <p:cNvSpPr txBox="1"/>
          <p:nvPr/>
        </p:nvSpPr>
        <p:spPr>
          <a:xfrm>
            <a:off x="1208690" y="932355"/>
            <a:ext cx="7121245" cy="5035353"/>
          </a:xfrm>
          <a:prstGeom prst="rect">
            <a:avLst/>
          </a:prstGeom>
          <a:noFill/>
        </p:spPr>
        <p:txBody>
          <a:bodyPr wrap="none" rtlCol="0">
            <a:spAutoFit/>
          </a:bodyPr>
          <a:lstStyle/>
          <a:p>
            <a:pPr>
              <a:lnSpc>
                <a:spcPct val="150000"/>
              </a:lnSpc>
            </a:pPr>
            <a:r>
              <a:rPr lang="es-MX" dirty="0">
                <a:solidFill>
                  <a:schemeClr val="bg1"/>
                </a:solidFill>
              </a:rPr>
              <a:t>Muchas revistas desaparecen en la última década</a:t>
            </a:r>
          </a:p>
          <a:p>
            <a:pPr>
              <a:lnSpc>
                <a:spcPct val="150000"/>
              </a:lnSpc>
            </a:pPr>
            <a:r>
              <a:rPr lang="es-MX" dirty="0">
                <a:solidFill>
                  <a:schemeClr val="bg1"/>
                </a:solidFill>
              </a:rPr>
              <a:t>El acceso abierto es atractivo pero costoso</a:t>
            </a:r>
          </a:p>
          <a:p>
            <a:pPr>
              <a:lnSpc>
                <a:spcPct val="150000"/>
              </a:lnSpc>
            </a:pPr>
            <a:r>
              <a:rPr lang="es-MX" dirty="0">
                <a:solidFill>
                  <a:schemeClr val="bg1"/>
                </a:solidFill>
              </a:rPr>
              <a:t>Las universidades quedan con un doble efecto de perder revistas y tener</a:t>
            </a:r>
          </a:p>
          <a:p>
            <a:pPr>
              <a:lnSpc>
                <a:spcPct val="150000"/>
              </a:lnSpc>
            </a:pPr>
            <a:r>
              <a:rPr lang="es-MX" dirty="0">
                <a:solidFill>
                  <a:schemeClr val="bg1"/>
                </a:solidFill>
              </a:rPr>
              <a:t>que pagar costos de publicación y acceso abierto</a:t>
            </a:r>
          </a:p>
          <a:p>
            <a:pPr>
              <a:lnSpc>
                <a:spcPct val="150000"/>
              </a:lnSpc>
            </a:pPr>
            <a:endParaRPr lang="es-MX" dirty="0">
              <a:solidFill>
                <a:schemeClr val="bg1"/>
              </a:solidFill>
            </a:endParaRPr>
          </a:p>
          <a:p>
            <a:pPr>
              <a:lnSpc>
                <a:spcPct val="150000"/>
              </a:lnSpc>
            </a:pPr>
            <a:r>
              <a:rPr lang="es-MX" dirty="0">
                <a:solidFill>
                  <a:schemeClr val="bg1"/>
                </a:solidFill>
              </a:rPr>
              <a:t>Una marca o editorial universitaria puede generar muchos beneficios para</a:t>
            </a:r>
          </a:p>
          <a:p>
            <a:pPr>
              <a:lnSpc>
                <a:spcPct val="150000"/>
              </a:lnSpc>
            </a:pPr>
            <a:r>
              <a:rPr lang="es-MX" dirty="0">
                <a:solidFill>
                  <a:schemeClr val="bg1"/>
                </a:solidFill>
              </a:rPr>
              <a:t>la institución. Tres grandes universidades (Cambridge, Oxford, Chicago)</a:t>
            </a:r>
          </a:p>
          <a:p>
            <a:pPr>
              <a:lnSpc>
                <a:spcPct val="150000"/>
              </a:lnSpc>
            </a:pPr>
            <a:r>
              <a:rPr lang="es-MX" dirty="0">
                <a:solidFill>
                  <a:schemeClr val="bg1"/>
                </a:solidFill>
              </a:rPr>
              <a:t>dominan el campo considerando vertientes académicas y económicas</a:t>
            </a:r>
          </a:p>
          <a:p>
            <a:pPr>
              <a:lnSpc>
                <a:spcPct val="150000"/>
              </a:lnSpc>
            </a:pPr>
            <a:endParaRPr lang="es-MX" dirty="0">
              <a:solidFill>
                <a:schemeClr val="bg1"/>
              </a:solidFill>
            </a:endParaRPr>
          </a:p>
          <a:p>
            <a:pPr>
              <a:lnSpc>
                <a:spcPct val="150000"/>
              </a:lnSpc>
            </a:pPr>
            <a:endParaRPr lang="es-MX" dirty="0">
              <a:solidFill>
                <a:schemeClr val="bg1"/>
              </a:solidFill>
            </a:endParaRPr>
          </a:p>
          <a:p>
            <a:pPr>
              <a:lnSpc>
                <a:spcPct val="150000"/>
              </a:lnSpc>
            </a:pPr>
            <a:endParaRPr lang="es-MX" dirty="0">
              <a:solidFill>
                <a:schemeClr val="bg1"/>
              </a:solidFill>
            </a:endParaRPr>
          </a:p>
          <a:p>
            <a:pPr>
              <a:lnSpc>
                <a:spcPct val="150000"/>
              </a:lnSpc>
            </a:pPr>
            <a:endParaRPr lang="es-MX" dirty="0">
              <a:solidFill>
                <a:schemeClr val="bg1"/>
              </a:solidFill>
            </a:endParaRPr>
          </a:p>
        </p:txBody>
      </p:sp>
      <p:pic>
        <p:nvPicPr>
          <p:cNvPr id="5" name="Imagen 4">
            <a:extLst>
              <a:ext uri="{FF2B5EF4-FFF2-40B4-BE49-F238E27FC236}">
                <a16:creationId xmlns:a16="http://schemas.microsoft.com/office/drawing/2014/main" id="{C99F352C-ED5C-8976-C632-7634C5CDE57F}"/>
              </a:ext>
            </a:extLst>
          </p:cNvPr>
          <p:cNvPicPr>
            <a:picLocks noChangeAspect="1"/>
          </p:cNvPicPr>
          <p:nvPr/>
        </p:nvPicPr>
        <p:blipFill>
          <a:blip r:embed="rId3"/>
          <a:stretch>
            <a:fillRect/>
          </a:stretch>
        </p:blipFill>
        <p:spPr>
          <a:xfrm>
            <a:off x="3823022" y="4808188"/>
            <a:ext cx="4330700" cy="1863208"/>
          </a:xfrm>
          <a:prstGeom prst="rect">
            <a:avLst/>
          </a:prstGeom>
        </p:spPr>
      </p:pic>
    </p:spTree>
    <p:extLst>
      <p:ext uri="{BB962C8B-B14F-4D97-AF65-F5344CB8AC3E}">
        <p14:creationId xmlns:p14="http://schemas.microsoft.com/office/powerpoint/2010/main" val="303911812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4256</TotalTime>
  <Words>505</Words>
  <Application>Microsoft Office PowerPoint</Application>
  <PresentationFormat>Presentación en pantalla (4:3)</PresentationFormat>
  <Paragraphs>73</Paragraphs>
  <Slides>10</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10</vt:i4>
      </vt:variant>
    </vt:vector>
  </HeadingPairs>
  <TitlesOfParts>
    <vt:vector size="19" baseType="lpstr">
      <vt:lpstr>Aptos</vt:lpstr>
      <vt:lpstr>Aptos Display</vt:lpstr>
      <vt:lpstr>Arial</vt:lpstr>
      <vt:lpstr>Calibri</vt:lpstr>
      <vt:lpstr>Eurostile</vt:lpstr>
      <vt:lpstr>Helvetica Neue</vt:lpstr>
      <vt:lpstr>Shree Devanagari 714</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falvarez</dc:creator>
  <cp:lastModifiedBy>Tony</cp:lastModifiedBy>
  <cp:revision>7</cp:revision>
  <dcterms:created xsi:type="dcterms:W3CDTF">2024-03-25T04:03:17Z</dcterms:created>
  <dcterms:modified xsi:type="dcterms:W3CDTF">2024-04-25T20:05:18Z</dcterms:modified>
</cp:coreProperties>
</file>