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280" r:id="rId2"/>
    <p:sldId id="258" r:id="rId3"/>
    <p:sldId id="257" r:id="rId4"/>
    <p:sldId id="309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4" r:id="rId17"/>
    <p:sldId id="323" r:id="rId18"/>
    <p:sldId id="325" r:id="rId19"/>
    <p:sldId id="310" r:id="rId2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Tenor Sans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1B489-FB17-47C8-94D2-E9FD6B23ADCD}">
  <a:tblStyle styleId="{8351B489-FB17-47C8-94D2-E9FD6B23AD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e79a583be6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e79a583be6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37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693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90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040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70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258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689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105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290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42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372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36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64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67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70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29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3695700"/>
            <a:ext cx="1390800" cy="14478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7583622" y="-3838"/>
            <a:ext cx="1560388" cy="1560386"/>
            <a:chOff x="7157475" y="14"/>
            <a:chExt cx="1986490" cy="1986488"/>
          </a:xfrm>
        </p:grpSpPr>
        <p:sp>
          <p:nvSpPr>
            <p:cNvPr id="28" name="Google Shape;28;p4"/>
            <p:cNvSpPr/>
            <p:nvPr/>
          </p:nvSpPr>
          <p:spPr>
            <a:xfrm rot="-5400000">
              <a:off x="7157482" y="51"/>
              <a:ext cx="1986444" cy="1986458"/>
            </a:xfrm>
            <a:custGeom>
              <a:avLst/>
              <a:gdLst/>
              <a:ahLst/>
              <a:cxnLst/>
              <a:rect l="l" t="t" r="r" b="b"/>
              <a:pathLst>
                <a:path w="138573" h="138574" extrusionOk="0">
                  <a:moveTo>
                    <a:pt x="138572" y="1"/>
                  </a:moveTo>
                  <a:lnTo>
                    <a:pt x="0" y="138574"/>
                  </a:lnTo>
                  <a:lnTo>
                    <a:pt x="21949" y="138574"/>
                  </a:lnTo>
                  <a:lnTo>
                    <a:pt x="138572" y="21949"/>
                  </a:lnTo>
                  <a:lnTo>
                    <a:pt x="1385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7786768" y="36"/>
              <a:ext cx="1357180" cy="1357180"/>
            </a:xfrm>
            <a:custGeom>
              <a:avLst/>
              <a:gdLst/>
              <a:ahLst/>
              <a:cxnLst/>
              <a:rect l="l" t="t" r="r" b="b"/>
              <a:pathLst>
                <a:path w="94676" h="94676" extrusionOk="0">
                  <a:moveTo>
                    <a:pt x="94675" y="0"/>
                  </a:moveTo>
                  <a:lnTo>
                    <a:pt x="0" y="94676"/>
                  </a:lnTo>
                  <a:lnTo>
                    <a:pt x="21950" y="94676"/>
                  </a:lnTo>
                  <a:lnTo>
                    <a:pt x="94675" y="21950"/>
                  </a:lnTo>
                  <a:lnTo>
                    <a:pt x="946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8416062" y="14"/>
              <a:ext cx="727903" cy="727903"/>
            </a:xfrm>
            <a:custGeom>
              <a:avLst/>
              <a:gdLst/>
              <a:ahLst/>
              <a:cxnLst/>
              <a:rect l="l" t="t" r="r" b="b"/>
              <a:pathLst>
                <a:path w="50778" h="50778" extrusionOk="0">
                  <a:moveTo>
                    <a:pt x="50777" y="1"/>
                  </a:moveTo>
                  <a:lnTo>
                    <a:pt x="1" y="50778"/>
                  </a:lnTo>
                  <a:lnTo>
                    <a:pt x="21949" y="50778"/>
                  </a:lnTo>
                  <a:lnTo>
                    <a:pt x="50777" y="21949"/>
                  </a:lnTo>
                  <a:lnTo>
                    <a:pt x="50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20000" y="1859235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263650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3"/>
          </p:nvPr>
        </p:nvSpPr>
        <p:spPr>
          <a:xfrm>
            <a:off x="3403800" y="1859235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263650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6"/>
          </p:nvPr>
        </p:nvSpPr>
        <p:spPr>
          <a:xfrm>
            <a:off x="6087600" y="1859235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6618150" y="1263650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9"/>
          </p:nvPr>
        </p:nvSpPr>
        <p:spPr>
          <a:xfrm>
            <a:off x="2061900" y="3653863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2592450" y="3058048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4"/>
          </p:nvPr>
        </p:nvSpPr>
        <p:spPr>
          <a:xfrm>
            <a:off x="2061900" y="4123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5"/>
          </p:nvPr>
        </p:nvSpPr>
        <p:spPr>
          <a:xfrm>
            <a:off x="4745700" y="3653863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6" hasCustomPrompt="1"/>
          </p:nvPr>
        </p:nvSpPr>
        <p:spPr>
          <a:xfrm>
            <a:off x="5276250" y="3058048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7"/>
          </p:nvPr>
        </p:nvSpPr>
        <p:spPr>
          <a:xfrm>
            <a:off x="4745700" y="4123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/>
          <p:nvPr/>
        </p:nvSpPr>
        <p:spPr>
          <a:xfrm rot="-5400000">
            <a:off x="7986250" y="3930450"/>
            <a:ext cx="1226400" cy="11997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-481789" y="-358203"/>
            <a:ext cx="2700300" cy="2700300"/>
            <a:chOff x="1165875" y="238125"/>
            <a:chExt cx="4139025" cy="4139025"/>
          </a:xfrm>
        </p:grpSpPr>
        <p:sp>
          <p:nvSpPr>
            <p:cNvPr id="99" name="Google Shape;99;p13"/>
            <p:cNvSpPr/>
            <p:nvPr/>
          </p:nvSpPr>
          <p:spPr>
            <a:xfrm>
              <a:off x="1165875" y="238125"/>
              <a:ext cx="3143275" cy="3143275"/>
            </a:xfrm>
            <a:custGeom>
              <a:avLst/>
              <a:gdLst/>
              <a:ahLst/>
              <a:cxnLst/>
              <a:rect l="l" t="t" r="r" b="b"/>
              <a:pathLst>
                <a:path w="125731" h="125731" extrusionOk="0">
                  <a:moveTo>
                    <a:pt x="105816" y="0"/>
                  </a:moveTo>
                  <a:lnTo>
                    <a:pt x="0" y="105816"/>
                  </a:lnTo>
                  <a:lnTo>
                    <a:pt x="0" y="125731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165875" y="238125"/>
              <a:ext cx="2147525" cy="2147525"/>
            </a:xfrm>
            <a:custGeom>
              <a:avLst/>
              <a:gdLst/>
              <a:ahLst/>
              <a:cxnLst/>
              <a:rect l="l" t="t" r="r" b="b"/>
              <a:pathLst>
                <a:path w="85901" h="85901" extrusionOk="0">
                  <a:moveTo>
                    <a:pt x="65986" y="0"/>
                  </a:moveTo>
                  <a:lnTo>
                    <a:pt x="0" y="65986"/>
                  </a:lnTo>
                  <a:lnTo>
                    <a:pt x="0" y="85901"/>
                  </a:lnTo>
                  <a:lnTo>
                    <a:pt x="859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165875" y="238125"/>
              <a:ext cx="1151775" cy="1151775"/>
            </a:xfrm>
            <a:custGeom>
              <a:avLst/>
              <a:gdLst/>
              <a:ahLst/>
              <a:cxnLst/>
              <a:rect l="l" t="t" r="r" b="b"/>
              <a:pathLst>
                <a:path w="46071" h="46071" extrusionOk="0">
                  <a:moveTo>
                    <a:pt x="26156" y="0"/>
                  </a:moveTo>
                  <a:lnTo>
                    <a:pt x="0" y="26156"/>
                  </a:lnTo>
                  <a:lnTo>
                    <a:pt x="0" y="46071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1165875" y="238125"/>
              <a:ext cx="4139025" cy="4139025"/>
            </a:xfrm>
            <a:custGeom>
              <a:avLst/>
              <a:gdLst/>
              <a:ahLst/>
              <a:cxnLst/>
              <a:rect l="l" t="t" r="r" b="b"/>
              <a:pathLst>
                <a:path w="165561" h="165561" extrusionOk="0">
                  <a:moveTo>
                    <a:pt x="145646" y="0"/>
                  </a:moveTo>
                  <a:lnTo>
                    <a:pt x="0" y="145646"/>
                  </a:lnTo>
                  <a:lnTo>
                    <a:pt x="0" y="165561"/>
                  </a:lnTo>
                  <a:lnTo>
                    <a:pt x="165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3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6"/>
          <p:cNvGrpSpPr/>
          <p:nvPr/>
        </p:nvGrpSpPr>
        <p:grpSpPr>
          <a:xfrm>
            <a:off x="7329364" y="3150304"/>
            <a:ext cx="2199066" cy="2221803"/>
            <a:chOff x="7506170" y="3264603"/>
            <a:chExt cx="2401776" cy="2426608"/>
          </a:xfrm>
        </p:grpSpPr>
        <p:sp>
          <p:nvSpPr>
            <p:cNvPr id="199" name="Google Shape;199;p26"/>
            <p:cNvSpPr/>
            <p:nvPr/>
          </p:nvSpPr>
          <p:spPr>
            <a:xfrm rot="10800000">
              <a:off x="7506170" y="3264603"/>
              <a:ext cx="2401776" cy="2426608"/>
            </a:xfrm>
            <a:custGeom>
              <a:avLst/>
              <a:gdLst/>
              <a:ahLst/>
              <a:cxnLst/>
              <a:rect l="l" t="t" r="r" b="b"/>
              <a:pathLst>
                <a:path w="125731" h="125731" extrusionOk="0">
                  <a:moveTo>
                    <a:pt x="105816" y="0"/>
                  </a:moveTo>
                  <a:lnTo>
                    <a:pt x="0" y="105816"/>
                  </a:lnTo>
                  <a:lnTo>
                    <a:pt x="0" y="125731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 rot="10800000">
              <a:off x="8267023" y="4033322"/>
              <a:ext cx="1640924" cy="1657889"/>
            </a:xfrm>
            <a:custGeom>
              <a:avLst/>
              <a:gdLst/>
              <a:ahLst/>
              <a:cxnLst/>
              <a:rect l="l" t="t" r="r" b="b"/>
              <a:pathLst>
                <a:path w="85901" h="85901" extrusionOk="0">
                  <a:moveTo>
                    <a:pt x="65986" y="0"/>
                  </a:moveTo>
                  <a:lnTo>
                    <a:pt x="0" y="65986"/>
                  </a:lnTo>
                  <a:lnTo>
                    <a:pt x="0" y="85901"/>
                  </a:lnTo>
                  <a:lnTo>
                    <a:pt x="859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 rot="10800000">
              <a:off x="9027875" y="4802041"/>
              <a:ext cx="880071" cy="889170"/>
            </a:xfrm>
            <a:custGeom>
              <a:avLst/>
              <a:gdLst/>
              <a:ahLst/>
              <a:cxnLst/>
              <a:rect l="l" t="t" r="r" b="b"/>
              <a:pathLst>
                <a:path w="46071" h="46071" extrusionOk="0">
                  <a:moveTo>
                    <a:pt x="26156" y="0"/>
                  </a:moveTo>
                  <a:lnTo>
                    <a:pt x="0" y="26156"/>
                  </a:lnTo>
                  <a:lnTo>
                    <a:pt x="0" y="46071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4"/>
          <p:cNvGrpSpPr/>
          <p:nvPr/>
        </p:nvGrpSpPr>
        <p:grpSpPr>
          <a:xfrm rot="10263189">
            <a:off x="5525641" y="-621533"/>
            <a:ext cx="3970867" cy="3970867"/>
            <a:chOff x="1165875" y="238125"/>
            <a:chExt cx="4139025" cy="4139025"/>
          </a:xfrm>
        </p:grpSpPr>
        <p:sp>
          <p:nvSpPr>
            <p:cNvPr id="292" name="Google Shape;292;p34"/>
            <p:cNvSpPr/>
            <p:nvPr/>
          </p:nvSpPr>
          <p:spPr>
            <a:xfrm>
              <a:off x="1165875" y="238125"/>
              <a:ext cx="3143275" cy="3143275"/>
            </a:xfrm>
            <a:custGeom>
              <a:avLst/>
              <a:gdLst/>
              <a:ahLst/>
              <a:cxnLst/>
              <a:rect l="l" t="t" r="r" b="b"/>
              <a:pathLst>
                <a:path w="125731" h="125731" extrusionOk="0">
                  <a:moveTo>
                    <a:pt x="105816" y="0"/>
                  </a:moveTo>
                  <a:lnTo>
                    <a:pt x="0" y="105816"/>
                  </a:lnTo>
                  <a:lnTo>
                    <a:pt x="0" y="125731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1165875" y="238125"/>
              <a:ext cx="2147525" cy="2147525"/>
            </a:xfrm>
            <a:custGeom>
              <a:avLst/>
              <a:gdLst/>
              <a:ahLst/>
              <a:cxnLst/>
              <a:rect l="l" t="t" r="r" b="b"/>
              <a:pathLst>
                <a:path w="85901" h="85901" extrusionOk="0">
                  <a:moveTo>
                    <a:pt x="65986" y="0"/>
                  </a:moveTo>
                  <a:lnTo>
                    <a:pt x="0" y="65986"/>
                  </a:lnTo>
                  <a:lnTo>
                    <a:pt x="0" y="85901"/>
                  </a:lnTo>
                  <a:lnTo>
                    <a:pt x="859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1165875" y="238125"/>
              <a:ext cx="1151775" cy="1151775"/>
            </a:xfrm>
            <a:custGeom>
              <a:avLst/>
              <a:gdLst/>
              <a:ahLst/>
              <a:cxnLst/>
              <a:rect l="l" t="t" r="r" b="b"/>
              <a:pathLst>
                <a:path w="46071" h="46071" extrusionOk="0">
                  <a:moveTo>
                    <a:pt x="26156" y="0"/>
                  </a:moveTo>
                  <a:lnTo>
                    <a:pt x="0" y="26156"/>
                  </a:lnTo>
                  <a:lnTo>
                    <a:pt x="0" y="46071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1165875" y="238125"/>
              <a:ext cx="4139025" cy="4139025"/>
            </a:xfrm>
            <a:custGeom>
              <a:avLst/>
              <a:gdLst/>
              <a:ahLst/>
              <a:cxnLst/>
              <a:rect l="l" t="t" r="r" b="b"/>
              <a:pathLst>
                <a:path w="165561" h="165561" extrusionOk="0">
                  <a:moveTo>
                    <a:pt x="145646" y="0"/>
                  </a:moveTo>
                  <a:lnTo>
                    <a:pt x="0" y="145646"/>
                  </a:lnTo>
                  <a:lnTo>
                    <a:pt x="0" y="165561"/>
                  </a:lnTo>
                  <a:lnTo>
                    <a:pt x="165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4"/>
          <p:cNvSpPr/>
          <p:nvPr/>
        </p:nvSpPr>
        <p:spPr>
          <a:xfrm>
            <a:off x="0" y="3760725"/>
            <a:ext cx="9144000" cy="13827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/>
          <p:nvPr/>
        </p:nvSpPr>
        <p:spPr>
          <a:xfrm rot="10800000" flipH="1">
            <a:off x="0" y="0"/>
            <a:ext cx="9134400" cy="51720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35"/>
          <p:cNvGrpSpPr/>
          <p:nvPr/>
        </p:nvGrpSpPr>
        <p:grpSpPr>
          <a:xfrm>
            <a:off x="7329364" y="3150304"/>
            <a:ext cx="2199066" cy="2221803"/>
            <a:chOff x="7506170" y="3264603"/>
            <a:chExt cx="2401776" cy="2426608"/>
          </a:xfrm>
        </p:grpSpPr>
        <p:sp>
          <p:nvSpPr>
            <p:cNvPr id="300" name="Google Shape;300;p35"/>
            <p:cNvSpPr/>
            <p:nvPr/>
          </p:nvSpPr>
          <p:spPr>
            <a:xfrm rot="10800000">
              <a:off x="7506170" y="3264603"/>
              <a:ext cx="2401776" cy="2426608"/>
            </a:xfrm>
            <a:custGeom>
              <a:avLst/>
              <a:gdLst/>
              <a:ahLst/>
              <a:cxnLst/>
              <a:rect l="l" t="t" r="r" b="b"/>
              <a:pathLst>
                <a:path w="125731" h="125731" extrusionOk="0">
                  <a:moveTo>
                    <a:pt x="105816" y="0"/>
                  </a:moveTo>
                  <a:lnTo>
                    <a:pt x="0" y="105816"/>
                  </a:lnTo>
                  <a:lnTo>
                    <a:pt x="0" y="125731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 rot="10800000">
              <a:off x="8267023" y="4033322"/>
              <a:ext cx="1640924" cy="1657889"/>
            </a:xfrm>
            <a:custGeom>
              <a:avLst/>
              <a:gdLst/>
              <a:ahLst/>
              <a:cxnLst/>
              <a:rect l="l" t="t" r="r" b="b"/>
              <a:pathLst>
                <a:path w="85901" h="85901" extrusionOk="0">
                  <a:moveTo>
                    <a:pt x="65986" y="0"/>
                  </a:moveTo>
                  <a:lnTo>
                    <a:pt x="0" y="65986"/>
                  </a:lnTo>
                  <a:lnTo>
                    <a:pt x="0" y="85901"/>
                  </a:lnTo>
                  <a:lnTo>
                    <a:pt x="859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 rot="10800000">
              <a:off x="9027875" y="4802041"/>
              <a:ext cx="880071" cy="889170"/>
            </a:xfrm>
            <a:custGeom>
              <a:avLst/>
              <a:gdLst/>
              <a:ahLst/>
              <a:cxnLst/>
              <a:rect l="l" t="t" r="r" b="b"/>
              <a:pathLst>
                <a:path w="46071" h="46071" extrusionOk="0">
                  <a:moveTo>
                    <a:pt x="26156" y="0"/>
                  </a:moveTo>
                  <a:lnTo>
                    <a:pt x="0" y="26156"/>
                  </a:lnTo>
                  <a:lnTo>
                    <a:pt x="0" y="46071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nor Sans"/>
              <a:buNone/>
              <a:defRPr sz="35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72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wTqda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unsm.edu.pe/index.php/rcs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pinedo@unsm.edu.p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rainternational.org/resources/journ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international.org/resources/journa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2"/>
          <p:cNvSpPr txBox="1">
            <a:spLocks noGrp="1"/>
          </p:cNvSpPr>
          <p:nvPr>
            <p:ph type="title"/>
          </p:nvPr>
        </p:nvSpPr>
        <p:spPr>
          <a:xfrm>
            <a:off x="107156" y="1027259"/>
            <a:ext cx="5807868" cy="3615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FF0000"/>
                </a:solidFill>
              </a:rPr>
              <a:t>Revistas científicas clonadas: Medidas editoriales</a:t>
            </a:r>
            <a:br>
              <a:rPr lang="es-ES" dirty="0"/>
            </a:br>
            <a:br>
              <a:rPr lang="es-ES" dirty="0"/>
            </a:br>
            <a:r>
              <a:rPr lang="pt-BR" sz="2400" b="1" dirty="0"/>
              <a:t>Lloy P. Pinedo-Tuanama</a:t>
            </a:r>
            <a:r>
              <a:rPr lang="pt-BR" sz="2400" dirty="0"/>
              <a:t>, Miguel A. Valles-Coral, Jorge R. Navarro-Cabrera, Rony Flores-Ramirez</a:t>
            </a:r>
            <a:br>
              <a:rPr lang="pt-BR" dirty="0"/>
            </a:br>
            <a:endParaRPr lang="es-PE" dirty="0"/>
          </a:p>
        </p:txBody>
      </p:sp>
      <p:pic>
        <p:nvPicPr>
          <p:cNvPr id="2" name="Marcador de posición de imagen 8">
            <a:extLst>
              <a:ext uri="{FF2B5EF4-FFF2-40B4-BE49-F238E27FC236}">
                <a16:creationId xmlns:a16="http://schemas.microsoft.com/office/drawing/2014/main" id="{0E21AB4E-878E-988E-72DD-E7798DC9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0" r="1270"/>
          <a:stretch>
            <a:fillRect/>
          </a:stretch>
        </p:blipFill>
        <p:spPr>
          <a:xfrm>
            <a:off x="6154488" y="863612"/>
            <a:ext cx="2989512" cy="3068094"/>
          </a:xfrm>
          <a:prstGeom prst="snip2DiagRect">
            <a:avLst>
              <a:gd name="adj1" fmla="val 14250"/>
              <a:gd name="adj2" fmla="val 16667"/>
            </a:avLst>
          </a:prstGeom>
        </p:spPr>
      </p:pic>
      <p:pic>
        <p:nvPicPr>
          <p:cNvPr id="3" name="Picture 2" descr="Identidad Visual – Universidad Nacional de San Martín">
            <a:extLst>
              <a:ext uri="{FF2B5EF4-FFF2-40B4-BE49-F238E27FC236}">
                <a16:creationId xmlns:a16="http://schemas.microsoft.com/office/drawing/2014/main" id="{1DDCFE41-6750-91DA-9301-602C66A6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5629" cy="9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464344"/>
            <a:ext cx="8679656" cy="1064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Medidas editoriales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tx1"/>
                </a:solidFill>
                <a:latin typeface="Tenor Sans" panose="020B0604020202020204" charset="0"/>
              </a:rPr>
              <a:t>Revisar periódicamente el nombre de la revista en la web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1494C3-2517-CD4E-10BE-70313310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4" y="1430351"/>
            <a:ext cx="5559775" cy="36774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F35381-EEDB-836E-CC50-261023D06CDC}"/>
              </a:ext>
            </a:extLst>
          </p:cNvPr>
          <p:cNvSpPr txBox="1"/>
          <p:nvPr/>
        </p:nvSpPr>
        <p:spPr>
          <a:xfrm>
            <a:off x="4861139" y="2571750"/>
            <a:ext cx="38185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chemeClr val="tx1"/>
                </a:solidFill>
                <a:latin typeface="Tenor Sans" panose="020B0604020202020204" charset="0"/>
              </a:rPr>
              <a:t>Fuente original</a:t>
            </a:r>
          </a:p>
          <a:p>
            <a:pPr algn="ctr"/>
            <a:endParaRPr lang="es-PE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algn="ctr"/>
            <a:endParaRPr lang="es-PE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algn="ctr"/>
            <a:r>
              <a:rPr lang="es-PE" dirty="0">
                <a:solidFill>
                  <a:srgbClr val="FF0000"/>
                </a:solidFill>
                <a:latin typeface="Tenor Sans" panose="020B0604020202020204" charset="0"/>
              </a:rPr>
              <a:t>Fuente clonada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E60DD20-07D9-811B-8796-7E22158813AD}"/>
              </a:ext>
            </a:extLst>
          </p:cNvPr>
          <p:cNvCxnSpPr/>
          <p:nvPr/>
        </p:nvCxnSpPr>
        <p:spPr>
          <a:xfrm>
            <a:off x="3107531" y="2571750"/>
            <a:ext cx="2864644" cy="15716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7DDEC11-9F61-015E-0C02-82134052F053}"/>
              </a:ext>
            </a:extLst>
          </p:cNvPr>
          <p:cNvCxnSpPr>
            <a:cxnSpLocks/>
          </p:cNvCxnSpPr>
          <p:nvPr/>
        </p:nvCxnSpPr>
        <p:spPr>
          <a:xfrm flipV="1">
            <a:off x="2785066" y="3378994"/>
            <a:ext cx="3187109" cy="74336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9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471488"/>
            <a:ext cx="8679656" cy="1057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Medidas editoriales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Crear alertas en Google Académico para recibir notificaciones automáticas de contenido similar</a:t>
            </a:r>
            <a:endParaRPr lang="es-PE" sz="2000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F35381-EEDB-836E-CC50-261023D06CDC}"/>
              </a:ext>
            </a:extLst>
          </p:cNvPr>
          <p:cNvSpPr txBox="1"/>
          <p:nvPr/>
        </p:nvSpPr>
        <p:spPr>
          <a:xfrm>
            <a:off x="6523816" y="2692683"/>
            <a:ext cx="2539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chemeClr val="tx1"/>
                </a:solidFill>
                <a:latin typeface="Tenor Sans" panose="020B0604020202020204" charset="0"/>
              </a:rPr>
              <a:t>Agregar el nombre </a:t>
            </a:r>
          </a:p>
          <a:p>
            <a:pPr algn="ctr"/>
            <a:r>
              <a:rPr lang="es-PE" sz="1400" b="1" dirty="0">
                <a:solidFill>
                  <a:schemeClr val="tx1"/>
                </a:solidFill>
                <a:latin typeface="Tenor Sans" panose="020B0604020202020204" charset="0"/>
              </a:rPr>
              <a:t>de la revista</a:t>
            </a:r>
            <a:endParaRPr lang="es-PE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0DBE1D-4CA2-0031-766D-BCC640F8C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58" y="1528763"/>
            <a:ext cx="5076579" cy="3367969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7DDEC11-9F61-015E-0C02-82134052F053}"/>
              </a:ext>
            </a:extLst>
          </p:cNvPr>
          <p:cNvCxnSpPr>
            <a:cxnSpLocks/>
          </p:cNvCxnSpPr>
          <p:nvPr/>
        </p:nvCxnSpPr>
        <p:spPr>
          <a:xfrm>
            <a:off x="2784749" y="2449544"/>
            <a:ext cx="4151832" cy="41790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7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471488"/>
            <a:ext cx="8679656" cy="11787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Medidas editoriales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Divulgación activa, se debe comunicar activamente con la comunidad científica, los lectores y publicar declaraciones en el sitio web </a:t>
            </a:r>
            <a:endParaRPr lang="en-U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AF1AB2-A28F-32FF-EB3C-58F011B9D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909469"/>
            <a:ext cx="5260181" cy="3009002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B792BB8-06D6-B211-1F7C-5033386AD11E}"/>
              </a:ext>
            </a:extLst>
          </p:cNvPr>
          <p:cNvCxnSpPr>
            <a:cxnSpLocks/>
          </p:cNvCxnSpPr>
          <p:nvPr/>
        </p:nvCxnSpPr>
        <p:spPr>
          <a:xfrm flipV="1">
            <a:off x="5226095" y="3413970"/>
            <a:ext cx="1674768" cy="30256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3831B0-5758-270B-00A9-483E0838B0C1}"/>
              </a:ext>
            </a:extLst>
          </p:cNvPr>
          <p:cNvSpPr txBox="1"/>
          <p:nvPr/>
        </p:nvSpPr>
        <p:spPr>
          <a:xfrm>
            <a:off x="6523816" y="3092039"/>
            <a:ext cx="2539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chemeClr val="tx1"/>
                </a:solidFill>
                <a:latin typeface="Tenor Sans" panose="020B0604020202020204" charset="0"/>
              </a:rPr>
              <a:t>Uso de redes sociales y redes académicas</a:t>
            </a:r>
            <a:endParaRPr lang="es-PE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6F33B7-1EF8-6F51-4F0B-AB627A3B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78" y="1879849"/>
            <a:ext cx="5547078" cy="3068241"/>
          </a:xfrm>
          <a:prstGeom prst="rect">
            <a:avLst/>
          </a:prstGeom>
        </p:spPr>
      </p:pic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471488"/>
            <a:ext cx="8679656" cy="11787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Medidas editoriales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Revisar frecuentemente los comentarios en el portal de Scimago</a:t>
            </a:r>
            <a:endParaRPr lang="en-U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B792BB8-06D6-B211-1F7C-5033386AD11E}"/>
              </a:ext>
            </a:extLst>
          </p:cNvPr>
          <p:cNvCxnSpPr>
            <a:cxnSpLocks/>
          </p:cNvCxnSpPr>
          <p:nvPr/>
        </p:nvCxnSpPr>
        <p:spPr>
          <a:xfrm>
            <a:off x="3933076" y="2493831"/>
            <a:ext cx="2703468" cy="64941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3831B0-5758-270B-00A9-483E0838B0C1}"/>
              </a:ext>
            </a:extLst>
          </p:cNvPr>
          <p:cNvSpPr txBox="1"/>
          <p:nvPr/>
        </p:nvSpPr>
        <p:spPr>
          <a:xfrm>
            <a:off x="6523816" y="2868797"/>
            <a:ext cx="2539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chemeClr val="tx1"/>
                </a:solidFill>
                <a:latin typeface="Tenor Sans" panose="020B0604020202020204" charset="0"/>
              </a:rPr>
              <a:t>Ver comentarios de la comunidad científica</a:t>
            </a:r>
            <a:endParaRPr lang="es-PE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8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471488"/>
            <a:ext cx="8679656" cy="14644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Medidas editoriales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Indexación continua en directorios, catálogos u otros sistemas de información, de tal manera que los autores consulten diversas fuentes para verificar el contenido o metadatos originales de los artículos publicados. </a:t>
            </a:r>
            <a:endParaRPr lang="en-U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17D9CA-1979-D113-0658-8F3B570C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09" y="2380155"/>
            <a:ext cx="3575351" cy="264576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B792BB8-06D6-B211-1F7C-5033386AD11E}"/>
              </a:ext>
            </a:extLst>
          </p:cNvPr>
          <p:cNvCxnSpPr>
            <a:cxnSpLocks/>
          </p:cNvCxnSpPr>
          <p:nvPr/>
        </p:nvCxnSpPr>
        <p:spPr>
          <a:xfrm flipV="1">
            <a:off x="4217388" y="3163734"/>
            <a:ext cx="1857370" cy="45656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3831B0-5758-270B-00A9-483E0838B0C1}"/>
              </a:ext>
            </a:extLst>
          </p:cNvPr>
          <p:cNvSpPr txBox="1"/>
          <p:nvPr/>
        </p:nvSpPr>
        <p:spPr>
          <a:xfrm>
            <a:off x="5944675" y="2859867"/>
            <a:ext cx="25397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chemeClr val="tx1"/>
                </a:solidFill>
                <a:latin typeface="Tenor Sans" panose="020B0604020202020204" charset="0"/>
              </a:rPr>
              <a:t>Mostrar los registros en la interfaz principal de la revista</a:t>
            </a:r>
            <a:endParaRPr lang="es-PE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8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471488"/>
            <a:ext cx="8679656" cy="14644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Medidas editoriales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Indexación continua en directorios, catálogos u otros sistemas de información, de tal manera que los autores consulten diversas fuentes para verificar el contenido o metadatos originales de los artículos publicados. </a:t>
            </a:r>
            <a:endParaRPr lang="en-U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17D9CA-1979-D113-0658-8F3B570C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09" y="2380155"/>
            <a:ext cx="3575351" cy="264576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B792BB8-06D6-B211-1F7C-5033386AD11E}"/>
              </a:ext>
            </a:extLst>
          </p:cNvPr>
          <p:cNvCxnSpPr>
            <a:cxnSpLocks/>
          </p:cNvCxnSpPr>
          <p:nvPr/>
        </p:nvCxnSpPr>
        <p:spPr>
          <a:xfrm flipV="1">
            <a:off x="4217388" y="3163734"/>
            <a:ext cx="1857370" cy="45656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3831B0-5758-270B-00A9-483E0838B0C1}"/>
              </a:ext>
            </a:extLst>
          </p:cNvPr>
          <p:cNvSpPr txBox="1"/>
          <p:nvPr/>
        </p:nvSpPr>
        <p:spPr>
          <a:xfrm>
            <a:off x="5944675" y="2859867"/>
            <a:ext cx="25397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chemeClr val="tx1"/>
                </a:solidFill>
                <a:latin typeface="Tenor Sans" panose="020B0604020202020204" charset="0"/>
              </a:rPr>
              <a:t>Mostrar los registros en la interfaz principal de la revista</a:t>
            </a:r>
            <a:endParaRPr lang="es-PE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7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78593" y="0"/>
            <a:ext cx="8629650" cy="2750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Tenor Sans" panose="020B0604020202020204" charset="0"/>
              </a:rPr>
              <a:t>Reloj de retracción</a:t>
            </a:r>
            <a:b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</a:br>
            <a:b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</a:b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Desarrollado por Anna Abalkina.  La base de datos incluye revistas secuestradas ubicadas o activas desde </a:t>
            </a:r>
            <a: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  <a:t>2020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 en adelante.</a:t>
            </a:r>
            <a:b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</a:br>
            <a:b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</a:b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72AAFD-A583-E6D2-071A-151F5EE3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0" y="1737406"/>
            <a:ext cx="7672389" cy="29226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CA56D59-5776-1050-5705-652E94F5E2CC}"/>
              </a:ext>
            </a:extLst>
          </p:cNvPr>
          <p:cNvSpPr txBox="1"/>
          <p:nvPr/>
        </p:nvSpPr>
        <p:spPr>
          <a:xfrm>
            <a:off x="2569964" y="4603849"/>
            <a:ext cx="2837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>
                <a:latin typeface="Tenor Sans" panose="020B0604020202020204" charset="0"/>
                <a:hlinkClick r:id="rId4"/>
              </a:rPr>
              <a:t>https://bit.ly/3wTqdae</a:t>
            </a:r>
            <a:r>
              <a:rPr lang="es-PE" dirty="0">
                <a:latin typeface="Tenor Sans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21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71451" y="864392"/>
            <a:ext cx="5250656" cy="36861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Tenor Sans" panose="020B0604020202020204" charset="0"/>
              </a:rPr>
              <a:t>Conclusiones</a:t>
            </a:r>
            <a:b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</a:br>
            <a:b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</a:b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¿Sabemos si nuestra revista científica está siendo clonada?, es muy probable que revistas científicas recientemente lanzadas e indexadas en Scopus no presten atención a este suceso de fraude académico que podría afectar su reputación e impacto en la comunidad científica, por lo que se recomienda tomar medidas editoriales para identificar y minimizar ser clonadas.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7C8598-A4D5-0D4E-DC24-11E0A641B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07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407193"/>
            <a:ext cx="9063602" cy="4429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Referencias bibliográficas</a:t>
            </a:r>
          </a:p>
          <a:p>
            <a:pPr algn="just"/>
            <a:endParaRPr lang="es-ES" sz="18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Abalkina, A. (2023). Challenges posed by hijacked journals in Scopus. </a:t>
            </a:r>
            <a:r>
              <a:rPr lang="en-US" sz="1600" i="1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Association for Information Science and Technology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75:395–422. https://doi.org/10.1002/asi.24855</a:t>
            </a:r>
            <a:endParaRPr lang="es-PE" sz="1600" kern="100" dirty="0">
              <a:effectLst/>
              <a:latin typeface="Tenor Sans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Dadkhah, M.,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Maliszewski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Lyashenko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V. V. (2016). An approach for preventing the indexing of hijacked journal articles in scientific databases. </a:t>
            </a:r>
            <a:r>
              <a:rPr lang="en-US" sz="1600" i="1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1600" i="1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&amp; Information Technology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(4), 298-303. https://doi.org/10.1080/0144929X.2015.1128975</a:t>
            </a:r>
            <a:endParaRPr lang="es-PE" sz="1600" kern="100" dirty="0">
              <a:effectLst/>
              <a:latin typeface="Tenor Sans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Khedkar, E. B., Kumar, A., Ingle, A.,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Khaire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R., Paliwal, J. M.,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Bagul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Warpade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Londhe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B. M.,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Malkar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V.,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Huddedar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S. P.,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Jambhekar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N. D., &amp; </a:t>
            </a:r>
            <a:r>
              <a:rPr lang="en-US" sz="1600" kern="0" dirty="0" err="1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Raibagkar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S. S. (2022). Study of the Causes and Consequences of Cloned Journal Publications. </a:t>
            </a:r>
            <a:r>
              <a:rPr lang="en-US" sz="1600" i="1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 Research Quarterly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(3), 558-572. https://doi.org/10.1007/s12109-022-09907-z</a:t>
            </a:r>
            <a:endParaRPr lang="es-PE" sz="1600" kern="100" dirty="0">
              <a:effectLst/>
              <a:latin typeface="Tenor Sans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Sanford, B., &amp; Bradly Harris, R. (2023). </a:t>
            </a:r>
            <a:r>
              <a:rPr lang="en-US" sz="1600" i="1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Tips for identifying and avoiding hijacked journals</a:t>
            </a:r>
            <a:r>
              <a:rPr lang="en-US" sz="1600" kern="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https://thinkscience.co.jp/en/articles/tips-for-avoiding-hijacked-journals</a:t>
            </a:r>
            <a:endParaRPr lang="es-PE" sz="1600" kern="100" dirty="0">
              <a:effectLst/>
              <a:latin typeface="Tenor Sans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0;p65">
            <a:extLst>
              <a:ext uri="{FF2B5EF4-FFF2-40B4-BE49-F238E27FC236}">
                <a16:creationId xmlns:a16="http://schemas.microsoft.com/office/drawing/2014/main" id="{FD633086-7A02-3654-5836-91E7916DE9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2272" y="1868928"/>
            <a:ext cx="7079456" cy="2252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  <a:latin typeface="Tenor Sans" panose="020B0604020202020204" charset="0"/>
              </a:rPr>
              <a:t>Lloy Pool Pinedo Tuanama</a:t>
            </a:r>
          </a:p>
          <a:p>
            <a:pPr marL="0" indent="0"/>
            <a:r>
              <a:rPr lang="en" sz="2400" dirty="0">
                <a:solidFill>
                  <a:schemeClr val="tx1"/>
                </a:solidFill>
                <a:latin typeface="Tenor Sans" panose="020B0604020202020204" charset="0"/>
              </a:rPr>
              <a:t>Investigador RENACY-CONCYTEC</a:t>
            </a:r>
            <a:endParaRPr lang="en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Tenor Sans" panose="020B0604020202020204" charset="0"/>
              </a:rPr>
              <a:t>Editor Asociado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91919"/>
                </a:solidFill>
                <a:latin typeface="Tenor Sans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Revista Científica de Sistemas e </a:t>
            </a:r>
            <a:r>
              <a:rPr lang="en" sz="2400" dirty="0">
                <a:solidFill>
                  <a:schemeClr val="tx1"/>
                </a:solidFill>
                <a:latin typeface="Tenor Sans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Informática</a:t>
            </a:r>
            <a:endParaRPr lang="en" sz="2400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>
                <a:solidFill>
                  <a:schemeClr val="tx1"/>
                </a:solidFill>
                <a:latin typeface="Tenor Sans" panose="020B0604020202020204" charset="0"/>
              </a:rPr>
              <a:t>E-mail: </a:t>
            </a:r>
            <a:r>
              <a:rPr lang="es-PE" sz="2400" dirty="0">
                <a:solidFill>
                  <a:schemeClr val="tx1"/>
                </a:solidFill>
                <a:latin typeface="Tenor San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lpinedo@unsm.edu.pe</a:t>
            </a:r>
            <a:r>
              <a:rPr lang="es-PE" sz="24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</a:p>
        </p:txBody>
      </p:sp>
      <p:sp>
        <p:nvSpPr>
          <p:cNvPr id="7" name="Google Shape;841;p65">
            <a:extLst>
              <a:ext uri="{FF2B5EF4-FFF2-40B4-BE49-F238E27FC236}">
                <a16:creationId xmlns:a16="http://schemas.microsoft.com/office/drawing/2014/main" id="{2252DE67-1438-10E4-F132-E5CACC754C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3862" y="1022485"/>
            <a:ext cx="6556276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tx1"/>
                </a:solidFill>
              </a:rPr>
              <a:t>Gracias por su atención.</a:t>
            </a:r>
            <a:endParaRPr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6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Marcador de posición de imagen 4">
            <a:extLst>
              <a:ext uri="{FF2B5EF4-FFF2-40B4-BE49-F238E27FC236}">
                <a16:creationId xmlns:a16="http://schemas.microsoft.com/office/drawing/2014/main" id="{202AC638-80C3-65C2-DF35-D1933E572B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03" r="15703"/>
          <a:stretch>
            <a:fillRect/>
          </a:stretch>
        </p:blipFill>
        <p:spPr>
          <a:xfrm>
            <a:off x="5617050" y="0"/>
            <a:ext cx="3526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0" y="507206"/>
            <a:ext cx="5094619" cy="4129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</a:rPr>
              <a:t>Revista clonada</a:t>
            </a:r>
            <a:br>
              <a:rPr lang="en" sz="2400" b="1" dirty="0">
                <a:solidFill>
                  <a:srgbClr val="FF0000"/>
                </a:solidFill>
              </a:rPr>
            </a:br>
            <a:br>
              <a:rPr lang="en" sz="2400" b="1" dirty="0">
                <a:solidFill>
                  <a:srgbClr val="FF0000"/>
                </a:solidFill>
              </a:rPr>
            </a:br>
            <a:r>
              <a:rPr lang="es-ES" sz="2400" dirty="0"/>
              <a:t>Las revistas clonadas o secuestradas se refieren a sitios web clonados que imitan las páginas de inicio de revistas legítimas con el propósito de solicitar tarifas de procesamiento y publicación a autores desprevenidos.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435010" y="135730"/>
            <a:ext cx="8273980" cy="4443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Problema constante</a:t>
            </a:r>
            <a:br>
              <a:rPr lang="es-ES" sz="2000" b="1" dirty="0">
                <a:solidFill>
                  <a:srgbClr val="FF0000"/>
                </a:solidFill>
                <a:latin typeface="Tenor Sans" panose="020B0604020202020204" charset="0"/>
              </a:rPr>
            </a:br>
            <a:br>
              <a:rPr lang="es-ES" sz="2000" b="1" dirty="0">
                <a:solidFill>
                  <a:srgbClr val="FF0000"/>
                </a:solidFill>
                <a:latin typeface="Tenor Sans" panose="020B0604020202020204" charset="0"/>
              </a:rPr>
            </a:b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Abalkina (2023) señala que la infiltración de revistas secuestradas en bases de datos de indexación, por ejemplo Scopus, ha sido un problema constante durante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más de una década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y el fenómeno apareció por primera vez a principios de la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década de 2010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 bien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ha eliminado la mayoría del contenido no autorizado, en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septiembre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41 revistas secuestradas 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siguen presentes en la base de datos. De ellas,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29 revistas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todavía contienen contenido no autorizado y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15 perfiles de revistas 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incluyen enlaces a revistas secuestradas.</a:t>
            </a:r>
            <a:endParaRPr lang="es-ES" sz="2000" b="1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333D96-85C9-4FD6-B646-338D57875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56" y="0"/>
            <a:ext cx="4464844" cy="5143500"/>
          </a:xfrm>
          <a:prstGeom prst="rect">
            <a:avLst/>
          </a:prstGeom>
        </p:spPr>
      </p:pic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99253" y="1364455"/>
            <a:ext cx="4579903" cy="3050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Los secuestradores de revistas se dirigen principalmente a </a:t>
            </a:r>
            <a:r>
              <a:rPr lang="es-ES" sz="2000" b="1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revistas independientes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b="1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pequeñas editoriales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ES" sz="2000" b="1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revistas universitarias 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y, por lo general, evitan clonar </a:t>
            </a:r>
            <a:r>
              <a:rPr lang="es-ES" sz="2000" b="1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revistas de las principales editoriales 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Abalkina, 2023).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b="1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2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219870"/>
            <a:ext cx="8679656" cy="4650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Factores que conllevan a la publicación en revistas clonadas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Tenor Sans" panose="020B0604020202020204" charset="0"/>
              </a:rPr>
              <a:t>A partir de una encuesta a </a:t>
            </a:r>
            <a:r>
              <a:rPr lang="es-ES" sz="2400" b="1" dirty="0">
                <a:solidFill>
                  <a:schemeClr val="tx1"/>
                </a:solidFill>
                <a:latin typeface="Tenor Sans" panose="020B0604020202020204" charset="0"/>
              </a:rPr>
              <a:t>512 autores </a:t>
            </a:r>
            <a:r>
              <a:rPr lang="es-ES" sz="2400" dirty="0">
                <a:solidFill>
                  <a:schemeClr val="tx1"/>
                </a:solidFill>
                <a:latin typeface="Tenor Sans" panose="020B0604020202020204" charset="0"/>
              </a:rPr>
              <a:t>que publicaron en revistas clonadas indexadas en </a:t>
            </a:r>
            <a:r>
              <a:rPr lang="es-ES" sz="2400" b="1" dirty="0">
                <a:solidFill>
                  <a:schemeClr val="tx1"/>
                </a:solidFill>
                <a:latin typeface="Tenor Sans" panose="020B0604020202020204" charset="0"/>
              </a:rPr>
              <a:t>Scopus</a:t>
            </a:r>
            <a:r>
              <a:rPr lang="es-ES" sz="2400" dirty="0">
                <a:solidFill>
                  <a:schemeClr val="tx1"/>
                </a:solidFill>
                <a:latin typeface="Tenor Sans" panose="020B0604020202020204" charset="0"/>
              </a:rPr>
              <a:t>, </a:t>
            </a:r>
            <a:r>
              <a:rPr lang="es-ES" sz="2400" b="1" dirty="0">
                <a:solidFill>
                  <a:schemeClr val="tx1"/>
                </a:solidFill>
                <a:latin typeface="Tenor Sans" panose="020B0604020202020204" charset="0"/>
              </a:rPr>
              <a:t>Khedkar et al. (2022)</a:t>
            </a:r>
            <a:r>
              <a:rPr lang="es-ES" sz="2400" dirty="0">
                <a:solidFill>
                  <a:schemeClr val="tx1"/>
                </a:solidFill>
                <a:latin typeface="Tenor Sans" panose="020B0604020202020204" charset="0"/>
              </a:rPr>
              <a:t> revelan los siguientes factores:</a:t>
            </a:r>
          </a:p>
          <a:p>
            <a:pPr algn="ctr"/>
            <a:endParaRPr lang="es-ES" sz="2400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Tenor Sans" panose="020B0604020202020204" charset="0"/>
              </a:rPr>
              <a:t>Presión para publicar artículos en revistas de alto impacto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Tenor Sans" panose="020B0604020202020204" charset="0"/>
              </a:rPr>
              <a:t>Dificultad para detectar una revista clonada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Tenor Sans" panose="020B0604020202020204" charset="0"/>
              </a:rPr>
              <a:t>Rapidez de publicación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Tenor Sans" panose="020B0604020202020204" charset="0"/>
              </a:rPr>
              <a:t>Facilidad en la publicación</a:t>
            </a: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6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227840" y="1235867"/>
            <a:ext cx="4579903" cy="3050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  <a:t>Khedkar et al. (2022)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observaron que a pesar de que los autores de </a:t>
            </a:r>
            <a:r>
              <a:rPr lang="es-ES" sz="2000" b="1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Positive School Psychology 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(estudio de caso de revista secuestrada) saben que han publicado en una revista clonada y sus consecuencias, </a:t>
            </a:r>
            <a:r>
              <a:rPr lang="es-ES" sz="2000" b="1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desean seguir adelante con la publicación 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000" b="1" dirty="0">
                <a:solidFill>
                  <a:srgbClr val="FF0000"/>
                </a:solidFill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obtener créditos académicos</a:t>
            </a:r>
            <a:r>
              <a:rPr lang="es-ES" sz="2000" dirty="0">
                <a:effectLst/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000" b="1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9EA00A-F038-9822-A0FD-8D724021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07" y="0"/>
            <a:ext cx="440055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0" y="219870"/>
            <a:ext cx="8679656" cy="4650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Características de revistas clonadas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enor Sans" panose="020B0604020202020204" charset="0"/>
              </a:rPr>
              <a:t>Según</a:t>
            </a:r>
            <a:r>
              <a:rPr lang="en-US" sz="2000" b="1" dirty="0">
                <a:solidFill>
                  <a:schemeClr val="tx1"/>
                </a:solidFill>
                <a:latin typeface="Tenor Sans" panose="020B0604020202020204" charset="0"/>
              </a:rPr>
              <a:t> Sanford &amp; Bradly Harris (2023)</a:t>
            </a:r>
            <a:r>
              <a:rPr lang="en-US" sz="2000" dirty="0">
                <a:solidFill>
                  <a:schemeClr val="tx1"/>
                </a:solidFill>
                <a:latin typeface="Tenor Sans" panose="020B0604020202020204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enor Sans" panose="020B0604020202020204" charset="0"/>
              </a:rPr>
              <a:t>Solicitan manuscritos de investigadores por correo electrónico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Puede ser una revista regional, lo que sería menos conocida para un público más amplio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enor Sans" panose="020B0604020202020204" charset="0"/>
              </a:rPr>
              <a:t>Ofrecen una publicación rápida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No tiene un factor de impacto alto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Sitio web de la revista no parece tener el formato adecuado o hay muchos errores gramaticales e inconsistencias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Revista publica artículos de mala calidad académica o con poca o ninguna conexión con su supuesto campo</a:t>
            </a:r>
            <a:endParaRPr lang="en-US" sz="2000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Revista tiene múltiples resultados de búsqueda que muestran diferentes URL</a:t>
            </a:r>
            <a:endParaRPr lang="en-U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3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0CDE073-56CF-BB60-4367-E3871CD5D8C9}"/>
              </a:ext>
            </a:extLst>
          </p:cNvPr>
          <p:cNvSpPr txBox="1"/>
          <p:nvPr/>
        </p:nvSpPr>
        <p:spPr>
          <a:xfrm>
            <a:off x="2071688" y="302533"/>
            <a:ext cx="483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Ejemplo de revista clonada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1D4C70-FB85-C2DB-89B9-E8DC5390A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22" y="857359"/>
            <a:ext cx="7718822" cy="3428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26E9D6-4657-B4DF-4F36-DD614D844FA3}"/>
              </a:ext>
            </a:extLst>
          </p:cNvPr>
          <p:cNvSpPr txBox="1"/>
          <p:nvPr/>
        </p:nvSpPr>
        <p:spPr>
          <a:xfrm>
            <a:off x="807244" y="4472463"/>
            <a:ext cx="8336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enor Sans" panose="020B0604020202020204" charset="0"/>
              </a:rPr>
              <a:t>Fuente original: </a:t>
            </a:r>
            <a:r>
              <a:rPr lang="en-US" sz="1800" dirty="0">
                <a:latin typeface="Tenor Sans" panose="020B0604020202020204" charset="0"/>
                <a:hlinkClick r:id="rId4"/>
              </a:rPr>
              <a:t>https://www.srainternational.org/resources/journal</a:t>
            </a:r>
            <a:r>
              <a:rPr lang="en-US" sz="1800" dirty="0">
                <a:latin typeface="Tenor Sans" panose="020B0604020202020204" charset="0"/>
              </a:rPr>
              <a:t> </a:t>
            </a:r>
            <a:endParaRPr lang="es-PE" sz="1800" dirty="0"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8326E9D6-4657-B4DF-4F36-DD614D844FA3}"/>
              </a:ext>
            </a:extLst>
          </p:cNvPr>
          <p:cNvSpPr txBox="1"/>
          <p:nvPr/>
        </p:nvSpPr>
        <p:spPr>
          <a:xfrm>
            <a:off x="1157288" y="4542390"/>
            <a:ext cx="8336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enor Sans" panose="020B0604020202020204" charset="0"/>
              </a:rPr>
              <a:t>Clon: </a:t>
            </a:r>
            <a:r>
              <a:rPr lang="en-US" sz="1800" dirty="0">
                <a:latin typeface="Tenor Sans" panose="020B0604020202020204" charset="0"/>
                <a:hlinkClick r:id="rId3"/>
              </a:rPr>
              <a:t>https://www.srainternational.org/resources/journal</a:t>
            </a:r>
            <a:r>
              <a:rPr lang="en-US" sz="1800" dirty="0">
                <a:latin typeface="Tenor Sans" panose="020B0604020202020204" charset="0"/>
              </a:rPr>
              <a:t> </a:t>
            </a:r>
            <a:endParaRPr lang="es-PE" sz="1800" dirty="0"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09DBB2-3575-6749-E320-73CC2B1E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0" y="323612"/>
            <a:ext cx="7808120" cy="42187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061109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ayscale Clinical Case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434343"/>
      </a:accent1>
      <a:accent2>
        <a:srgbClr val="666666"/>
      </a:accent2>
      <a:accent3>
        <a:srgbClr val="999999"/>
      </a:accent3>
      <a:accent4>
        <a:srgbClr val="CCCCCC"/>
      </a:accent4>
      <a:accent5>
        <a:srgbClr val="FAFAF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949</Words>
  <Application>Microsoft Office PowerPoint</Application>
  <PresentationFormat>Presentación en pantalla (16:9)</PresentationFormat>
  <Paragraphs>71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Open Sans</vt:lpstr>
      <vt:lpstr>Tenor Sans</vt:lpstr>
      <vt:lpstr>Bebas Neue</vt:lpstr>
      <vt:lpstr>Minimalist Grayscale Clinical Case by Slidesgo</vt:lpstr>
      <vt:lpstr>Revistas científicas clonadas: Medidas editoriales  Lloy P. Pinedo-Tuanama, Miguel A. Valles-Coral, Jorge R. Navarro-Cabrera, Rony Flores-Ramirez </vt:lpstr>
      <vt:lpstr>Revista clonada  Las revistas clonadas o secuestradas se refieren a sitios web clonados que imitan las páginas de inicio de revistas legítimas con el propósito de solicitar tarifas de procesamiento y publicación a autores desprevenidos.</vt:lpstr>
      <vt:lpstr>Presentación de PowerPoint</vt:lpstr>
      <vt:lpstr>Los secuestradores de revistas se dirigen principalmente a revistas independientes de pequeñas editoriales o revistas universitarias y, por lo general, evitan clonar revistas de las principales editoriales (Abalkina, 2023). </vt:lpstr>
      <vt:lpstr>Presentación de PowerPoint</vt:lpstr>
      <vt:lpstr>Khedkar et al. (2022) observaron que a pesar de que los autores de Journal of Positive School Psychology (estudio de caso de revista secuestrada) saben que han publicado en una revista clonada y sus consecuencias, desean seguir adelante con la publicación y obtener créditos académicos.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Reloj de retracción  Desarrollado por Anna Abalkina.  La base de datos incluye revistas secuestradas ubicadas o activas desde 2020 en adelante.  </vt:lpstr>
      <vt:lpstr>Conclusiones  ¿Sabemos si nuestra revista científica está siendo clonada?, es muy probable que revistas científicas recientemente lanzadas e indexadas en Scopus no presten atención a este suceso de fraude académico que podría afectar su reputación e impacto en la comunidad científica, por lo que se recomienda tomar medidas editoriales para identificar y minimizar ser clonadas.</vt:lpstr>
      <vt:lpstr>Presentación de PowerPoint</vt:lpstr>
      <vt:lpstr>Gracias por su atención.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¿Sabemos si nuestra revista científica está siendo clonada?: Medidas editoriales  Lloy Pinedo, Miguel Valles, Jorge Navarro, Rony Flores</dc:title>
  <dc:creator>LLOY</dc:creator>
  <cp:lastModifiedBy>Lloy Pinedo</cp:lastModifiedBy>
  <cp:revision>32</cp:revision>
  <dcterms:modified xsi:type="dcterms:W3CDTF">2024-04-25T21:33:05Z</dcterms:modified>
</cp:coreProperties>
</file>