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9" r:id="rId23"/>
    <p:sldId id="278" r:id="rId24"/>
    <p:sldId id="281" r:id="rId25"/>
  </p:sldIdLst>
  <p:sldSz cx="18288000" cy="10287000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Poppins Bold" charset="0"/>
      <p:regular r:id="rId30"/>
      <p:bold r:id="rId31"/>
    </p:embeddedFont>
    <p:embeddedFont>
      <p:font typeface="Poppins Medium" charset="0"/>
      <p:regular r:id="rId32"/>
      <p:italic r:id="rId33"/>
    </p:embeddedFont>
    <p:embeddedFont>
      <p:font typeface="Poppins Ultra-Bold" charset="0"/>
      <p:regular r:id="rId34"/>
      <p:bold r:id="rId35"/>
    </p:embeddedFont>
    <p:embeddedFont>
      <p:font typeface="Canva Sans" charset="0"/>
      <p:regular r:id="rId36"/>
    </p:embeddedFont>
    <p:embeddedFont>
      <p:font typeface="Canva Sans Bold" charset="0"/>
      <p:regular r:id="rId37"/>
      <p:bold r:id="rId38"/>
    </p:embeddedFont>
    <p:embeddedFont>
      <p:font typeface="Poppins Semi-Bold" charset="0"/>
      <p:regular r:id="rId39"/>
      <p:bold r:id="rId40"/>
    </p:embeddedFont>
    <p:embeddedFont>
      <p:font typeface="Poppins" charset="0"/>
      <p:regular r:id="rId41"/>
      <p:bold r:id="rId42"/>
      <p:italic r:id="rId43"/>
      <p:boldItalic r:id="rId44"/>
    </p:embeddedFont>
    <p:embeddedFont>
      <p:font typeface="Big Shoulders Display Bold" charset="0"/>
      <p:regular r:id="rId45"/>
      <p:bold r:id="rId4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1" autoAdjust="0"/>
    <p:restoredTop sz="94626" autoAdjust="0"/>
  </p:normalViewPr>
  <p:slideViewPr>
    <p:cSldViewPr>
      <p:cViewPr varScale="1">
        <p:scale>
          <a:sx n="71" d="100"/>
          <a:sy n="71" d="100"/>
        </p:scale>
        <p:origin x="-17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0546-A6CB-40E9-8521-F5BB7607D20E}" type="datetimeFigureOut">
              <a:rPr lang="en-US"/>
              <a:pPr>
                <a:defRPr/>
              </a:pPr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F90E2-9D14-41E0-B15C-54D37E2EC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44C64-C862-4F0C-9B80-587124C93A58}" type="datetimeFigureOut">
              <a:rPr lang="en-US"/>
              <a:pPr>
                <a:defRPr/>
              </a:pPr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83D56-1444-4988-8091-7ED7C000A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05945-F1B8-4343-9BD0-5AA3E362AB1E}" type="datetimeFigureOut">
              <a:rPr lang="en-US"/>
              <a:pPr>
                <a:defRPr/>
              </a:pPr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9DB1-6258-4E06-B6AB-7FC8EBD2C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E45D-DB95-43EA-B389-11868334CAA1}" type="datetimeFigureOut">
              <a:rPr lang="en-US"/>
              <a:pPr>
                <a:defRPr/>
              </a:pPr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DBC6-9C87-494A-A2FB-7DA24888D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77CEC-6A2B-4897-824F-EA073F297851}" type="datetimeFigureOut">
              <a:rPr lang="en-US"/>
              <a:pPr>
                <a:defRPr/>
              </a:pPr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B7A1-5D34-4377-997B-79C619562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84EC7-DDFB-4298-95C8-855F33484931}" type="datetimeFigureOut">
              <a:rPr lang="en-US"/>
              <a:pPr>
                <a:defRPr/>
              </a:pPr>
              <a:t>6/25/2024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BC59-8111-40CB-8D54-A55B2A0EE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33D69-F62B-4361-AB34-EFE5596B255B}" type="datetimeFigureOut">
              <a:rPr lang="en-US"/>
              <a:pPr>
                <a:defRPr/>
              </a:pPr>
              <a:t>6/25/2024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8AB3F-BA83-4599-B05A-02F74E1D7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1AE70-5213-49BC-B588-B7AD207A396F}" type="datetimeFigureOut">
              <a:rPr lang="en-US"/>
              <a:pPr>
                <a:defRPr/>
              </a:pPr>
              <a:t>6/25/2024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9FA1F-383C-4720-94EF-743FE0BE9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F58E5-DE59-4294-BF9F-EE965A7822AB}" type="datetimeFigureOut">
              <a:rPr lang="en-US"/>
              <a:pPr>
                <a:defRPr/>
              </a:pPr>
              <a:t>6/25/2024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C93B3-553F-4B5C-B790-DBAA431BF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3F8F-F234-4F9C-8DE5-AE9823DAE457}" type="datetimeFigureOut">
              <a:rPr lang="en-US"/>
              <a:pPr>
                <a:defRPr/>
              </a:pPr>
              <a:t>6/25/2024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6ACD-5498-4CBD-BD70-4F43ED73B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1766D-517D-4D80-8252-1E19C18C05C8}" type="datetimeFigureOut">
              <a:rPr lang="en-US"/>
              <a:pPr>
                <a:defRPr/>
              </a:pPr>
              <a:t>6/25/2024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E491-1323-456A-8102-6163310D8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6E2E96-C7CA-4D81-AF45-F15A76D2FF56}" type="datetimeFigureOut">
              <a:rPr lang="en-US"/>
              <a:pPr>
                <a:defRPr/>
              </a:pPr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770220-7800-4ACA-B0DD-52EF719D8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+mn-cs"/>
            </a:endParaRPr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10236200" y="0"/>
            <a:ext cx="8051800" cy="10287000"/>
            <a:chOff x="0" y="0"/>
            <a:chExt cx="10736725" cy="13716000"/>
          </a:xfrm>
        </p:grpSpPr>
        <p:pic>
          <p:nvPicPr>
            <p:cNvPr id="4" name="Shape">
              <a:hlinkClick r:id="" action="ppaction://media"/>
              <a:hlinkHover r:id="" action="ppaction://ole?verb=0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4"/>
            <a:srcRect l="27911" r="27911"/>
            <a:stretch>
              <a:fillRect/>
            </a:stretch>
          </p:blipFill>
          <p:spPr bwMode="auto">
            <a:xfrm>
              <a:off x="0" y="0"/>
              <a:ext cx="10736725" cy="137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7" name="Group 5"/>
          <p:cNvGrpSpPr>
            <a:grpSpLocks/>
          </p:cNvGrpSpPr>
          <p:nvPr/>
        </p:nvGrpSpPr>
        <p:grpSpPr bwMode="auto">
          <a:xfrm rot="10800000">
            <a:off x="9077325" y="-433388"/>
            <a:ext cx="2316163" cy="6665913"/>
            <a:chOff x="0" y="0"/>
            <a:chExt cx="610185" cy="1755753"/>
          </a:xfrm>
        </p:grpSpPr>
        <p:sp>
          <p:nvSpPr>
            <p:cNvPr id="13346" name="Freeform 6"/>
            <p:cNvSpPr>
              <a:spLocks noChangeArrowheads="1"/>
            </p:cNvSpPr>
            <p:nvPr/>
          </p:nvSpPr>
          <p:spPr bwMode="auto">
            <a:xfrm>
              <a:off x="0" y="0"/>
              <a:ext cx="610185" cy="1755753"/>
            </a:xfrm>
            <a:custGeom>
              <a:avLst/>
              <a:gdLst>
                <a:gd name="T0" fmla="*/ 0 w 610185"/>
                <a:gd name="T1" fmla="*/ 0 h 1755753"/>
                <a:gd name="T2" fmla="*/ 610185 w 610185"/>
                <a:gd name="T3" fmla="*/ 1755753 h 1755753"/>
              </a:gdLst>
              <a:ahLst/>
              <a:cxnLst/>
              <a:rect l="T0" t="T1" r="T2" b="T3"/>
              <a:pathLst>
                <a:path w="610185" h="1755753">
                  <a:moveTo>
                    <a:pt x="305092" y="0"/>
                  </a:moveTo>
                  <a:lnTo>
                    <a:pt x="610185" y="1755753"/>
                  </a:lnTo>
                  <a:lnTo>
                    <a:pt x="0" y="1755753"/>
                  </a:lnTo>
                  <a:lnTo>
                    <a:pt x="305092" y="0"/>
                  </a:lnTo>
                  <a:close/>
                </a:path>
              </a:pathLst>
            </a:custGeom>
            <a:solidFill>
              <a:srgbClr val="0036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3347" name="TextBox 7"/>
            <p:cNvSpPr txBox="1">
              <a:spLocks noChangeArrowheads="1"/>
            </p:cNvSpPr>
            <p:nvPr/>
          </p:nvSpPr>
          <p:spPr bwMode="auto">
            <a:xfrm>
              <a:off x="95341" y="777071"/>
              <a:ext cx="419502" cy="853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3318" name="Group 8"/>
          <p:cNvGrpSpPr>
            <a:grpSpLocks/>
          </p:cNvGrpSpPr>
          <p:nvPr/>
        </p:nvGrpSpPr>
        <p:grpSpPr bwMode="auto">
          <a:xfrm rot="1133557">
            <a:off x="10829925" y="-836613"/>
            <a:ext cx="1016000" cy="7013576"/>
            <a:chOff x="0" y="0"/>
            <a:chExt cx="188802" cy="1302992"/>
          </a:xfrm>
        </p:grpSpPr>
        <p:sp>
          <p:nvSpPr>
            <p:cNvPr id="13344" name="Freeform 9"/>
            <p:cNvSpPr>
              <a:spLocks noChangeArrowheads="1"/>
            </p:cNvSpPr>
            <p:nvPr/>
          </p:nvSpPr>
          <p:spPr bwMode="auto">
            <a:xfrm>
              <a:off x="0" y="0"/>
              <a:ext cx="188802" cy="1302991"/>
            </a:xfrm>
            <a:custGeom>
              <a:avLst/>
              <a:gdLst>
                <a:gd name="T0" fmla="*/ 0 w 188802"/>
                <a:gd name="T1" fmla="*/ 0 h 1302991"/>
                <a:gd name="T2" fmla="*/ 188802 w 188802"/>
                <a:gd name="T3" fmla="*/ 1302991 h 1302991"/>
              </a:gdLst>
              <a:ahLst/>
              <a:cxnLst/>
              <a:rect l="T0" t="T1" r="T2" b="T3"/>
              <a:pathLst>
                <a:path w="188802" h="1302991">
                  <a:moveTo>
                    <a:pt x="94401" y="1302991"/>
                  </a:moveTo>
                  <a:lnTo>
                    <a:pt x="188802" y="0"/>
                  </a:lnTo>
                  <a:lnTo>
                    <a:pt x="0" y="0"/>
                  </a:lnTo>
                  <a:lnTo>
                    <a:pt x="94401" y="1302991"/>
                  </a:lnTo>
                  <a:close/>
                </a:path>
              </a:pathLst>
            </a:custGeom>
            <a:solidFill>
              <a:srgbClr val="004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3345" name="TextBox 10"/>
            <p:cNvSpPr txBox="1">
              <a:spLocks noChangeArrowheads="1"/>
            </p:cNvSpPr>
            <p:nvPr/>
          </p:nvSpPr>
          <p:spPr bwMode="auto">
            <a:xfrm>
              <a:off x="29500" y="54971"/>
              <a:ext cx="129801" cy="643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3319" name="Group 11"/>
          <p:cNvGrpSpPr>
            <a:grpSpLocks/>
          </p:cNvGrpSpPr>
          <p:nvPr/>
        </p:nvGrpSpPr>
        <p:grpSpPr bwMode="auto">
          <a:xfrm rot="746669">
            <a:off x="10680700" y="-1887538"/>
            <a:ext cx="1016000" cy="7189788"/>
            <a:chOff x="0" y="0"/>
            <a:chExt cx="188802" cy="1335658"/>
          </a:xfrm>
        </p:grpSpPr>
        <p:sp>
          <p:nvSpPr>
            <p:cNvPr id="13342" name="Freeform 12"/>
            <p:cNvSpPr>
              <a:spLocks noChangeArrowheads="1"/>
            </p:cNvSpPr>
            <p:nvPr/>
          </p:nvSpPr>
          <p:spPr bwMode="auto">
            <a:xfrm>
              <a:off x="0" y="0"/>
              <a:ext cx="188802" cy="1335658"/>
            </a:xfrm>
            <a:custGeom>
              <a:avLst/>
              <a:gdLst>
                <a:gd name="T0" fmla="*/ 0 w 188802"/>
                <a:gd name="T1" fmla="*/ 0 h 1335658"/>
                <a:gd name="T2" fmla="*/ 188802 w 188802"/>
                <a:gd name="T3" fmla="*/ 1335658 h 1335658"/>
              </a:gdLst>
              <a:ahLst/>
              <a:cxnLst/>
              <a:rect l="T0" t="T1" r="T2" b="T3"/>
              <a:pathLst>
                <a:path w="188802" h="1335658">
                  <a:moveTo>
                    <a:pt x="94401" y="1335658"/>
                  </a:moveTo>
                  <a:lnTo>
                    <a:pt x="188802" y="0"/>
                  </a:lnTo>
                  <a:lnTo>
                    <a:pt x="0" y="0"/>
                  </a:lnTo>
                  <a:lnTo>
                    <a:pt x="94401" y="1335658"/>
                  </a:lnTo>
                  <a:close/>
                </a:path>
              </a:pathLst>
            </a:custGeom>
            <a:solidFill>
              <a:srgbClr val="5271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3343" name="TextBox 13"/>
            <p:cNvSpPr txBox="1">
              <a:spLocks noChangeArrowheads="1"/>
            </p:cNvSpPr>
            <p:nvPr/>
          </p:nvSpPr>
          <p:spPr bwMode="auto">
            <a:xfrm>
              <a:off x="29500" y="57304"/>
              <a:ext cx="129801" cy="658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3320" name="Group 14"/>
          <p:cNvGrpSpPr>
            <a:grpSpLocks/>
          </p:cNvGrpSpPr>
          <p:nvPr/>
        </p:nvGrpSpPr>
        <p:grpSpPr bwMode="auto">
          <a:xfrm rot="257720">
            <a:off x="10337800" y="-2816225"/>
            <a:ext cx="1016000" cy="7011988"/>
            <a:chOff x="0" y="0"/>
            <a:chExt cx="188802" cy="1302992"/>
          </a:xfrm>
        </p:grpSpPr>
        <p:sp>
          <p:nvSpPr>
            <p:cNvPr id="13340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188802" cy="1302991"/>
            </a:xfrm>
            <a:custGeom>
              <a:avLst/>
              <a:gdLst>
                <a:gd name="T0" fmla="*/ 0 w 188802"/>
                <a:gd name="T1" fmla="*/ 0 h 1302991"/>
                <a:gd name="T2" fmla="*/ 188802 w 188802"/>
                <a:gd name="T3" fmla="*/ 1302991 h 1302991"/>
              </a:gdLst>
              <a:ahLst/>
              <a:cxnLst/>
              <a:rect l="T0" t="T1" r="T2" b="T3"/>
              <a:pathLst>
                <a:path w="188802" h="1302991">
                  <a:moveTo>
                    <a:pt x="94401" y="1302991"/>
                  </a:moveTo>
                  <a:lnTo>
                    <a:pt x="188802" y="0"/>
                  </a:lnTo>
                  <a:lnTo>
                    <a:pt x="0" y="0"/>
                  </a:lnTo>
                  <a:lnTo>
                    <a:pt x="94401" y="1302991"/>
                  </a:lnTo>
                  <a:close/>
                </a:path>
              </a:pathLst>
            </a:custGeom>
            <a:solidFill>
              <a:srgbClr val="38B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3341" name="TextBox 16"/>
            <p:cNvSpPr txBox="1">
              <a:spLocks noChangeArrowheads="1"/>
            </p:cNvSpPr>
            <p:nvPr/>
          </p:nvSpPr>
          <p:spPr bwMode="auto">
            <a:xfrm>
              <a:off x="29500" y="54971"/>
              <a:ext cx="129801" cy="643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3321" name="Group 17"/>
          <p:cNvGrpSpPr>
            <a:grpSpLocks/>
          </p:cNvGrpSpPr>
          <p:nvPr/>
        </p:nvGrpSpPr>
        <p:grpSpPr bwMode="auto">
          <a:xfrm rot="9636473">
            <a:off x="10856913" y="5740400"/>
            <a:ext cx="1016000" cy="7011988"/>
            <a:chOff x="0" y="0"/>
            <a:chExt cx="188802" cy="1302992"/>
          </a:xfrm>
        </p:grpSpPr>
        <p:sp>
          <p:nvSpPr>
            <p:cNvPr id="13338" name="Freeform 18"/>
            <p:cNvSpPr>
              <a:spLocks noChangeArrowheads="1"/>
            </p:cNvSpPr>
            <p:nvPr/>
          </p:nvSpPr>
          <p:spPr bwMode="auto">
            <a:xfrm>
              <a:off x="0" y="0"/>
              <a:ext cx="188802" cy="1302991"/>
            </a:xfrm>
            <a:custGeom>
              <a:avLst/>
              <a:gdLst>
                <a:gd name="T0" fmla="*/ 0 w 188802"/>
                <a:gd name="T1" fmla="*/ 0 h 1302991"/>
                <a:gd name="T2" fmla="*/ 188802 w 188802"/>
                <a:gd name="T3" fmla="*/ 1302991 h 1302991"/>
              </a:gdLst>
              <a:ahLst/>
              <a:cxnLst/>
              <a:rect l="T0" t="T1" r="T2" b="T3"/>
              <a:pathLst>
                <a:path w="188802" h="1302991">
                  <a:moveTo>
                    <a:pt x="94401" y="1302991"/>
                  </a:moveTo>
                  <a:lnTo>
                    <a:pt x="188802" y="0"/>
                  </a:lnTo>
                  <a:lnTo>
                    <a:pt x="0" y="0"/>
                  </a:lnTo>
                  <a:lnTo>
                    <a:pt x="94401" y="1302991"/>
                  </a:lnTo>
                  <a:close/>
                </a:path>
              </a:pathLst>
            </a:custGeom>
            <a:solidFill>
              <a:srgbClr val="004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3339" name="TextBox 19"/>
            <p:cNvSpPr txBox="1">
              <a:spLocks noChangeArrowheads="1"/>
            </p:cNvSpPr>
            <p:nvPr/>
          </p:nvSpPr>
          <p:spPr bwMode="auto">
            <a:xfrm>
              <a:off x="29500" y="54971"/>
              <a:ext cx="129801" cy="643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3322" name="Group 20"/>
          <p:cNvGrpSpPr>
            <a:grpSpLocks/>
          </p:cNvGrpSpPr>
          <p:nvPr/>
        </p:nvGrpSpPr>
        <p:grpSpPr bwMode="auto">
          <a:xfrm rot="9249586">
            <a:off x="11609388" y="6481763"/>
            <a:ext cx="1016000" cy="7013575"/>
            <a:chOff x="0" y="0"/>
            <a:chExt cx="188802" cy="1302992"/>
          </a:xfrm>
        </p:grpSpPr>
        <p:sp>
          <p:nvSpPr>
            <p:cNvPr id="13336" name="Freeform 21"/>
            <p:cNvSpPr>
              <a:spLocks noChangeArrowheads="1"/>
            </p:cNvSpPr>
            <p:nvPr/>
          </p:nvSpPr>
          <p:spPr bwMode="auto">
            <a:xfrm>
              <a:off x="0" y="0"/>
              <a:ext cx="188802" cy="1302991"/>
            </a:xfrm>
            <a:custGeom>
              <a:avLst/>
              <a:gdLst>
                <a:gd name="T0" fmla="*/ 0 w 188802"/>
                <a:gd name="T1" fmla="*/ 0 h 1302991"/>
                <a:gd name="T2" fmla="*/ 188802 w 188802"/>
                <a:gd name="T3" fmla="*/ 1302991 h 1302991"/>
              </a:gdLst>
              <a:ahLst/>
              <a:cxnLst/>
              <a:rect l="T0" t="T1" r="T2" b="T3"/>
              <a:pathLst>
                <a:path w="188802" h="1302991">
                  <a:moveTo>
                    <a:pt x="94401" y="1302991"/>
                  </a:moveTo>
                  <a:lnTo>
                    <a:pt x="188802" y="0"/>
                  </a:lnTo>
                  <a:lnTo>
                    <a:pt x="0" y="0"/>
                  </a:lnTo>
                  <a:lnTo>
                    <a:pt x="94401" y="1302991"/>
                  </a:lnTo>
                  <a:close/>
                </a:path>
              </a:pathLst>
            </a:custGeom>
            <a:solidFill>
              <a:srgbClr val="5271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3337" name="TextBox 22"/>
            <p:cNvSpPr txBox="1">
              <a:spLocks noChangeArrowheads="1"/>
            </p:cNvSpPr>
            <p:nvPr/>
          </p:nvSpPr>
          <p:spPr bwMode="auto">
            <a:xfrm>
              <a:off x="29500" y="54971"/>
              <a:ext cx="129801" cy="643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3323" name="Group 23"/>
          <p:cNvGrpSpPr>
            <a:grpSpLocks/>
          </p:cNvGrpSpPr>
          <p:nvPr/>
        </p:nvGrpSpPr>
        <p:grpSpPr bwMode="auto">
          <a:xfrm rot="8760636">
            <a:off x="12471400" y="6988175"/>
            <a:ext cx="1016000" cy="7013575"/>
            <a:chOff x="0" y="0"/>
            <a:chExt cx="188802" cy="1302992"/>
          </a:xfrm>
        </p:grpSpPr>
        <p:sp>
          <p:nvSpPr>
            <p:cNvPr id="13334" name="Freeform 24"/>
            <p:cNvSpPr>
              <a:spLocks noChangeArrowheads="1"/>
            </p:cNvSpPr>
            <p:nvPr/>
          </p:nvSpPr>
          <p:spPr bwMode="auto">
            <a:xfrm>
              <a:off x="0" y="0"/>
              <a:ext cx="188802" cy="1302991"/>
            </a:xfrm>
            <a:custGeom>
              <a:avLst/>
              <a:gdLst>
                <a:gd name="T0" fmla="*/ 0 w 188802"/>
                <a:gd name="T1" fmla="*/ 0 h 1302991"/>
                <a:gd name="T2" fmla="*/ 188802 w 188802"/>
                <a:gd name="T3" fmla="*/ 1302991 h 1302991"/>
              </a:gdLst>
              <a:ahLst/>
              <a:cxnLst/>
              <a:rect l="T0" t="T1" r="T2" b="T3"/>
              <a:pathLst>
                <a:path w="188802" h="1302991">
                  <a:moveTo>
                    <a:pt x="94401" y="1302991"/>
                  </a:moveTo>
                  <a:lnTo>
                    <a:pt x="188802" y="0"/>
                  </a:lnTo>
                  <a:lnTo>
                    <a:pt x="0" y="0"/>
                  </a:lnTo>
                  <a:lnTo>
                    <a:pt x="94401" y="1302991"/>
                  </a:lnTo>
                  <a:close/>
                </a:path>
              </a:pathLst>
            </a:custGeom>
            <a:solidFill>
              <a:srgbClr val="38B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3335" name="TextBox 25"/>
            <p:cNvSpPr txBox="1">
              <a:spLocks noChangeArrowheads="1"/>
            </p:cNvSpPr>
            <p:nvPr/>
          </p:nvSpPr>
          <p:spPr bwMode="auto">
            <a:xfrm>
              <a:off x="29500" y="54971"/>
              <a:ext cx="129801" cy="643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3324" name="Group 26"/>
          <p:cNvGrpSpPr>
            <a:grpSpLocks/>
          </p:cNvGrpSpPr>
          <p:nvPr/>
        </p:nvGrpSpPr>
        <p:grpSpPr bwMode="auto">
          <a:xfrm>
            <a:off x="9077325" y="5959475"/>
            <a:ext cx="2316163" cy="4327525"/>
            <a:chOff x="0" y="0"/>
            <a:chExt cx="610185" cy="1139806"/>
          </a:xfrm>
        </p:grpSpPr>
        <p:sp>
          <p:nvSpPr>
            <p:cNvPr id="13332" name="Freeform 27"/>
            <p:cNvSpPr>
              <a:spLocks noChangeArrowheads="1"/>
            </p:cNvSpPr>
            <p:nvPr/>
          </p:nvSpPr>
          <p:spPr bwMode="auto">
            <a:xfrm>
              <a:off x="0" y="0"/>
              <a:ext cx="610185" cy="1139806"/>
            </a:xfrm>
            <a:custGeom>
              <a:avLst/>
              <a:gdLst>
                <a:gd name="T0" fmla="*/ 0 w 610185"/>
                <a:gd name="T1" fmla="*/ 0 h 1139806"/>
                <a:gd name="T2" fmla="*/ 610185 w 610185"/>
                <a:gd name="T3" fmla="*/ 1139806 h 1139806"/>
              </a:gdLst>
              <a:ahLst/>
              <a:cxnLst/>
              <a:rect l="T0" t="T1" r="T2" b="T3"/>
              <a:pathLst>
                <a:path w="610185" h="1139806">
                  <a:moveTo>
                    <a:pt x="305092" y="0"/>
                  </a:moveTo>
                  <a:lnTo>
                    <a:pt x="610185" y="1139806"/>
                  </a:lnTo>
                  <a:lnTo>
                    <a:pt x="0" y="1139806"/>
                  </a:lnTo>
                  <a:lnTo>
                    <a:pt x="305092" y="0"/>
                  </a:lnTo>
                  <a:close/>
                </a:path>
              </a:pathLst>
            </a:custGeom>
            <a:solidFill>
              <a:srgbClr val="0036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3333" name="TextBox 28"/>
            <p:cNvSpPr txBox="1">
              <a:spLocks noChangeArrowheads="1"/>
            </p:cNvSpPr>
            <p:nvPr/>
          </p:nvSpPr>
          <p:spPr bwMode="auto">
            <a:xfrm>
              <a:off x="95341" y="491096"/>
              <a:ext cx="419502" cy="567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3325" name="Group 29"/>
          <p:cNvGrpSpPr>
            <a:grpSpLocks/>
          </p:cNvGrpSpPr>
          <p:nvPr/>
        </p:nvGrpSpPr>
        <p:grpSpPr bwMode="auto">
          <a:xfrm>
            <a:off x="-1254125" y="6251575"/>
            <a:ext cx="8850313" cy="738188"/>
            <a:chOff x="0" y="0"/>
            <a:chExt cx="7311007" cy="609600"/>
          </a:xfrm>
        </p:grpSpPr>
        <p:sp>
          <p:nvSpPr>
            <p:cNvPr id="13330" name="Freeform 30"/>
            <p:cNvSpPr>
              <a:spLocks noChangeArrowheads="1"/>
            </p:cNvSpPr>
            <p:nvPr/>
          </p:nvSpPr>
          <p:spPr bwMode="auto">
            <a:xfrm>
              <a:off x="0" y="0"/>
              <a:ext cx="7311007" cy="609600"/>
            </a:xfrm>
            <a:custGeom>
              <a:avLst/>
              <a:gdLst>
                <a:gd name="T0" fmla="*/ 0 w 7311007"/>
                <a:gd name="T1" fmla="*/ 0 h 609600"/>
                <a:gd name="T2" fmla="*/ 7311007 w 7311007"/>
                <a:gd name="T3" fmla="*/ 609600 h 609600"/>
              </a:gdLst>
              <a:ahLst/>
              <a:cxnLst/>
              <a:rect l="T0" t="T1" r="T2" b="T3"/>
              <a:pathLst>
                <a:path w="7311007" h="609600">
                  <a:moveTo>
                    <a:pt x="203200" y="0"/>
                  </a:moveTo>
                  <a:lnTo>
                    <a:pt x="7311007" y="0"/>
                  </a:lnTo>
                  <a:lnTo>
                    <a:pt x="710780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36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3331" name="TextBox 31"/>
            <p:cNvSpPr txBox="1">
              <a:spLocks noChangeArrowheads="1"/>
            </p:cNvSpPr>
            <p:nvPr/>
          </p:nvSpPr>
          <p:spPr bwMode="auto">
            <a:xfrm>
              <a:off x="101600" y="-38100"/>
              <a:ext cx="7107807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363538" y="3162300"/>
            <a:ext cx="8680450" cy="27971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1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36">
                <a:solidFill>
                  <a:srgbClr val="00367D"/>
                </a:solidFill>
                <a:latin typeface="Poppins Bold"/>
                <a:cs typeface="+mn-cs"/>
              </a:rPr>
              <a:t>El video corto como medio de difusión científica </a:t>
            </a:r>
          </a:p>
        </p:txBody>
      </p:sp>
      <p:sp>
        <p:nvSpPr>
          <p:cNvPr id="13327" name="CuadroTexto 32"/>
          <p:cNvSpPr txBox="1">
            <a:spLocks noChangeArrowheads="1"/>
          </p:cNvSpPr>
          <p:nvPr/>
        </p:nvSpPr>
        <p:spPr bwMode="auto">
          <a:xfrm>
            <a:off x="3228975" y="6365875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1">
                <a:solidFill>
                  <a:schemeClr val="bg1"/>
                </a:solidFill>
                <a:latin typeface="Calibri" pitchFamily="34" charset="0"/>
              </a:rPr>
              <a:t>Humberto Martínez-Camacho</a:t>
            </a:r>
          </a:p>
        </p:txBody>
      </p:sp>
      <p:pic>
        <p:nvPicPr>
          <p:cNvPr id="13328" name="Imagen 3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7038" y="8886825"/>
            <a:ext cx="3284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Imagen 3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663" y="8815388"/>
            <a:ext cx="10318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video>
              <p:cMediaNode vol="10000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reeform 2"/>
          <p:cNvSpPr>
            <a:spLocks noChangeArrowheads="1"/>
          </p:cNvSpPr>
          <p:nvPr/>
        </p:nvSpPr>
        <p:spPr bwMode="auto">
          <a:xfrm>
            <a:off x="3763963" y="0"/>
            <a:ext cx="14524037" cy="10287000"/>
          </a:xfrm>
          <a:custGeom>
            <a:avLst/>
            <a:gdLst>
              <a:gd name="T0" fmla="*/ 0 w 14523570"/>
              <a:gd name="T1" fmla="*/ 0 h 10287000"/>
              <a:gd name="T2" fmla="*/ 14523570 w 14523570"/>
              <a:gd name="T3" fmla="*/ 10287000 h 10287000"/>
            </a:gdLst>
            <a:ahLst/>
            <a:cxnLst/>
            <a:rect l="T0" t="T1" r="T2" b="T3"/>
            <a:pathLst>
              <a:path w="14523570" h="10287000">
                <a:moveTo>
                  <a:pt x="0" y="0"/>
                </a:moveTo>
                <a:lnTo>
                  <a:pt x="14523570" y="0"/>
                </a:lnTo>
                <a:lnTo>
                  <a:pt x="1452357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0" y="4427538"/>
            <a:ext cx="3367088" cy="1089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42400" lvl="1" indent="-221200" fontAlgn="auto">
              <a:lnSpc>
                <a:spcPts val="286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49">
                <a:solidFill>
                  <a:srgbClr val="000000"/>
                </a:solidFill>
                <a:latin typeface="Poppins Medium"/>
                <a:cs typeface="+mn-cs"/>
              </a:rPr>
              <a:t>171 video resúmenes.</a:t>
            </a:r>
          </a:p>
          <a:p>
            <a:pPr marL="442400" lvl="1" indent="-221200" fontAlgn="auto">
              <a:lnSpc>
                <a:spcPts val="286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49">
                <a:solidFill>
                  <a:srgbClr val="000000"/>
                </a:solidFill>
                <a:latin typeface="Poppins Medium"/>
                <a:cs typeface="+mn-cs"/>
              </a:rPr>
              <a:t>29 revistas científicas.</a:t>
            </a:r>
          </a:p>
          <a:p>
            <a:pPr marL="442400" lvl="1" indent="-221200" fontAlgn="auto">
              <a:lnSpc>
                <a:spcPts val="2868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049">
                <a:solidFill>
                  <a:srgbClr val="000000"/>
                </a:solidFill>
                <a:latin typeface="Poppins Medium"/>
                <a:cs typeface="+mn-cs"/>
              </a:rPr>
              <a:t>Impacto y visibilidad.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3363" y="3735388"/>
            <a:ext cx="5176837" cy="5937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614"/>
              </a:lnSpc>
              <a:spcAft>
                <a:spcPts val="0"/>
              </a:spcAft>
              <a:defRPr/>
            </a:pPr>
            <a:r>
              <a:rPr lang="en-US" sz="3296">
                <a:solidFill>
                  <a:srgbClr val="00367D"/>
                </a:solidFill>
                <a:latin typeface="Poppins Ultra-Bold"/>
                <a:cs typeface="+mn-cs"/>
              </a:rPr>
              <a:t>Metodología</a:t>
            </a:r>
          </a:p>
        </p:txBody>
      </p:sp>
    </p:spTree>
  </p:cSld>
  <p:clrMapOvr>
    <a:masterClrMapping/>
  </p:clrMapOvr>
  <p:transition spd="slow" advTm="20000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28875" y="398463"/>
            <a:ext cx="13728700" cy="88598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824"/>
              </a:lnSpc>
              <a:spcAft>
                <a:spcPts val="0"/>
              </a:spcAft>
              <a:defRPr/>
            </a:pPr>
            <a:r>
              <a:rPr lang="en-US" sz="5589">
                <a:solidFill>
                  <a:srgbClr val="FFFFFF"/>
                </a:solidFill>
                <a:latin typeface="Canva Sans"/>
                <a:cs typeface="+mn-cs"/>
              </a:rPr>
              <a:t>Se analizaron los videos y los artículos científicos correspondientes para recoger métricas como:</a:t>
            </a:r>
          </a:p>
          <a:p>
            <a:pPr fontAlgn="auto">
              <a:lnSpc>
                <a:spcPts val="7824"/>
              </a:lnSpc>
              <a:spcAft>
                <a:spcPts val="0"/>
              </a:spcAft>
              <a:defRPr/>
            </a:pPr>
            <a:endParaRPr lang="en-US" sz="5589">
              <a:solidFill>
                <a:srgbClr val="FFFFFF"/>
              </a:solidFill>
              <a:latin typeface="Canva Sans"/>
              <a:cs typeface="+mn-cs"/>
            </a:endParaRPr>
          </a:p>
          <a:p>
            <a:pPr marL="1206668" lvl="1" indent="-603334" fontAlgn="auto">
              <a:lnSpc>
                <a:spcPts val="7824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5589">
                <a:solidFill>
                  <a:srgbClr val="FFFFFF"/>
                </a:solidFill>
                <a:latin typeface="Canva Sans"/>
                <a:cs typeface="+mn-cs"/>
              </a:rPr>
              <a:t>Visualizaciones</a:t>
            </a:r>
          </a:p>
          <a:p>
            <a:pPr marL="1206668" lvl="1" indent="-603334" fontAlgn="auto">
              <a:lnSpc>
                <a:spcPts val="7824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5589">
                <a:solidFill>
                  <a:srgbClr val="FFFFFF"/>
                </a:solidFill>
                <a:latin typeface="Canva Sans"/>
                <a:cs typeface="+mn-cs"/>
              </a:rPr>
              <a:t>Likes</a:t>
            </a:r>
          </a:p>
          <a:p>
            <a:pPr marL="1206668" lvl="1" indent="-603334" fontAlgn="auto">
              <a:lnSpc>
                <a:spcPts val="7824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5589">
                <a:solidFill>
                  <a:srgbClr val="FFFFFF"/>
                </a:solidFill>
                <a:latin typeface="Canva Sans"/>
                <a:cs typeface="+mn-cs"/>
              </a:rPr>
              <a:t>Comentarios</a:t>
            </a:r>
          </a:p>
          <a:p>
            <a:pPr marL="1206668" lvl="1" indent="-603334" fontAlgn="auto">
              <a:lnSpc>
                <a:spcPts val="7824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5589">
                <a:solidFill>
                  <a:srgbClr val="FFFFFF"/>
                </a:solidFill>
                <a:latin typeface="Canva Sans"/>
                <a:cs typeface="+mn-cs"/>
              </a:rPr>
              <a:t>Número de citaciones </a:t>
            </a:r>
          </a:p>
          <a:p>
            <a:pPr marL="1206668" lvl="1" indent="-603334" fontAlgn="auto">
              <a:lnSpc>
                <a:spcPts val="7824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5589">
                <a:solidFill>
                  <a:srgbClr val="FFFFFF"/>
                </a:solidFill>
                <a:latin typeface="Canva Sans"/>
                <a:cs typeface="+mn-cs"/>
              </a:rPr>
              <a:t>Valor de Altmetric.</a:t>
            </a:r>
          </a:p>
        </p:txBody>
      </p:sp>
    </p:spTree>
  </p:cSld>
  <p:clrMapOvr>
    <a:masterClrMapping/>
  </p:clrMapOvr>
  <p:transition spd="slow" advClick="0" advTm="9000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30350" y="1508125"/>
            <a:ext cx="15227300" cy="65293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867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199">
                <a:solidFill>
                  <a:srgbClr val="FFFFFF"/>
                </a:solidFill>
                <a:latin typeface="Canva Sans"/>
                <a:cs typeface="+mn-cs"/>
              </a:rPr>
              <a:t>Se analizaron aspectos de producción: </a:t>
            </a:r>
          </a:p>
          <a:p>
            <a:pPr fontAlgn="auto">
              <a:lnSpc>
                <a:spcPts val="867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6199">
              <a:solidFill>
                <a:srgbClr val="FFFFFF"/>
              </a:solidFill>
              <a:latin typeface="Canva Sans"/>
              <a:cs typeface="+mn-cs"/>
            </a:endParaRPr>
          </a:p>
          <a:p>
            <a:pPr marL="1338556" lvl="1" indent="-669278" fontAlgn="auto">
              <a:lnSpc>
                <a:spcPts val="8679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6199">
                <a:solidFill>
                  <a:srgbClr val="FFFFFF"/>
                </a:solidFill>
                <a:latin typeface="Canva Sans"/>
                <a:cs typeface="+mn-cs"/>
              </a:rPr>
              <a:t>Número y género de narradores.</a:t>
            </a:r>
          </a:p>
          <a:p>
            <a:pPr marL="1338556" lvl="1" indent="-669278" fontAlgn="auto">
              <a:lnSpc>
                <a:spcPts val="8679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6199">
                <a:solidFill>
                  <a:srgbClr val="FFFFFF"/>
                </a:solidFill>
                <a:latin typeface="Canva Sans"/>
                <a:cs typeface="+mn-cs"/>
              </a:rPr>
              <a:t>Tipo de narración. </a:t>
            </a:r>
          </a:p>
          <a:p>
            <a:pPr marL="1338556" lvl="1" indent="-669278" fontAlgn="auto">
              <a:lnSpc>
                <a:spcPts val="8679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6199">
                <a:solidFill>
                  <a:srgbClr val="FFFFFF"/>
                </a:solidFill>
                <a:latin typeface="Canva Sans"/>
                <a:cs typeface="+mn-cs"/>
              </a:rPr>
              <a:t>Ubicación de filmación.</a:t>
            </a:r>
          </a:p>
          <a:p>
            <a:pPr marL="1338556" lvl="1" indent="-669278" fontAlgn="auto">
              <a:lnSpc>
                <a:spcPts val="8679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6199">
                <a:solidFill>
                  <a:srgbClr val="FFFFFF"/>
                </a:solidFill>
                <a:latin typeface="Canva Sans"/>
                <a:cs typeface="+mn-cs"/>
              </a:rPr>
              <a:t>Formato de video.</a:t>
            </a:r>
          </a:p>
        </p:txBody>
      </p:sp>
    </p:spTree>
  </p:cSld>
  <p:clrMapOvr>
    <a:masterClrMapping/>
  </p:clrMapOvr>
  <p:transition spd="slow" advTm="9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reeform 2"/>
          <p:cNvSpPr>
            <a:spLocks noChangeArrowheads="1"/>
          </p:cNvSpPr>
          <p:nvPr/>
        </p:nvSpPr>
        <p:spPr bwMode="auto">
          <a:xfrm>
            <a:off x="0" y="690563"/>
            <a:ext cx="18288000" cy="8905875"/>
          </a:xfrm>
          <a:custGeom>
            <a:avLst/>
            <a:gdLst>
              <a:gd name="T0" fmla="*/ 0 w 18288000"/>
              <a:gd name="T1" fmla="*/ 0 h 8905301"/>
              <a:gd name="T2" fmla="*/ 18288000 w 18288000"/>
              <a:gd name="T3" fmla="*/ 8905301 h 8905301"/>
            </a:gdLst>
            <a:ahLst/>
            <a:cxnLst/>
            <a:rect l="T0" t="T1" r="T2" b="T3"/>
            <a:pathLst>
              <a:path w="18288000" h="8905301">
                <a:moveTo>
                  <a:pt x="0" y="0"/>
                </a:moveTo>
                <a:lnTo>
                  <a:pt x="18288000" y="0"/>
                </a:lnTo>
                <a:lnTo>
                  <a:pt x="18288000" y="8905302"/>
                </a:lnTo>
                <a:lnTo>
                  <a:pt x="0" y="890530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16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00325" y="822325"/>
            <a:ext cx="13087350" cy="1104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8528"/>
              </a:lnSpc>
              <a:spcAft>
                <a:spcPts val="0"/>
              </a:spcAft>
              <a:defRPr/>
            </a:pPr>
            <a:r>
              <a:rPr lang="en-US" sz="6091">
                <a:solidFill>
                  <a:srgbClr val="00367D"/>
                </a:solidFill>
                <a:latin typeface="Poppins Ultra-Bold"/>
                <a:cs typeface="+mn-cs"/>
              </a:rPr>
              <a:t>Puntos clave del artículo</a:t>
            </a:r>
          </a:p>
        </p:txBody>
      </p:sp>
      <p:grpSp>
        <p:nvGrpSpPr>
          <p:cNvPr id="26626" name="Group 3"/>
          <p:cNvGrpSpPr>
            <a:grpSpLocks/>
          </p:cNvGrpSpPr>
          <p:nvPr/>
        </p:nvGrpSpPr>
        <p:grpSpPr bwMode="auto">
          <a:xfrm>
            <a:off x="890588" y="2995613"/>
            <a:ext cx="7883525" cy="2065337"/>
            <a:chOff x="0" y="-85725"/>
            <a:chExt cx="10510032" cy="2754661"/>
          </a:xfrm>
        </p:grpSpPr>
        <p:grpSp>
          <p:nvGrpSpPr>
            <p:cNvPr id="26627" name="Group 4"/>
            <p:cNvGrpSpPr>
              <a:grpSpLocks/>
            </p:cNvGrpSpPr>
            <p:nvPr/>
          </p:nvGrpSpPr>
          <p:grpSpPr bwMode="auto">
            <a:xfrm>
              <a:off x="0" y="0"/>
              <a:ext cx="2279615" cy="2652643"/>
              <a:chOff x="0" y="0"/>
              <a:chExt cx="698500" cy="812800"/>
            </a:xfrm>
          </p:grpSpPr>
          <p:sp>
            <p:nvSpPr>
              <p:cNvPr id="26631" name="Freeform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98500" cy="812800"/>
              </a:xfrm>
              <a:custGeom>
                <a:avLst/>
                <a:gdLst>
                  <a:gd name="T0" fmla="*/ 0 w 698500"/>
                  <a:gd name="T1" fmla="*/ 0 h 812800"/>
                  <a:gd name="T2" fmla="*/ 698500 w 698500"/>
                  <a:gd name="T3" fmla="*/ 812800 h 812800"/>
                </a:gdLst>
                <a:ahLst/>
                <a:cxnLst/>
                <a:rect l="T0" t="T1" r="T2" b="T3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0036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26632" name="TextBox 6"/>
              <p:cNvSpPr txBox="1">
                <a:spLocks noChangeArrowheads="1"/>
              </p:cNvSpPr>
              <p:nvPr/>
            </p:nvSpPr>
            <p:spPr bwMode="auto">
              <a:xfrm>
                <a:off x="0" y="101600"/>
                <a:ext cx="698500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63"/>
                  </a:lnSpc>
                </a:pP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6628" name="Freeform 7"/>
            <p:cNvSpPr>
              <a:spLocks noChangeArrowheads="1"/>
            </p:cNvSpPr>
            <p:nvPr/>
          </p:nvSpPr>
          <p:spPr bwMode="auto">
            <a:xfrm>
              <a:off x="434476" y="612802"/>
              <a:ext cx="1410662" cy="1356800"/>
            </a:xfrm>
            <a:custGeom>
              <a:avLst/>
              <a:gdLst>
                <a:gd name="T0" fmla="*/ 0 w 1410662"/>
                <a:gd name="T1" fmla="*/ 0 h 1356800"/>
                <a:gd name="T2" fmla="*/ 1410662 w 1410662"/>
                <a:gd name="T3" fmla="*/ 1356800 h 1356800"/>
              </a:gdLst>
              <a:ahLst/>
              <a:cxnLst/>
              <a:rect l="T0" t="T1" r="T2" b="T3"/>
              <a:pathLst>
                <a:path w="1410662" h="1356800">
                  <a:moveTo>
                    <a:pt x="0" y="0"/>
                  </a:moveTo>
                  <a:lnTo>
                    <a:pt x="1410662" y="0"/>
                  </a:lnTo>
                  <a:lnTo>
                    <a:pt x="1410662" y="1356800"/>
                  </a:lnTo>
                  <a:lnTo>
                    <a:pt x="0" y="13568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799994" y="-85725"/>
              <a:ext cx="6165068" cy="131063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3968"/>
                </a:lnSpc>
                <a:spcAft>
                  <a:spcPts val="0"/>
                </a:spcAft>
                <a:defRPr/>
              </a:pPr>
              <a:r>
                <a:rPr lang="en-US" sz="2834">
                  <a:solidFill>
                    <a:srgbClr val="00367D"/>
                  </a:solidFill>
                  <a:latin typeface="Poppins Semi-Bold"/>
                  <a:cs typeface="+mn-cs"/>
                </a:rPr>
                <a:t>Popularidad y Formatos de Video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799994" y="1402766"/>
              <a:ext cx="7710038" cy="126617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382792" lvl="1" indent="-191396" fontAlgn="auto">
                <a:lnSpc>
                  <a:spcPts val="2482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Los videos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cortos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generan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más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visualizaciones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.</a:t>
              </a:r>
            </a:p>
            <a:p>
              <a:pPr marL="382792" lvl="1" indent="-191396" fontAlgn="auto">
                <a:lnSpc>
                  <a:spcPts val="2482"/>
                </a:lnSpc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Formatos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disruptivos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generan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mayor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interés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que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los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modelos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clásicos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(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documentales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).</a:t>
              </a:r>
            </a:p>
          </p:txBody>
        </p:sp>
      </p:grpSp>
    </p:spTree>
  </p:cSld>
  <p:clrMapOvr>
    <a:masterClrMapping/>
  </p:clrMapOvr>
  <p:transition spd="slow" advTm="1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2"/>
          <p:cNvGrpSpPr>
            <a:grpSpLocks/>
          </p:cNvGrpSpPr>
          <p:nvPr/>
        </p:nvGrpSpPr>
        <p:grpSpPr bwMode="auto">
          <a:xfrm>
            <a:off x="890588" y="3060700"/>
            <a:ext cx="1709737" cy="1989138"/>
            <a:chOff x="0" y="0"/>
            <a:chExt cx="698500" cy="812800"/>
          </a:xfrm>
        </p:grpSpPr>
        <p:sp>
          <p:nvSpPr>
            <p:cNvPr id="27661" name="Freeform 3"/>
            <p:cNvSpPr>
              <a:spLocks noChangeArrowheads="1"/>
            </p:cNvSpPr>
            <p:nvPr/>
          </p:nvSpPr>
          <p:spPr bwMode="auto">
            <a:xfrm>
              <a:off x="0" y="0"/>
              <a:ext cx="698500" cy="812800"/>
            </a:xfrm>
            <a:custGeom>
              <a:avLst/>
              <a:gdLst>
                <a:gd name="T0" fmla="*/ 0 w 698500"/>
                <a:gd name="T1" fmla="*/ 0 h 812800"/>
                <a:gd name="T2" fmla="*/ 698500 w 698500"/>
                <a:gd name="T3" fmla="*/ 812800 h 812800"/>
              </a:gdLst>
              <a:ahLst/>
              <a:cxnLst/>
              <a:rect l="T0" t="T1" r="T2" b="T3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36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7662" name="TextBox 4"/>
            <p:cNvSpPr txBox="1">
              <a:spLocks noChangeArrowheads="1"/>
            </p:cNvSpPr>
            <p:nvPr/>
          </p:nvSpPr>
          <p:spPr bwMode="auto">
            <a:xfrm>
              <a:off x="0" y="101600"/>
              <a:ext cx="698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27650" name="Freeform 5"/>
          <p:cNvSpPr>
            <a:spLocks noChangeArrowheads="1"/>
          </p:cNvSpPr>
          <p:nvPr/>
        </p:nvSpPr>
        <p:spPr bwMode="auto">
          <a:xfrm>
            <a:off x="1217613" y="3519488"/>
            <a:ext cx="1057275" cy="1017587"/>
          </a:xfrm>
          <a:custGeom>
            <a:avLst/>
            <a:gdLst>
              <a:gd name="T0" fmla="*/ 0 w 1057996"/>
              <a:gd name="T1" fmla="*/ 0 h 1017600"/>
              <a:gd name="T2" fmla="*/ 1057996 w 1057996"/>
              <a:gd name="T3" fmla="*/ 1017600 h 1017600"/>
            </a:gdLst>
            <a:ahLst/>
            <a:cxnLst/>
            <a:rect l="T0" t="T1" r="T2" b="T3"/>
            <a:pathLst>
              <a:path w="1057996" h="1017600">
                <a:moveTo>
                  <a:pt x="0" y="0"/>
                </a:moveTo>
                <a:lnTo>
                  <a:pt x="1057996" y="0"/>
                </a:lnTo>
                <a:lnTo>
                  <a:pt x="1057996" y="1017600"/>
                </a:lnTo>
                <a:lnTo>
                  <a:pt x="0" y="10176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600325" y="822325"/>
            <a:ext cx="13087350" cy="1104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8528"/>
              </a:lnSpc>
              <a:spcAft>
                <a:spcPts val="0"/>
              </a:spcAft>
              <a:defRPr/>
            </a:pPr>
            <a:r>
              <a:rPr lang="en-US" sz="6091">
                <a:solidFill>
                  <a:srgbClr val="00367D"/>
                </a:solidFill>
                <a:latin typeface="Poppins Ultra-Bold"/>
                <a:cs typeface="+mn-cs"/>
              </a:rPr>
              <a:t>Puntos clave del artículo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90850" y="2974975"/>
            <a:ext cx="4624388" cy="1004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968"/>
              </a:lnSpc>
              <a:spcAft>
                <a:spcPts val="0"/>
              </a:spcAft>
              <a:defRPr/>
            </a:pPr>
            <a:r>
              <a:rPr lang="en-US" sz="2834">
                <a:solidFill>
                  <a:srgbClr val="00367D"/>
                </a:solidFill>
                <a:latin typeface="Poppins Semi-Bold"/>
                <a:cs typeface="+mn-cs"/>
              </a:rPr>
              <a:t>Popularidad y Formatos de Video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90850" y="4100513"/>
            <a:ext cx="5783263" cy="9445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82792" lvl="1" indent="-191396" fontAlgn="auto">
              <a:lnSpc>
                <a:spcPts val="2482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773">
                <a:solidFill>
                  <a:srgbClr val="000000"/>
                </a:solidFill>
                <a:latin typeface="Poppins Medium"/>
                <a:cs typeface="+mn-cs"/>
              </a:rPr>
              <a:t>Los videos cortos generan más visualizaciones.</a:t>
            </a:r>
          </a:p>
          <a:p>
            <a:pPr marL="382792" lvl="1" indent="-191396" fontAlgn="auto">
              <a:lnSpc>
                <a:spcPts val="2482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773">
                <a:solidFill>
                  <a:srgbClr val="000000"/>
                </a:solidFill>
                <a:latin typeface="Poppins Medium"/>
                <a:cs typeface="+mn-cs"/>
              </a:rPr>
              <a:t>Formatos disruptivos generan mayor interés que los modelos clásicos (documentales)</a:t>
            </a:r>
          </a:p>
        </p:txBody>
      </p:sp>
      <p:grpSp>
        <p:nvGrpSpPr>
          <p:cNvPr id="27654" name="Group 9"/>
          <p:cNvGrpSpPr>
            <a:grpSpLocks/>
          </p:cNvGrpSpPr>
          <p:nvPr/>
        </p:nvGrpSpPr>
        <p:grpSpPr bwMode="auto">
          <a:xfrm>
            <a:off x="9388475" y="3060700"/>
            <a:ext cx="7881938" cy="2265363"/>
            <a:chOff x="0" y="0"/>
            <a:chExt cx="10509485" cy="3020934"/>
          </a:xfrm>
        </p:grpSpPr>
        <p:grpSp>
          <p:nvGrpSpPr>
            <p:cNvPr id="27655" name="Group 10"/>
            <p:cNvGrpSpPr>
              <a:grpSpLocks/>
            </p:cNvGrpSpPr>
            <p:nvPr/>
          </p:nvGrpSpPr>
          <p:grpSpPr bwMode="auto">
            <a:xfrm>
              <a:off x="0" y="0"/>
              <a:ext cx="2279615" cy="2652643"/>
              <a:chOff x="0" y="0"/>
              <a:chExt cx="698500" cy="812800"/>
            </a:xfrm>
          </p:grpSpPr>
          <p:sp>
            <p:nvSpPr>
              <p:cNvPr id="27659" name="Freeform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98500" cy="812800"/>
              </a:xfrm>
              <a:custGeom>
                <a:avLst/>
                <a:gdLst>
                  <a:gd name="T0" fmla="*/ 0 w 698500"/>
                  <a:gd name="T1" fmla="*/ 0 h 812800"/>
                  <a:gd name="T2" fmla="*/ 698500 w 698500"/>
                  <a:gd name="T3" fmla="*/ 812800 h 812800"/>
                </a:gdLst>
                <a:ahLst/>
                <a:cxnLst/>
                <a:rect l="T0" t="T1" r="T2" b="T3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0036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27660" name="TextBox 12"/>
              <p:cNvSpPr txBox="1">
                <a:spLocks noChangeArrowheads="1"/>
              </p:cNvSpPr>
              <p:nvPr/>
            </p:nvSpPr>
            <p:spPr bwMode="auto">
              <a:xfrm>
                <a:off x="0" y="101600"/>
                <a:ext cx="698500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63"/>
                  </a:lnSpc>
                </a:pP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7656" name="Freeform 13"/>
            <p:cNvSpPr>
              <a:spLocks noChangeArrowheads="1"/>
            </p:cNvSpPr>
            <p:nvPr/>
          </p:nvSpPr>
          <p:spPr bwMode="auto">
            <a:xfrm>
              <a:off x="458974" y="792718"/>
              <a:ext cx="1361668" cy="1067207"/>
            </a:xfrm>
            <a:custGeom>
              <a:avLst/>
              <a:gdLst>
                <a:gd name="T0" fmla="*/ 0 w 1361668"/>
                <a:gd name="T1" fmla="*/ 0 h 1067207"/>
                <a:gd name="T2" fmla="*/ 1361668 w 1361668"/>
                <a:gd name="T3" fmla="*/ 1067207 h 1067207"/>
              </a:gdLst>
              <a:ahLst/>
              <a:cxnLst/>
              <a:rect l="T0" t="T1" r="T2" b="T3"/>
              <a:pathLst>
                <a:path w="1361668" h="1067207">
                  <a:moveTo>
                    <a:pt x="0" y="0"/>
                  </a:moveTo>
                  <a:lnTo>
                    <a:pt x="1361667" y="0"/>
                  </a:lnTo>
                  <a:lnTo>
                    <a:pt x="1361667" y="1067207"/>
                  </a:lnTo>
                  <a:lnTo>
                    <a:pt x="0" y="106720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800413" y="14820"/>
              <a:ext cx="6491961" cy="131252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3968"/>
                </a:lnSpc>
                <a:spcAft>
                  <a:spcPts val="0"/>
                </a:spcAft>
                <a:defRPr/>
              </a:pPr>
              <a:r>
                <a:rPr lang="en-US" sz="2834">
                  <a:solidFill>
                    <a:srgbClr val="00367D"/>
                  </a:solidFill>
                  <a:latin typeface="Poppins Semi-Bold"/>
                  <a:cs typeface="+mn-cs"/>
                </a:rPr>
                <a:t>Producción de Video Abstracts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800413" y="1401442"/>
              <a:ext cx="7709072" cy="161949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382793" lvl="1" indent="-191396" algn="just" fontAlgn="auto">
                <a:lnSpc>
                  <a:spcPts val="2482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Editores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de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revistas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proporcionan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directrices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sobre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la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producción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de video abstracts.</a:t>
              </a:r>
            </a:p>
            <a:p>
              <a:pPr marL="382793" lvl="1" indent="-191396" algn="just" fontAlgn="auto">
                <a:lnSpc>
                  <a:spcPts val="2482"/>
                </a:lnSpc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Instituciones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y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universidades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ofrecen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cursos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sobre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comunicación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científica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.</a:t>
              </a:r>
            </a:p>
          </p:txBody>
        </p:sp>
      </p:grpSp>
    </p:spTree>
  </p:cSld>
  <p:clrMapOvr>
    <a:masterClrMapping/>
  </p:clrMapOvr>
  <p:transition spd="slow" advClick="0" advTm="1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2"/>
          <p:cNvGrpSpPr>
            <a:grpSpLocks/>
          </p:cNvGrpSpPr>
          <p:nvPr/>
        </p:nvGrpSpPr>
        <p:grpSpPr bwMode="auto">
          <a:xfrm>
            <a:off x="890588" y="3060700"/>
            <a:ext cx="1709737" cy="1989138"/>
            <a:chOff x="0" y="0"/>
            <a:chExt cx="698500" cy="812800"/>
          </a:xfrm>
        </p:grpSpPr>
        <p:sp>
          <p:nvSpPr>
            <p:cNvPr id="28691" name="Freeform 3"/>
            <p:cNvSpPr>
              <a:spLocks noChangeArrowheads="1"/>
            </p:cNvSpPr>
            <p:nvPr/>
          </p:nvSpPr>
          <p:spPr bwMode="auto">
            <a:xfrm>
              <a:off x="0" y="0"/>
              <a:ext cx="698500" cy="812800"/>
            </a:xfrm>
            <a:custGeom>
              <a:avLst/>
              <a:gdLst>
                <a:gd name="T0" fmla="*/ 0 w 698500"/>
                <a:gd name="T1" fmla="*/ 0 h 812800"/>
                <a:gd name="T2" fmla="*/ 698500 w 698500"/>
                <a:gd name="T3" fmla="*/ 812800 h 812800"/>
              </a:gdLst>
              <a:ahLst/>
              <a:cxnLst/>
              <a:rect l="T0" t="T1" r="T2" b="T3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36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8692" name="TextBox 4"/>
            <p:cNvSpPr txBox="1">
              <a:spLocks noChangeArrowheads="1"/>
            </p:cNvSpPr>
            <p:nvPr/>
          </p:nvSpPr>
          <p:spPr bwMode="auto">
            <a:xfrm>
              <a:off x="0" y="101600"/>
              <a:ext cx="698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8674" name="Group 5"/>
          <p:cNvGrpSpPr>
            <a:grpSpLocks/>
          </p:cNvGrpSpPr>
          <p:nvPr/>
        </p:nvGrpSpPr>
        <p:grpSpPr bwMode="auto">
          <a:xfrm>
            <a:off x="9388475" y="3060700"/>
            <a:ext cx="1709738" cy="1989138"/>
            <a:chOff x="0" y="0"/>
            <a:chExt cx="698500" cy="812800"/>
          </a:xfrm>
        </p:grpSpPr>
        <p:sp>
          <p:nvSpPr>
            <p:cNvPr id="28689" name="Freeform 6"/>
            <p:cNvSpPr>
              <a:spLocks noChangeArrowheads="1"/>
            </p:cNvSpPr>
            <p:nvPr/>
          </p:nvSpPr>
          <p:spPr bwMode="auto">
            <a:xfrm>
              <a:off x="0" y="0"/>
              <a:ext cx="698500" cy="812800"/>
            </a:xfrm>
            <a:custGeom>
              <a:avLst/>
              <a:gdLst>
                <a:gd name="T0" fmla="*/ 0 w 698500"/>
                <a:gd name="T1" fmla="*/ 0 h 812800"/>
                <a:gd name="T2" fmla="*/ 698500 w 698500"/>
                <a:gd name="T3" fmla="*/ 812800 h 812800"/>
              </a:gdLst>
              <a:ahLst/>
              <a:cxnLst/>
              <a:rect l="T0" t="T1" r="T2" b="T3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36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8690" name="TextBox 7"/>
            <p:cNvSpPr txBox="1">
              <a:spLocks noChangeArrowheads="1"/>
            </p:cNvSpPr>
            <p:nvPr/>
          </p:nvSpPr>
          <p:spPr bwMode="auto">
            <a:xfrm>
              <a:off x="0" y="101600"/>
              <a:ext cx="698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28675" name="Freeform 8"/>
          <p:cNvSpPr>
            <a:spLocks noChangeArrowheads="1"/>
          </p:cNvSpPr>
          <p:nvPr/>
        </p:nvSpPr>
        <p:spPr bwMode="auto">
          <a:xfrm>
            <a:off x="1217613" y="3519488"/>
            <a:ext cx="1057275" cy="1017587"/>
          </a:xfrm>
          <a:custGeom>
            <a:avLst/>
            <a:gdLst>
              <a:gd name="T0" fmla="*/ 0 w 1057996"/>
              <a:gd name="T1" fmla="*/ 0 h 1017600"/>
              <a:gd name="T2" fmla="*/ 1057996 w 1057996"/>
              <a:gd name="T3" fmla="*/ 1017600 h 1017600"/>
            </a:gdLst>
            <a:ahLst/>
            <a:cxnLst/>
            <a:rect l="T0" t="T1" r="T2" b="T3"/>
            <a:pathLst>
              <a:path w="1057996" h="1017600">
                <a:moveTo>
                  <a:pt x="0" y="0"/>
                </a:moveTo>
                <a:lnTo>
                  <a:pt x="1057996" y="0"/>
                </a:lnTo>
                <a:lnTo>
                  <a:pt x="1057996" y="1017600"/>
                </a:lnTo>
                <a:lnTo>
                  <a:pt x="0" y="10176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28676" name="Freeform 9"/>
          <p:cNvSpPr>
            <a:spLocks noChangeArrowheads="1"/>
          </p:cNvSpPr>
          <p:nvPr/>
        </p:nvSpPr>
        <p:spPr bwMode="auto">
          <a:xfrm>
            <a:off x="9732963" y="3654425"/>
            <a:ext cx="1020762" cy="800100"/>
          </a:xfrm>
          <a:custGeom>
            <a:avLst/>
            <a:gdLst>
              <a:gd name="T0" fmla="*/ 0 w 1021251"/>
              <a:gd name="T1" fmla="*/ 0 h 800405"/>
              <a:gd name="T2" fmla="*/ 1021251 w 1021251"/>
              <a:gd name="T3" fmla="*/ 800405 h 800405"/>
            </a:gdLst>
            <a:ahLst/>
            <a:cxnLst/>
            <a:rect l="T0" t="T1" r="T2" b="T3"/>
            <a:pathLst>
              <a:path w="1021251" h="800405">
                <a:moveTo>
                  <a:pt x="0" y="0"/>
                </a:moveTo>
                <a:lnTo>
                  <a:pt x="1021251" y="0"/>
                </a:lnTo>
                <a:lnTo>
                  <a:pt x="1021251" y="800405"/>
                </a:lnTo>
                <a:lnTo>
                  <a:pt x="0" y="8004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00325" y="822325"/>
            <a:ext cx="13087350" cy="1104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8528"/>
              </a:lnSpc>
              <a:spcAft>
                <a:spcPts val="0"/>
              </a:spcAft>
              <a:defRPr/>
            </a:pPr>
            <a:r>
              <a:rPr lang="en-US" sz="6091">
                <a:solidFill>
                  <a:srgbClr val="00367D"/>
                </a:solidFill>
                <a:latin typeface="Poppins Ultra-Bold"/>
                <a:cs typeface="+mn-cs"/>
              </a:rPr>
              <a:t>Puntos clave del artículo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90850" y="2974975"/>
            <a:ext cx="4624388" cy="1004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968"/>
              </a:lnSpc>
              <a:spcAft>
                <a:spcPts val="0"/>
              </a:spcAft>
              <a:defRPr/>
            </a:pPr>
            <a:r>
              <a:rPr lang="en-US" sz="2834">
                <a:solidFill>
                  <a:srgbClr val="00367D"/>
                </a:solidFill>
                <a:latin typeface="Poppins Semi-Bold"/>
                <a:cs typeface="+mn-cs"/>
              </a:rPr>
              <a:t>Popularidad y Formatos de Video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88738" y="3049588"/>
            <a:ext cx="4868862" cy="10048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968"/>
              </a:lnSpc>
              <a:spcAft>
                <a:spcPts val="0"/>
              </a:spcAft>
              <a:defRPr/>
            </a:pPr>
            <a:r>
              <a:rPr lang="en-US" sz="2834">
                <a:solidFill>
                  <a:srgbClr val="00367D"/>
                </a:solidFill>
                <a:latin typeface="Poppins Semi-Bold"/>
                <a:cs typeface="+mn-cs"/>
              </a:rPr>
              <a:t>Producción de Video Abstracts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90850" y="4100513"/>
            <a:ext cx="5783263" cy="9445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82792" lvl="1" indent="-191396" fontAlgn="auto">
              <a:lnSpc>
                <a:spcPts val="2482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773">
                <a:solidFill>
                  <a:srgbClr val="000000"/>
                </a:solidFill>
                <a:latin typeface="Poppins Medium"/>
                <a:cs typeface="+mn-cs"/>
              </a:rPr>
              <a:t>Los videos cortos generan más visualizaciones.</a:t>
            </a:r>
          </a:p>
          <a:p>
            <a:pPr marL="382792" lvl="1" indent="-191396" fontAlgn="auto">
              <a:lnSpc>
                <a:spcPts val="2482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773">
                <a:solidFill>
                  <a:srgbClr val="000000"/>
                </a:solidFill>
                <a:latin typeface="Poppins Medium"/>
                <a:cs typeface="+mn-cs"/>
              </a:rPr>
              <a:t>Formatos disruptivos generan mayor interés que los modelos clásicos (documentales)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488738" y="4100513"/>
            <a:ext cx="5781675" cy="1225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82793" lvl="1" indent="-191396" algn="just" fontAlgn="auto">
              <a:lnSpc>
                <a:spcPts val="2482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773">
                <a:solidFill>
                  <a:srgbClr val="000000"/>
                </a:solidFill>
                <a:latin typeface="Poppins Medium"/>
                <a:cs typeface="+mn-cs"/>
              </a:rPr>
              <a:t>Editores de revistas proporcionan directrices sobre la producción de video abstracts.</a:t>
            </a:r>
          </a:p>
          <a:p>
            <a:pPr marL="382793" lvl="1" indent="-191396" algn="just" fontAlgn="auto">
              <a:lnSpc>
                <a:spcPts val="2482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773">
                <a:solidFill>
                  <a:srgbClr val="000000"/>
                </a:solidFill>
                <a:latin typeface="Poppins Medium"/>
                <a:cs typeface="+mn-cs"/>
              </a:rPr>
              <a:t>Instituciones y universidades ofrecen cursos sobre comunicación científica.</a:t>
            </a:r>
          </a:p>
        </p:txBody>
      </p:sp>
      <p:grpSp>
        <p:nvGrpSpPr>
          <p:cNvPr id="28682" name="Group 15"/>
          <p:cNvGrpSpPr>
            <a:grpSpLocks/>
          </p:cNvGrpSpPr>
          <p:nvPr/>
        </p:nvGrpSpPr>
        <p:grpSpPr bwMode="auto">
          <a:xfrm>
            <a:off x="841375" y="6045200"/>
            <a:ext cx="7870825" cy="2617788"/>
            <a:chOff x="0" y="-85725"/>
            <a:chExt cx="10494961" cy="3492140"/>
          </a:xfrm>
        </p:grpSpPr>
        <p:grpSp>
          <p:nvGrpSpPr>
            <p:cNvPr id="28683" name="Group 16"/>
            <p:cNvGrpSpPr>
              <a:grpSpLocks/>
            </p:cNvGrpSpPr>
            <p:nvPr/>
          </p:nvGrpSpPr>
          <p:grpSpPr bwMode="auto">
            <a:xfrm>
              <a:off x="0" y="334955"/>
              <a:ext cx="2279615" cy="2652643"/>
              <a:chOff x="0" y="0"/>
              <a:chExt cx="698500" cy="812800"/>
            </a:xfrm>
          </p:grpSpPr>
          <p:sp>
            <p:nvSpPr>
              <p:cNvPr id="28687" name="Freeform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98500" cy="812800"/>
              </a:xfrm>
              <a:custGeom>
                <a:avLst/>
                <a:gdLst>
                  <a:gd name="T0" fmla="*/ 0 w 698500"/>
                  <a:gd name="T1" fmla="*/ 0 h 812800"/>
                  <a:gd name="T2" fmla="*/ 698500 w 698500"/>
                  <a:gd name="T3" fmla="*/ 812800 h 812800"/>
                </a:gdLst>
                <a:ahLst/>
                <a:cxnLst/>
                <a:rect l="T0" t="T1" r="T2" b="T3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0036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28688" name="TextBox 18"/>
              <p:cNvSpPr txBox="1">
                <a:spLocks noChangeArrowheads="1"/>
              </p:cNvSpPr>
              <p:nvPr/>
            </p:nvSpPr>
            <p:spPr bwMode="auto">
              <a:xfrm>
                <a:off x="0" y="101600"/>
                <a:ext cx="698500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63"/>
                  </a:lnSpc>
                </a:pP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8684" name="Freeform 19"/>
            <p:cNvSpPr>
              <a:spLocks noChangeArrowheads="1"/>
            </p:cNvSpPr>
            <p:nvPr/>
          </p:nvSpPr>
          <p:spPr bwMode="auto">
            <a:xfrm>
              <a:off x="485864" y="954654"/>
              <a:ext cx="1334778" cy="1367250"/>
            </a:xfrm>
            <a:custGeom>
              <a:avLst/>
              <a:gdLst>
                <a:gd name="T0" fmla="*/ 0 w 1334778"/>
                <a:gd name="T1" fmla="*/ 0 h 1367250"/>
                <a:gd name="T2" fmla="*/ 1334778 w 1334778"/>
                <a:gd name="T3" fmla="*/ 1367250 h 1367250"/>
              </a:gdLst>
              <a:ahLst/>
              <a:cxnLst/>
              <a:rect l="T0" t="T1" r="T2" b="T3"/>
              <a:pathLst>
                <a:path w="1334778" h="1367250">
                  <a:moveTo>
                    <a:pt x="0" y="0"/>
                  </a:moveTo>
                  <a:lnTo>
                    <a:pt x="1334777" y="0"/>
                  </a:lnTo>
                  <a:lnTo>
                    <a:pt x="1334777" y="1367250"/>
                  </a:lnTo>
                  <a:lnTo>
                    <a:pt x="0" y="136725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927498" y="-85725"/>
              <a:ext cx="6164043" cy="131087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3968"/>
                </a:lnSpc>
                <a:spcAft>
                  <a:spcPts val="0"/>
                </a:spcAft>
                <a:defRPr/>
              </a:pPr>
              <a:r>
                <a:rPr lang="en-US" sz="2834">
                  <a:solidFill>
                    <a:srgbClr val="00367D"/>
                  </a:solidFill>
                  <a:latin typeface="Poppins Semi-Bold"/>
                  <a:cs typeface="+mn-cs"/>
                </a:rPr>
                <a:t>Impacto en la Comunicación Científica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785673" y="1284448"/>
              <a:ext cx="7709288" cy="212196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382792" lvl="1" indent="-191396" fontAlgn="auto">
                <a:lnSpc>
                  <a:spcPts val="2482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Los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documentos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científicos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con un video abstract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asociado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son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más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descargados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y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citados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.</a:t>
              </a:r>
            </a:p>
            <a:p>
              <a:pPr marL="382792" lvl="1" indent="-191396" fontAlgn="auto">
                <a:lnSpc>
                  <a:spcPts val="2482"/>
                </a:lnSpc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El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uso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de videos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ayuda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a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comunicar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la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ciencia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de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manera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efectiva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a audiencias no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expertas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.</a:t>
              </a:r>
            </a:p>
          </p:txBody>
        </p:sp>
      </p:grpSp>
    </p:spTree>
  </p:cSld>
  <p:clrMapOvr>
    <a:masterClrMapping/>
  </p:clrMapOvr>
  <p:transition spd="slow" advTm="1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2"/>
          <p:cNvGrpSpPr>
            <a:grpSpLocks/>
          </p:cNvGrpSpPr>
          <p:nvPr/>
        </p:nvGrpSpPr>
        <p:grpSpPr bwMode="auto">
          <a:xfrm>
            <a:off x="890588" y="3060700"/>
            <a:ext cx="1709737" cy="1989138"/>
            <a:chOff x="0" y="0"/>
            <a:chExt cx="698500" cy="812800"/>
          </a:xfrm>
        </p:grpSpPr>
        <p:sp>
          <p:nvSpPr>
            <p:cNvPr id="29721" name="Freeform 3"/>
            <p:cNvSpPr>
              <a:spLocks noChangeArrowheads="1"/>
            </p:cNvSpPr>
            <p:nvPr/>
          </p:nvSpPr>
          <p:spPr bwMode="auto">
            <a:xfrm>
              <a:off x="0" y="0"/>
              <a:ext cx="698500" cy="812800"/>
            </a:xfrm>
            <a:custGeom>
              <a:avLst/>
              <a:gdLst>
                <a:gd name="T0" fmla="*/ 0 w 698500"/>
                <a:gd name="T1" fmla="*/ 0 h 812800"/>
                <a:gd name="T2" fmla="*/ 698500 w 698500"/>
                <a:gd name="T3" fmla="*/ 812800 h 812800"/>
              </a:gdLst>
              <a:ahLst/>
              <a:cxnLst/>
              <a:rect l="T0" t="T1" r="T2" b="T3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36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9722" name="TextBox 4"/>
            <p:cNvSpPr txBox="1">
              <a:spLocks noChangeArrowheads="1"/>
            </p:cNvSpPr>
            <p:nvPr/>
          </p:nvSpPr>
          <p:spPr bwMode="auto">
            <a:xfrm>
              <a:off x="0" y="101600"/>
              <a:ext cx="698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9698" name="Group 5"/>
          <p:cNvGrpSpPr>
            <a:grpSpLocks/>
          </p:cNvGrpSpPr>
          <p:nvPr/>
        </p:nvGrpSpPr>
        <p:grpSpPr bwMode="auto">
          <a:xfrm>
            <a:off x="9388475" y="3060700"/>
            <a:ext cx="1709738" cy="1989138"/>
            <a:chOff x="0" y="0"/>
            <a:chExt cx="698500" cy="812800"/>
          </a:xfrm>
        </p:grpSpPr>
        <p:sp>
          <p:nvSpPr>
            <p:cNvPr id="29719" name="Freeform 6"/>
            <p:cNvSpPr>
              <a:spLocks noChangeArrowheads="1"/>
            </p:cNvSpPr>
            <p:nvPr/>
          </p:nvSpPr>
          <p:spPr bwMode="auto">
            <a:xfrm>
              <a:off x="0" y="0"/>
              <a:ext cx="698500" cy="812800"/>
            </a:xfrm>
            <a:custGeom>
              <a:avLst/>
              <a:gdLst>
                <a:gd name="T0" fmla="*/ 0 w 698500"/>
                <a:gd name="T1" fmla="*/ 0 h 812800"/>
                <a:gd name="T2" fmla="*/ 698500 w 698500"/>
                <a:gd name="T3" fmla="*/ 812800 h 812800"/>
              </a:gdLst>
              <a:ahLst/>
              <a:cxnLst/>
              <a:rect l="T0" t="T1" r="T2" b="T3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36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9720" name="TextBox 7"/>
            <p:cNvSpPr txBox="1">
              <a:spLocks noChangeArrowheads="1"/>
            </p:cNvSpPr>
            <p:nvPr/>
          </p:nvSpPr>
          <p:spPr bwMode="auto">
            <a:xfrm>
              <a:off x="0" y="101600"/>
              <a:ext cx="698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9699" name="Group 8"/>
          <p:cNvGrpSpPr>
            <a:grpSpLocks/>
          </p:cNvGrpSpPr>
          <p:nvPr/>
        </p:nvGrpSpPr>
        <p:grpSpPr bwMode="auto">
          <a:xfrm>
            <a:off x="841375" y="6359525"/>
            <a:ext cx="1708150" cy="1990725"/>
            <a:chOff x="0" y="0"/>
            <a:chExt cx="698500" cy="812800"/>
          </a:xfrm>
        </p:grpSpPr>
        <p:sp>
          <p:nvSpPr>
            <p:cNvPr id="29717" name="Freeform 9"/>
            <p:cNvSpPr>
              <a:spLocks noChangeArrowheads="1"/>
            </p:cNvSpPr>
            <p:nvPr/>
          </p:nvSpPr>
          <p:spPr bwMode="auto">
            <a:xfrm>
              <a:off x="0" y="0"/>
              <a:ext cx="698500" cy="812800"/>
            </a:xfrm>
            <a:custGeom>
              <a:avLst/>
              <a:gdLst>
                <a:gd name="T0" fmla="*/ 0 w 698500"/>
                <a:gd name="T1" fmla="*/ 0 h 812800"/>
                <a:gd name="T2" fmla="*/ 698500 w 698500"/>
                <a:gd name="T3" fmla="*/ 812800 h 812800"/>
              </a:gdLst>
              <a:ahLst/>
              <a:cxnLst/>
              <a:rect l="T0" t="T1" r="T2" b="T3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36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9718" name="TextBox 10"/>
            <p:cNvSpPr txBox="1">
              <a:spLocks noChangeArrowheads="1"/>
            </p:cNvSpPr>
            <p:nvPr/>
          </p:nvSpPr>
          <p:spPr bwMode="auto">
            <a:xfrm>
              <a:off x="0" y="101600"/>
              <a:ext cx="698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29700" name="Freeform 11"/>
          <p:cNvSpPr>
            <a:spLocks noChangeArrowheads="1"/>
          </p:cNvSpPr>
          <p:nvPr/>
        </p:nvSpPr>
        <p:spPr bwMode="auto">
          <a:xfrm>
            <a:off x="1217613" y="3519488"/>
            <a:ext cx="1057275" cy="1017587"/>
          </a:xfrm>
          <a:custGeom>
            <a:avLst/>
            <a:gdLst>
              <a:gd name="T0" fmla="*/ 0 w 1057996"/>
              <a:gd name="T1" fmla="*/ 0 h 1017600"/>
              <a:gd name="T2" fmla="*/ 1057996 w 1057996"/>
              <a:gd name="T3" fmla="*/ 1017600 h 1017600"/>
            </a:gdLst>
            <a:ahLst/>
            <a:cxnLst/>
            <a:rect l="T0" t="T1" r="T2" b="T3"/>
            <a:pathLst>
              <a:path w="1057996" h="1017600">
                <a:moveTo>
                  <a:pt x="0" y="0"/>
                </a:moveTo>
                <a:lnTo>
                  <a:pt x="1057996" y="0"/>
                </a:lnTo>
                <a:lnTo>
                  <a:pt x="1057996" y="1017600"/>
                </a:lnTo>
                <a:lnTo>
                  <a:pt x="0" y="10176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29701" name="Freeform 12"/>
          <p:cNvSpPr>
            <a:spLocks noChangeArrowheads="1"/>
          </p:cNvSpPr>
          <p:nvPr/>
        </p:nvSpPr>
        <p:spPr bwMode="auto">
          <a:xfrm>
            <a:off x="9763125" y="3627438"/>
            <a:ext cx="1020763" cy="801687"/>
          </a:xfrm>
          <a:custGeom>
            <a:avLst/>
            <a:gdLst>
              <a:gd name="T0" fmla="*/ 0 w 1021251"/>
              <a:gd name="T1" fmla="*/ 0 h 800405"/>
              <a:gd name="T2" fmla="*/ 1021251 w 1021251"/>
              <a:gd name="T3" fmla="*/ 800405 h 800405"/>
            </a:gdLst>
            <a:ahLst/>
            <a:cxnLst/>
            <a:rect l="T0" t="T1" r="T2" b="T3"/>
            <a:pathLst>
              <a:path w="1021251" h="800405">
                <a:moveTo>
                  <a:pt x="0" y="0"/>
                </a:moveTo>
                <a:lnTo>
                  <a:pt x="1021251" y="0"/>
                </a:lnTo>
                <a:lnTo>
                  <a:pt x="1021251" y="800405"/>
                </a:lnTo>
                <a:lnTo>
                  <a:pt x="0" y="8004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29702" name="Freeform 13"/>
          <p:cNvSpPr>
            <a:spLocks noChangeArrowheads="1"/>
          </p:cNvSpPr>
          <p:nvPr/>
        </p:nvSpPr>
        <p:spPr bwMode="auto">
          <a:xfrm>
            <a:off x="1204913" y="6824663"/>
            <a:ext cx="1001712" cy="1025525"/>
          </a:xfrm>
          <a:custGeom>
            <a:avLst/>
            <a:gdLst>
              <a:gd name="T0" fmla="*/ 0 w 1001083"/>
              <a:gd name="T1" fmla="*/ 0 h 1025438"/>
              <a:gd name="T2" fmla="*/ 1001083 w 1001083"/>
              <a:gd name="T3" fmla="*/ 1025438 h 1025438"/>
            </a:gdLst>
            <a:ahLst/>
            <a:cxnLst/>
            <a:rect l="T0" t="T1" r="T2" b="T3"/>
            <a:pathLst>
              <a:path w="1001083" h="1025438">
                <a:moveTo>
                  <a:pt x="0" y="0"/>
                </a:moveTo>
                <a:lnTo>
                  <a:pt x="1001083" y="0"/>
                </a:lnTo>
                <a:lnTo>
                  <a:pt x="1001083" y="1025438"/>
                </a:lnTo>
                <a:lnTo>
                  <a:pt x="0" y="102543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600325" y="822325"/>
            <a:ext cx="13087350" cy="1104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8528"/>
              </a:lnSpc>
              <a:spcAft>
                <a:spcPts val="0"/>
              </a:spcAft>
              <a:defRPr/>
            </a:pPr>
            <a:r>
              <a:rPr lang="en-US" sz="6091">
                <a:solidFill>
                  <a:srgbClr val="00367D"/>
                </a:solidFill>
                <a:latin typeface="Poppins Ultra-Bold"/>
                <a:cs typeface="+mn-cs"/>
              </a:rPr>
              <a:t>Puntos clave del artículo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90850" y="2974975"/>
            <a:ext cx="4624388" cy="1004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968"/>
              </a:lnSpc>
              <a:spcAft>
                <a:spcPts val="0"/>
              </a:spcAft>
              <a:defRPr/>
            </a:pPr>
            <a:r>
              <a:rPr lang="en-US" sz="2834">
                <a:solidFill>
                  <a:srgbClr val="00367D"/>
                </a:solidFill>
                <a:latin typeface="Poppins Semi-Bold"/>
                <a:cs typeface="+mn-cs"/>
              </a:rPr>
              <a:t>Popularidad y Formatos de Video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488738" y="3049588"/>
            <a:ext cx="4868862" cy="10048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968"/>
              </a:lnSpc>
              <a:spcAft>
                <a:spcPts val="0"/>
              </a:spcAft>
              <a:defRPr/>
            </a:pPr>
            <a:r>
              <a:rPr lang="en-US" sz="2834">
                <a:solidFill>
                  <a:srgbClr val="00367D"/>
                </a:solidFill>
                <a:latin typeface="Poppins Semi-Bold"/>
                <a:cs typeface="+mn-cs"/>
              </a:rPr>
              <a:t>Producción de Video Abstracts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35300" y="6022975"/>
            <a:ext cx="4624388" cy="1004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968"/>
              </a:lnSpc>
              <a:spcAft>
                <a:spcPts val="0"/>
              </a:spcAft>
              <a:defRPr/>
            </a:pPr>
            <a:r>
              <a:rPr lang="en-US" sz="2834">
                <a:solidFill>
                  <a:srgbClr val="00367D"/>
                </a:solidFill>
                <a:latin typeface="Poppins Semi-Bold"/>
                <a:cs typeface="+mn-cs"/>
              </a:rPr>
              <a:t>Impacto en la Comunicación Científica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90850" y="4100513"/>
            <a:ext cx="5783263" cy="9445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82792" lvl="1" indent="-191396" fontAlgn="auto">
              <a:lnSpc>
                <a:spcPts val="2482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773">
                <a:solidFill>
                  <a:srgbClr val="000000"/>
                </a:solidFill>
                <a:latin typeface="Poppins Medium"/>
                <a:cs typeface="+mn-cs"/>
              </a:rPr>
              <a:t>Los videos cortos generan más visualizaciones.</a:t>
            </a:r>
          </a:p>
          <a:p>
            <a:pPr marL="382792" lvl="1" indent="-191396" fontAlgn="auto">
              <a:lnSpc>
                <a:spcPts val="2482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773">
                <a:solidFill>
                  <a:srgbClr val="000000"/>
                </a:solidFill>
                <a:latin typeface="Poppins Medium"/>
                <a:cs typeface="+mn-cs"/>
              </a:rPr>
              <a:t>Formatos disruptivos generan mayor interés que los modelos clásicos (documentales)</a:t>
            </a:r>
          </a:p>
        </p:txBody>
      </p:sp>
      <p:grpSp>
        <p:nvGrpSpPr>
          <p:cNvPr id="29708" name="Group 19"/>
          <p:cNvGrpSpPr>
            <a:grpSpLocks/>
          </p:cNvGrpSpPr>
          <p:nvPr/>
        </p:nvGrpSpPr>
        <p:grpSpPr bwMode="auto">
          <a:xfrm>
            <a:off x="9388475" y="6045200"/>
            <a:ext cx="7881938" cy="2597150"/>
            <a:chOff x="0" y="-85725"/>
            <a:chExt cx="10510032" cy="3463112"/>
          </a:xfrm>
        </p:grpSpPr>
        <p:grpSp>
          <p:nvGrpSpPr>
            <p:cNvPr id="29711" name="Group 20"/>
            <p:cNvGrpSpPr>
              <a:grpSpLocks/>
            </p:cNvGrpSpPr>
            <p:nvPr/>
          </p:nvGrpSpPr>
          <p:grpSpPr bwMode="auto">
            <a:xfrm>
              <a:off x="0" y="412927"/>
              <a:ext cx="2279615" cy="2652643"/>
              <a:chOff x="0" y="0"/>
              <a:chExt cx="698500" cy="812800"/>
            </a:xfrm>
          </p:grpSpPr>
          <p:sp>
            <p:nvSpPr>
              <p:cNvPr id="29715" name="Freeform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98500" cy="812800"/>
              </a:xfrm>
              <a:custGeom>
                <a:avLst/>
                <a:gdLst>
                  <a:gd name="T0" fmla="*/ 0 w 698500"/>
                  <a:gd name="T1" fmla="*/ 0 h 812800"/>
                  <a:gd name="T2" fmla="*/ 698500 w 698500"/>
                  <a:gd name="T3" fmla="*/ 812800 h 812800"/>
                </a:gdLst>
                <a:ahLst/>
                <a:cxnLst/>
                <a:rect l="T0" t="T1" r="T2" b="T3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0036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29716" name="TextBox 22"/>
              <p:cNvSpPr txBox="1">
                <a:spLocks noChangeArrowheads="1"/>
              </p:cNvSpPr>
              <p:nvPr/>
            </p:nvSpPr>
            <p:spPr bwMode="auto">
              <a:xfrm>
                <a:off x="0" y="101600"/>
                <a:ext cx="698500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algn="ctr">
                  <a:lnSpc>
                    <a:spcPts val="2663"/>
                  </a:lnSpc>
                </a:pP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9712" name="Freeform 23"/>
            <p:cNvSpPr>
              <a:spLocks noChangeArrowheads="1"/>
            </p:cNvSpPr>
            <p:nvPr/>
          </p:nvSpPr>
          <p:spPr bwMode="auto">
            <a:xfrm>
              <a:off x="418171" y="1225603"/>
              <a:ext cx="1443273" cy="894829"/>
            </a:xfrm>
            <a:custGeom>
              <a:avLst/>
              <a:gdLst>
                <a:gd name="T0" fmla="*/ 0 w 1443273"/>
                <a:gd name="T1" fmla="*/ 0 h 894829"/>
                <a:gd name="T2" fmla="*/ 1443273 w 1443273"/>
                <a:gd name="T3" fmla="*/ 894829 h 894829"/>
              </a:gdLst>
              <a:ahLst/>
              <a:cxnLst/>
              <a:rect l="T0" t="T1" r="T2" b="T3"/>
              <a:pathLst>
                <a:path w="1443273" h="894829">
                  <a:moveTo>
                    <a:pt x="0" y="0"/>
                  </a:moveTo>
                  <a:lnTo>
                    <a:pt x="1443273" y="0"/>
                  </a:lnTo>
                  <a:lnTo>
                    <a:pt x="1443273" y="894830"/>
                  </a:lnTo>
                  <a:lnTo>
                    <a:pt x="0" y="89483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800559" y="-85725"/>
              <a:ext cx="6164192" cy="131031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3968"/>
                </a:lnSpc>
                <a:spcAft>
                  <a:spcPts val="0"/>
                </a:spcAft>
                <a:defRPr/>
              </a:pPr>
              <a:r>
                <a:rPr lang="en-US" sz="2834">
                  <a:solidFill>
                    <a:srgbClr val="00367D"/>
                  </a:solidFill>
                  <a:latin typeface="Poppins Semi-Bold"/>
                  <a:cs typeface="+mn-cs"/>
                </a:rPr>
                <a:t>Recomendaciones para la Producción de Videos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800559" y="1256337"/>
              <a:ext cx="7709473" cy="212105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382792" lvl="1" indent="-191396" fontAlgn="auto">
                <a:lnSpc>
                  <a:spcPts val="2482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Es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importante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mantener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una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calidad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de audio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alta.</a:t>
              </a:r>
              <a:endParaRPr lang="en-US" sz="1773" dirty="0">
                <a:solidFill>
                  <a:srgbClr val="000000"/>
                </a:solidFill>
                <a:latin typeface="Poppins Medium"/>
                <a:cs typeface="+mn-cs"/>
              </a:endParaRPr>
            </a:p>
            <a:p>
              <a:pPr marL="382792" lvl="1" indent="-191396" fontAlgn="auto">
                <a:lnSpc>
                  <a:spcPts val="2482"/>
                </a:lnSpc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1773" dirty="0">
                  <a:solidFill>
                    <a:srgbClr val="000000"/>
                  </a:solidFill>
                  <a:latin typeface="Poppins"/>
                  <a:cs typeface="+mn-cs"/>
                </a:rPr>
                <a:t>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e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recomienda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utilizar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una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variedad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de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recursos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visuales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,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como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gráficos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y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mapas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, para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enriquecer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 la </a:t>
              </a:r>
              <a:r>
                <a:rPr lang="en-US" sz="1773" dirty="0" err="1">
                  <a:solidFill>
                    <a:srgbClr val="000000"/>
                  </a:solidFill>
                  <a:latin typeface="Poppins Medium"/>
                  <a:cs typeface="+mn-cs"/>
                </a:rPr>
                <a:t>presentación</a:t>
              </a:r>
              <a:r>
                <a:rPr lang="en-US" sz="1773" dirty="0">
                  <a:solidFill>
                    <a:srgbClr val="000000"/>
                  </a:solidFill>
                  <a:latin typeface="Poppins Medium"/>
                  <a:cs typeface="+mn-cs"/>
                </a:rPr>
                <a:t>.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1488738" y="4100513"/>
            <a:ext cx="5781675" cy="1225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82793" lvl="1" indent="-191396" algn="just" fontAlgn="auto">
              <a:lnSpc>
                <a:spcPts val="2482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773">
                <a:solidFill>
                  <a:srgbClr val="000000"/>
                </a:solidFill>
                <a:latin typeface="Poppins Medium"/>
                <a:cs typeface="+mn-cs"/>
              </a:rPr>
              <a:t>Editores de revistas proporcionan directrices sobre la producción de video abstracts.</a:t>
            </a:r>
          </a:p>
          <a:p>
            <a:pPr marL="382793" lvl="1" indent="-191396" algn="just" fontAlgn="auto">
              <a:lnSpc>
                <a:spcPts val="2482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773">
                <a:solidFill>
                  <a:srgbClr val="000000"/>
                </a:solidFill>
                <a:latin typeface="Poppins Medium"/>
                <a:cs typeface="+mn-cs"/>
              </a:rPr>
              <a:t>Instituciones y universidades ofrecen cursos sobre comunicación científica.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928938" y="7061200"/>
            <a:ext cx="5783262" cy="15732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82792" lvl="1" indent="-191396" fontAlgn="auto">
              <a:lnSpc>
                <a:spcPts val="2482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773">
                <a:solidFill>
                  <a:srgbClr val="000000"/>
                </a:solidFill>
                <a:latin typeface="Poppins Medium"/>
                <a:cs typeface="+mn-cs"/>
              </a:rPr>
              <a:t>Los documentos científicos con un video abstract asociado son más descargados y citados.</a:t>
            </a:r>
          </a:p>
          <a:p>
            <a:pPr marL="382792" lvl="1" indent="-191396" fontAlgn="auto">
              <a:lnSpc>
                <a:spcPts val="2482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773">
                <a:solidFill>
                  <a:srgbClr val="000000"/>
                </a:solidFill>
                <a:latin typeface="Poppins Medium"/>
                <a:cs typeface="+mn-cs"/>
              </a:rPr>
              <a:t>El uso de videos ayuda a comunicar la ciencia de manera efectiva a audiencias no expertas</a:t>
            </a:r>
          </a:p>
        </p:txBody>
      </p:sp>
    </p:spTree>
  </p:cSld>
  <p:clrMapOvr>
    <a:masterClrMapping/>
  </p:clrMapOvr>
  <p:transition spd="slow" advTm="1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2"/>
          <p:cNvGrpSpPr>
            <a:grpSpLocks/>
          </p:cNvGrpSpPr>
          <p:nvPr/>
        </p:nvGrpSpPr>
        <p:grpSpPr bwMode="auto">
          <a:xfrm>
            <a:off x="16389350" y="-627063"/>
            <a:ext cx="3346450" cy="4044951"/>
            <a:chOff x="0" y="0"/>
            <a:chExt cx="881238" cy="1065469"/>
          </a:xfrm>
        </p:grpSpPr>
        <p:sp>
          <p:nvSpPr>
            <p:cNvPr id="30744" name="Freeform 3"/>
            <p:cNvSpPr>
              <a:spLocks noChangeArrowheads="1"/>
            </p:cNvSpPr>
            <p:nvPr/>
          </p:nvSpPr>
          <p:spPr bwMode="auto">
            <a:xfrm>
              <a:off x="0" y="0"/>
              <a:ext cx="881238" cy="1065469"/>
            </a:xfrm>
            <a:custGeom>
              <a:avLst/>
              <a:gdLst>
                <a:gd name="T0" fmla="*/ 0 w 881238"/>
                <a:gd name="T1" fmla="*/ 0 h 1065469"/>
                <a:gd name="T2" fmla="*/ 881238 w 881238"/>
                <a:gd name="T3" fmla="*/ 1065469 h 1065469"/>
              </a:gdLst>
              <a:ahLst/>
              <a:cxnLst/>
              <a:rect l="T0" t="T1" r="T2" b="T3"/>
              <a:pathLst>
                <a:path w="881238" h="1065469">
                  <a:moveTo>
                    <a:pt x="440619" y="0"/>
                  </a:moveTo>
                  <a:lnTo>
                    <a:pt x="881238" y="1065469"/>
                  </a:lnTo>
                  <a:lnTo>
                    <a:pt x="0" y="1065469"/>
                  </a:lnTo>
                  <a:lnTo>
                    <a:pt x="440619" y="0"/>
                  </a:lnTo>
                  <a:close/>
                </a:path>
              </a:pathLst>
            </a:custGeom>
            <a:solidFill>
              <a:srgbClr val="0036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0745" name="TextBox 4"/>
            <p:cNvSpPr txBox="1">
              <a:spLocks noChangeArrowheads="1"/>
            </p:cNvSpPr>
            <p:nvPr/>
          </p:nvSpPr>
          <p:spPr bwMode="auto">
            <a:xfrm>
              <a:off x="137693" y="456582"/>
              <a:ext cx="605851" cy="53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0722" name="Group 5"/>
          <p:cNvGrpSpPr>
            <a:grpSpLocks/>
          </p:cNvGrpSpPr>
          <p:nvPr/>
        </p:nvGrpSpPr>
        <p:grpSpPr bwMode="auto">
          <a:xfrm rot="10800000">
            <a:off x="16389350" y="3417888"/>
            <a:ext cx="3346450" cy="4044950"/>
            <a:chOff x="0" y="0"/>
            <a:chExt cx="881238" cy="1065469"/>
          </a:xfrm>
        </p:grpSpPr>
        <p:sp>
          <p:nvSpPr>
            <p:cNvPr id="30742" name="Freeform 6"/>
            <p:cNvSpPr>
              <a:spLocks noChangeArrowheads="1"/>
            </p:cNvSpPr>
            <p:nvPr/>
          </p:nvSpPr>
          <p:spPr bwMode="auto">
            <a:xfrm>
              <a:off x="0" y="0"/>
              <a:ext cx="881238" cy="1065469"/>
            </a:xfrm>
            <a:custGeom>
              <a:avLst/>
              <a:gdLst>
                <a:gd name="T0" fmla="*/ 0 w 881238"/>
                <a:gd name="T1" fmla="*/ 0 h 1065469"/>
                <a:gd name="T2" fmla="*/ 881238 w 881238"/>
                <a:gd name="T3" fmla="*/ 1065469 h 1065469"/>
              </a:gdLst>
              <a:ahLst/>
              <a:cxnLst/>
              <a:rect l="T0" t="T1" r="T2" b="T3"/>
              <a:pathLst>
                <a:path w="881238" h="1065469">
                  <a:moveTo>
                    <a:pt x="440619" y="0"/>
                  </a:moveTo>
                  <a:lnTo>
                    <a:pt x="881238" y="1065469"/>
                  </a:lnTo>
                  <a:lnTo>
                    <a:pt x="0" y="1065469"/>
                  </a:lnTo>
                  <a:lnTo>
                    <a:pt x="440619" y="0"/>
                  </a:lnTo>
                  <a:close/>
                </a:path>
              </a:pathLst>
            </a:custGeom>
            <a:solidFill>
              <a:srgbClr val="004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0743" name="TextBox 7"/>
            <p:cNvSpPr txBox="1">
              <a:spLocks noChangeArrowheads="1"/>
            </p:cNvSpPr>
            <p:nvPr/>
          </p:nvSpPr>
          <p:spPr bwMode="auto">
            <a:xfrm>
              <a:off x="137693" y="456582"/>
              <a:ext cx="605851" cy="53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0723" name="Group 8"/>
          <p:cNvGrpSpPr>
            <a:grpSpLocks/>
          </p:cNvGrpSpPr>
          <p:nvPr/>
        </p:nvGrpSpPr>
        <p:grpSpPr bwMode="auto">
          <a:xfrm>
            <a:off x="16614775" y="6831013"/>
            <a:ext cx="3346450" cy="4046537"/>
            <a:chOff x="0" y="0"/>
            <a:chExt cx="881238" cy="1065469"/>
          </a:xfrm>
        </p:grpSpPr>
        <p:sp>
          <p:nvSpPr>
            <p:cNvPr id="30740" name="Freeform 9"/>
            <p:cNvSpPr>
              <a:spLocks noChangeArrowheads="1"/>
            </p:cNvSpPr>
            <p:nvPr/>
          </p:nvSpPr>
          <p:spPr bwMode="auto">
            <a:xfrm>
              <a:off x="0" y="0"/>
              <a:ext cx="881238" cy="1065469"/>
            </a:xfrm>
            <a:custGeom>
              <a:avLst/>
              <a:gdLst>
                <a:gd name="T0" fmla="*/ 0 w 881238"/>
                <a:gd name="T1" fmla="*/ 0 h 1065469"/>
                <a:gd name="T2" fmla="*/ 881238 w 881238"/>
                <a:gd name="T3" fmla="*/ 1065469 h 1065469"/>
              </a:gdLst>
              <a:ahLst/>
              <a:cxnLst/>
              <a:rect l="T0" t="T1" r="T2" b="T3"/>
              <a:pathLst>
                <a:path w="881238" h="1065469">
                  <a:moveTo>
                    <a:pt x="440619" y="0"/>
                  </a:moveTo>
                  <a:lnTo>
                    <a:pt x="881238" y="1065469"/>
                  </a:lnTo>
                  <a:lnTo>
                    <a:pt x="0" y="1065469"/>
                  </a:lnTo>
                  <a:lnTo>
                    <a:pt x="440619" y="0"/>
                  </a:lnTo>
                  <a:close/>
                </a:path>
              </a:pathLst>
            </a:custGeom>
            <a:solidFill>
              <a:srgbClr val="0036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0741" name="TextBox 10"/>
            <p:cNvSpPr txBox="1">
              <a:spLocks noChangeArrowheads="1"/>
            </p:cNvSpPr>
            <p:nvPr/>
          </p:nvSpPr>
          <p:spPr bwMode="auto">
            <a:xfrm>
              <a:off x="137693" y="456582"/>
              <a:ext cx="605851" cy="53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0724" name="Group 11"/>
          <p:cNvGrpSpPr>
            <a:grpSpLocks/>
          </p:cNvGrpSpPr>
          <p:nvPr/>
        </p:nvGrpSpPr>
        <p:grpSpPr bwMode="auto">
          <a:xfrm>
            <a:off x="14717713" y="3417888"/>
            <a:ext cx="3344862" cy="4044950"/>
            <a:chOff x="0" y="0"/>
            <a:chExt cx="881238" cy="1065469"/>
          </a:xfrm>
        </p:grpSpPr>
        <p:sp>
          <p:nvSpPr>
            <p:cNvPr id="30738" name="Freeform 12"/>
            <p:cNvSpPr>
              <a:spLocks noChangeArrowheads="1"/>
            </p:cNvSpPr>
            <p:nvPr/>
          </p:nvSpPr>
          <p:spPr bwMode="auto">
            <a:xfrm>
              <a:off x="0" y="0"/>
              <a:ext cx="881238" cy="1065469"/>
            </a:xfrm>
            <a:custGeom>
              <a:avLst/>
              <a:gdLst>
                <a:gd name="T0" fmla="*/ 0 w 881238"/>
                <a:gd name="T1" fmla="*/ 0 h 1065469"/>
                <a:gd name="T2" fmla="*/ 881238 w 881238"/>
                <a:gd name="T3" fmla="*/ 1065469 h 1065469"/>
              </a:gdLst>
              <a:ahLst/>
              <a:cxnLst/>
              <a:rect l="T0" t="T1" r="T2" b="T3"/>
              <a:pathLst>
                <a:path w="881238" h="1065469">
                  <a:moveTo>
                    <a:pt x="440619" y="0"/>
                  </a:moveTo>
                  <a:lnTo>
                    <a:pt x="881238" y="1065469"/>
                  </a:lnTo>
                  <a:lnTo>
                    <a:pt x="0" y="1065469"/>
                  </a:lnTo>
                  <a:lnTo>
                    <a:pt x="440619" y="0"/>
                  </a:lnTo>
                  <a:close/>
                </a:path>
              </a:pathLst>
            </a:custGeom>
            <a:solidFill>
              <a:srgbClr val="0036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0739" name="TextBox 13"/>
            <p:cNvSpPr txBox="1">
              <a:spLocks noChangeArrowheads="1"/>
            </p:cNvSpPr>
            <p:nvPr/>
          </p:nvSpPr>
          <p:spPr bwMode="auto">
            <a:xfrm>
              <a:off x="137693" y="456582"/>
              <a:ext cx="605851" cy="53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0725" name="Group 14"/>
          <p:cNvGrpSpPr>
            <a:grpSpLocks/>
          </p:cNvGrpSpPr>
          <p:nvPr/>
        </p:nvGrpSpPr>
        <p:grpSpPr bwMode="auto">
          <a:xfrm rot="10800000">
            <a:off x="14717713" y="7462838"/>
            <a:ext cx="3344862" cy="4046537"/>
            <a:chOff x="0" y="0"/>
            <a:chExt cx="881238" cy="1065469"/>
          </a:xfrm>
        </p:grpSpPr>
        <p:sp>
          <p:nvSpPr>
            <p:cNvPr id="30736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881238" cy="1065469"/>
            </a:xfrm>
            <a:custGeom>
              <a:avLst/>
              <a:gdLst>
                <a:gd name="T0" fmla="*/ 0 w 881238"/>
                <a:gd name="T1" fmla="*/ 0 h 1065469"/>
                <a:gd name="T2" fmla="*/ 881238 w 881238"/>
                <a:gd name="T3" fmla="*/ 1065469 h 1065469"/>
              </a:gdLst>
              <a:ahLst/>
              <a:cxnLst/>
              <a:rect l="T0" t="T1" r="T2" b="T3"/>
              <a:pathLst>
                <a:path w="881238" h="1065469">
                  <a:moveTo>
                    <a:pt x="440619" y="0"/>
                  </a:moveTo>
                  <a:lnTo>
                    <a:pt x="881238" y="1065469"/>
                  </a:lnTo>
                  <a:lnTo>
                    <a:pt x="0" y="1065469"/>
                  </a:lnTo>
                  <a:lnTo>
                    <a:pt x="440619" y="0"/>
                  </a:lnTo>
                  <a:close/>
                </a:path>
              </a:pathLst>
            </a:custGeom>
            <a:solidFill>
              <a:srgbClr val="004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0737" name="TextBox 16"/>
            <p:cNvSpPr txBox="1">
              <a:spLocks noChangeArrowheads="1"/>
            </p:cNvSpPr>
            <p:nvPr/>
          </p:nvSpPr>
          <p:spPr bwMode="auto">
            <a:xfrm>
              <a:off x="137693" y="456582"/>
              <a:ext cx="605851" cy="53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0726" name="Group 17"/>
          <p:cNvGrpSpPr>
            <a:grpSpLocks/>
          </p:cNvGrpSpPr>
          <p:nvPr/>
        </p:nvGrpSpPr>
        <p:grpSpPr bwMode="auto">
          <a:xfrm>
            <a:off x="13044488" y="7462838"/>
            <a:ext cx="3344862" cy="4046537"/>
            <a:chOff x="0" y="0"/>
            <a:chExt cx="881238" cy="1065469"/>
          </a:xfrm>
        </p:grpSpPr>
        <p:sp>
          <p:nvSpPr>
            <p:cNvPr id="30734" name="Freeform 18"/>
            <p:cNvSpPr>
              <a:spLocks noChangeArrowheads="1"/>
            </p:cNvSpPr>
            <p:nvPr/>
          </p:nvSpPr>
          <p:spPr bwMode="auto">
            <a:xfrm>
              <a:off x="0" y="0"/>
              <a:ext cx="881238" cy="1065469"/>
            </a:xfrm>
            <a:custGeom>
              <a:avLst/>
              <a:gdLst>
                <a:gd name="T0" fmla="*/ 0 w 881238"/>
                <a:gd name="T1" fmla="*/ 0 h 1065469"/>
                <a:gd name="T2" fmla="*/ 881238 w 881238"/>
                <a:gd name="T3" fmla="*/ 1065469 h 1065469"/>
              </a:gdLst>
              <a:ahLst/>
              <a:cxnLst/>
              <a:rect l="T0" t="T1" r="T2" b="T3"/>
              <a:pathLst>
                <a:path w="881238" h="1065469">
                  <a:moveTo>
                    <a:pt x="440619" y="0"/>
                  </a:moveTo>
                  <a:lnTo>
                    <a:pt x="881238" y="1065469"/>
                  </a:lnTo>
                  <a:lnTo>
                    <a:pt x="0" y="1065469"/>
                  </a:lnTo>
                  <a:lnTo>
                    <a:pt x="440619" y="0"/>
                  </a:lnTo>
                  <a:close/>
                </a:path>
              </a:pathLst>
            </a:custGeom>
            <a:solidFill>
              <a:srgbClr val="0036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0735" name="TextBox 19"/>
            <p:cNvSpPr txBox="1">
              <a:spLocks noChangeArrowheads="1"/>
            </p:cNvSpPr>
            <p:nvPr/>
          </p:nvSpPr>
          <p:spPr bwMode="auto">
            <a:xfrm>
              <a:off x="137693" y="456582"/>
              <a:ext cx="605851" cy="53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0727" name="Group 20"/>
          <p:cNvGrpSpPr>
            <a:grpSpLocks/>
          </p:cNvGrpSpPr>
          <p:nvPr/>
        </p:nvGrpSpPr>
        <p:grpSpPr bwMode="auto">
          <a:xfrm rot="10800000">
            <a:off x="13377863" y="7462838"/>
            <a:ext cx="1339850" cy="1619250"/>
            <a:chOff x="0" y="0"/>
            <a:chExt cx="881238" cy="1065469"/>
          </a:xfrm>
        </p:grpSpPr>
        <p:sp>
          <p:nvSpPr>
            <p:cNvPr id="30732" name="Freeform 21"/>
            <p:cNvSpPr>
              <a:spLocks noChangeArrowheads="1"/>
            </p:cNvSpPr>
            <p:nvPr/>
          </p:nvSpPr>
          <p:spPr bwMode="auto">
            <a:xfrm>
              <a:off x="0" y="0"/>
              <a:ext cx="881238" cy="1065469"/>
            </a:xfrm>
            <a:custGeom>
              <a:avLst/>
              <a:gdLst>
                <a:gd name="T0" fmla="*/ 0 w 881238"/>
                <a:gd name="T1" fmla="*/ 0 h 1065469"/>
                <a:gd name="T2" fmla="*/ 881238 w 881238"/>
                <a:gd name="T3" fmla="*/ 1065469 h 1065469"/>
              </a:gdLst>
              <a:ahLst/>
              <a:cxnLst/>
              <a:rect l="T0" t="T1" r="T2" b="T3"/>
              <a:pathLst>
                <a:path w="881238" h="1065469">
                  <a:moveTo>
                    <a:pt x="440619" y="0"/>
                  </a:moveTo>
                  <a:lnTo>
                    <a:pt x="881238" y="1065469"/>
                  </a:lnTo>
                  <a:lnTo>
                    <a:pt x="0" y="1065469"/>
                  </a:lnTo>
                  <a:lnTo>
                    <a:pt x="440619" y="0"/>
                  </a:lnTo>
                  <a:close/>
                </a:path>
              </a:pathLst>
            </a:custGeom>
            <a:solidFill>
              <a:srgbClr val="004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0733" name="TextBox 22"/>
            <p:cNvSpPr txBox="1">
              <a:spLocks noChangeArrowheads="1"/>
            </p:cNvSpPr>
            <p:nvPr/>
          </p:nvSpPr>
          <p:spPr bwMode="auto">
            <a:xfrm>
              <a:off x="137693" y="456582"/>
              <a:ext cx="605851" cy="53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28700" y="2803525"/>
            <a:ext cx="11383963" cy="5449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19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137">
                <a:solidFill>
                  <a:srgbClr val="000000"/>
                </a:solidFill>
                <a:latin typeface="Poppins"/>
                <a:cs typeface="+mn-cs"/>
              </a:rPr>
              <a:t>Entre</a:t>
            </a:r>
            <a:r>
              <a:rPr lang="en-US" sz="5137">
                <a:solidFill>
                  <a:srgbClr val="000000"/>
                </a:solidFill>
                <a:latin typeface="Poppins Bold"/>
                <a:cs typeface="+mn-cs"/>
              </a:rPr>
              <a:t> 2010 y 2018</a:t>
            </a:r>
            <a:r>
              <a:rPr lang="en-US" sz="5137">
                <a:solidFill>
                  <a:srgbClr val="000000"/>
                </a:solidFill>
                <a:latin typeface="Poppins"/>
                <a:cs typeface="+mn-cs"/>
              </a:rPr>
              <a:t>, el número de video resúmenes </a:t>
            </a:r>
            <a:r>
              <a:rPr lang="en-US" sz="5137">
                <a:solidFill>
                  <a:srgbClr val="000000"/>
                </a:solidFill>
                <a:latin typeface="Poppins Bold"/>
                <a:cs typeface="+mn-cs"/>
              </a:rPr>
              <a:t>aumentó</a:t>
            </a:r>
            <a:r>
              <a:rPr lang="en-US" sz="5137">
                <a:solidFill>
                  <a:srgbClr val="000000"/>
                </a:solidFill>
                <a:latin typeface="Poppins"/>
                <a:cs typeface="+mn-cs"/>
              </a:rPr>
              <a:t> </a:t>
            </a:r>
            <a:r>
              <a:rPr lang="en-US" sz="5137">
                <a:solidFill>
                  <a:srgbClr val="000000"/>
                </a:solidFill>
                <a:latin typeface="Poppins Bold"/>
                <a:cs typeface="+mn-cs"/>
              </a:rPr>
              <a:t>siete veces</a:t>
            </a:r>
            <a:r>
              <a:rPr lang="en-US" sz="5137">
                <a:solidFill>
                  <a:srgbClr val="000000"/>
                </a:solidFill>
                <a:latin typeface="Poppins"/>
                <a:cs typeface="+mn-cs"/>
              </a:rPr>
              <a:t>, mostrando una adopción creciente de esta herramienta de comunicación.</a:t>
            </a:r>
          </a:p>
          <a:p>
            <a:pPr fontAlgn="auto">
              <a:lnSpc>
                <a:spcPts val="7192"/>
              </a:lnSpc>
              <a:spcAft>
                <a:spcPts val="0"/>
              </a:spcAft>
              <a:defRPr/>
            </a:pPr>
            <a:endParaRPr lang="en-US" sz="5137">
              <a:solidFill>
                <a:srgbClr val="000000"/>
              </a:solidFill>
              <a:latin typeface="Poppins"/>
              <a:cs typeface="+mn-cs"/>
            </a:endParaRPr>
          </a:p>
        </p:txBody>
      </p:sp>
      <p:grpSp>
        <p:nvGrpSpPr>
          <p:cNvPr id="30729" name="Group 24"/>
          <p:cNvGrpSpPr>
            <a:grpSpLocks/>
          </p:cNvGrpSpPr>
          <p:nvPr/>
        </p:nvGrpSpPr>
        <p:grpSpPr bwMode="auto">
          <a:xfrm>
            <a:off x="11706225" y="7473950"/>
            <a:ext cx="3344863" cy="4044950"/>
            <a:chOff x="0" y="0"/>
            <a:chExt cx="881238" cy="1065469"/>
          </a:xfrm>
        </p:grpSpPr>
        <p:sp>
          <p:nvSpPr>
            <p:cNvPr id="30730" name="Freeform 25"/>
            <p:cNvSpPr>
              <a:spLocks noChangeArrowheads="1"/>
            </p:cNvSpPr>
            <p:nvPr/>
          </p:nvSpPr>
          <p:spPr bwMode="auto">
            <a:xfrm>
              <a:off x="0" y="0"/>
              <a:ext cx="881238" cy="1065469"/>
            </a:xfrm>
            <a:custGeom>
              <a:avLst/>
              <a:gdLst>
                <a:gd name="T0" fmla="*/ 0 w 881238"/>
                <a:gd name="T1" fmla="*/ 0 h 1065469"/>
                <a:gd name="T2" fmla="*/ 881238 w 881238"/>
                <a:gd name="T3" fmla="*/ 1065469 h 1065469"/>
              </a:gdLst>
              <a:ahLst/>
              <a:cxnLst/>
              <a:rect l="T0" t="T1" r="T2" b="T3"/>
              <a:pathLst>
                <a:path w="881238" h="1065469">
                  <a:moveTo>
                    <a:pt x="440619" y="0"/>
                  </a:moveTo>
                  <a:lnTo>
                    <a:pt x="881238" y="1065469"/>
                  </a:lnTo>
                  <a:lnTo>
                    <a:pt x="0" y="1065469"/>
                  </a:lnTo>
                  <a:lnTo>
                    <a:pt x="440619" y="0"/>
                  </a:lnTo>
                  <a:close/>
                </a:path>
              </a:pathLst>
            </a:custGeom>
            <a:solidFill>
              <a:srgbClr val="0036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0731" name="TextBox 26"/>
            <p:cNvSpPr txBox="1">
              <a:spLocks noChangeArrowheads="1"/>
            </p:cNvSpPr>
            <p:nvPr/>
          </p:nvSpPr>
          <p:spPr bwMode="auto">
            <a:xfrm>
              <a:off x="137693" y="456582"/>
              <a:ext cx="605851" cy="53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advTm="15000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3900" y="3054350"/>
            <a:ext cx="16840200" cy="34099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2551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513">
                <a:solidFill>
                  <a:srgbClr val="38B6FF"/>
                </a:solidFill>
                <a:latin typeface="Big Shoulders Display Bold"/>
                <a:cs typeface="+mn-cs"/>
              </a:rPr>
              <a:t>2021 - 2024</a:t>
            </a:r>
          </a:p>
        </p:txBody>
      </p:sp>
    </p:spTree>
  </p:cSld>
  <p:clrMapOvr>
    <a:masterClrMapping/>
  </p:clrMapOvr>
  <p:transition spd="slow" advTm="9000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2"/>
          <p:cNvGrpSpPr>
            <a:grpSpLocks/>
          </p:cNvGrpSpPr>
          <p:nvPr/>
        </p:nvGrpSpPr>
        <p:grpSpPr bwMode="auto">
          <a:xfrm>
            <a:off x="16389350" y="-627063"/>
            <a:ext cx="3346450" cy="4044951"/>
            <a:chOff x="0" y="0"/>
            <a:chExt cx="881238" cy="1065469"/>
          </a:xfrm>
        </p:grpSpPr>
        <p:sp>
          <p:nvSpPr>
            <p:cNvPr id="14361" name="Freeform 3"/>
            <p:cNvSpPr>
              <a:spLocks noChangeArrowheads="1"/>
            </p:cNvSpPr>
            <p:nvPr/>
          </p:nvSpPr>
          <p:spPr bwMode="auto">
            <a:xfrm>
              <a:off x="0" y="0"/>
              <a:ext cx="881238" cy="1065469"/>
            </a:xfrm>
            <a:custGeom>
              <a:avLst/>
              <a:gdLst>
                <a:gd name="T0" fmla="*/ 0 w 881238"/>
                <a:gd name="T1" fmla="*/ 0 h 1065469"/>
                <a:gd name="T2" fmla="*/ 881238 w 881238"/>
                <a:gd name="T3" fmla="*/ 1065469 h 1065469"/>
              </a:gdLst>
              <a:ahLst/>
              <a:cxnLst/>
              <a:rect l="T0" t="T1" r="T2" b="T3"/>
              <a:pathLst>
                <a:path w="881238" h="1065469">
                  <a:moveTo>
                    <a:pt x="440619" y="0"/>
                  </a:moveTo>
                  <a:lnTo>
                    <a:pt x="881238" y="1065469"/>
                  </a:lnTo>
                  <a:lnTo>
                    <a:pt x="0" y="1065469"/>
                  </a:lnTo>
                  <a:lnTo>
                    <a:pt x="440619" y="0"/>
                  </a:lnTo>
                  <a:close/>
                </a:path>
              </a:pathLst>
            </a:custGeom>
            <a:solidFill>
              <a:srgbClr val="0036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4362" name="TextBox 4"/>
            <p:cNvSpPr txBox="1">
              <a:spLocks noChangeArrowheads="1"/>
            </p:cNvSpPr>
            <p:nvPr/>
          </p:nvSpPr>
          <p:spPr bwMode="auto">
            <a:xfrm>
              <a:off x="137693" y="456582"/>
              <a:ext cx="605851" cy="53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4338" name="Group 5"/>
          <p:cNvGrpSpPr>
            <a:grpSpLocks/>
          </p:cNvGrpSpPr>
          <p:nvPr/>
        </p:nvGrpSpPr>
        <p:grpSpPr bwMode="auto">
          <a:xfrm rot="10800000">
            <a:off x="16389350" y="3417888"/>
            <a:ext cx="3346450" cy="4044950"/>
            <a:chOff x="0" y="0"/>
            <a:chExt cx="881238" cy="1065469"/>
          </a:xfrm>
        </p:grpSpPr>
        <p:sp>
          <p:nvSpPr>
            <p:cNvPr id="14359" name="Freeform 6"/>
            <p:cNvSpPr>
              <a:spLocks noChangeArrowheads="1"/>
            </p:cNvSpPr>
            <p:nvPr/>
          </p:nvSpPr>
          <p:spPr bwMode="auto">
            <a:xfrm>
              <a:off x="0" y="0"/>
              <a:ext cx="881238" cy="1065469"/>
            </a:xfrm>
            <a:custGeom>
              <a:avLst/>
              <a:gdLst>
                <a:gd name="T0" fmla="*/ 0 w 881238"/>
                <a:gd name="T1" fmla="*/ 0 h 1065469"/>
                <a:gd name="T2" fmla="*/ 881238 w 881238"/>
                <a:gd name="T3" fmla="*/ 1065469 h 1065469"/>
              </a:gdLst>
              <a:ahLst/>
              <a:cxnLst/>
              <a:rect l="T0" t="T1" r="T2" b="T3"/>
              <a:pathLst>
                <a:path w="881238" h="1065469">
                  <a:moveTo>
                    <a:pt x="440619" y="0"/>
                  </a:moveTo>
                  <a:lnTo>
                    <a:pt x="881238" y="1065469"/>
                  </a:lnTo>
                  <a:lnTo>
                    <a:pt x="0" y="1065469"/>
                  </a:lnTo>
                  <a:lnTo>
                    <a:pt x="440619" y="0"/>
                  </a:lnTo>
                  <a:close/>
                </a:path>
              </a:pathLst>
            </a:custGeom>
            <a:solidFill>
              <a:srgbClr val="004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4360" name="TextBox 7"/>
            <p:cNvSpPr txBox="1">
              <a:spLocks noChangeArrowheads="1"/>
            </p:cNvSpPr>
            <p:nvPr/>
          </p:nvSpPr>
          <p:spPr bwMode="auto">
            <a:xfrm>
              <a:off x="137693" y="456582"/>
              <a:ext cx="605851" cy="53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4339" name="Group 8"/>
          <p:cNvGrpSpPr>
            <a:grpSpLocks/>
          </p:cNvGrpSpPr>
          <p:nvPr/>
        </p:nvGrpSpPr>
        <p:grpSpPr bwMode="auto">
          <a:xfrm>
            <a:off x="16614775" y="6831013"/>
            <a:ext cx="3346450" cy="4046537"/>
            <a:chOff x="0" y="0"/>
            <a:chExt cx="881238" cy="1065469"/>
          </a:xfrm>
        </p:grpSpPr>
        <p:sp>
          <p:nvSpPr>
            <p:cNvPr id="14357" name="Freeform 9"/>
            <p:cNvSpPr>
              <a:spLocks noChangeArrowheads="1"/>
            </p:cNvSpPr>
            <p:nvPr/>
          </p:nvSpPr>
          <p:spPr bwMode="auto">
            <a:xfrm>
              <a:off x="0" y="0"/>
              <a:ext cx="881238" cy="1065469"/>
            </a:xfrm>
            <a:custGeom>
              <a:avLst/>
              <a:gdLst>
                <a:gd name="T0" fmla="*/ 0 w 881238"/>
                <a:gd name="T1" fmla="*/ 0 h 1065469"/>
                <a:gd name="T2" fmla="*/ 881238 w 881238"/>
                <a:gd name="T3" fmla="*/ 1065469 h 1065469"/>
              </a:gdLst>
              <a:ahLst/>
              <a:cxnLst/>
              <a:rect l="T0" t="T1" r="T2" b="T3"/>
              <a:pathLst>
                <a:path w="881238" h="1065469">
                  <a:moveTo>
                    <a:pt x="440619" y="0"/>
                  </a:moveTo>
                  <a:lnTo>
                    <a:pt x="881238" y="1065469"/>
                  </a:lnTo>
                  <a:lnTo>
                    <a:pt x="0" y="1065469"/>
                  </a:lnTo>
                  <a:lnTo>
                    <a:pt x="440619" y="0"/>
                  </a:lnTo>
                  <a:close/>
                </a:path>
              </a:pathLst>
            </a:custGeom>
            <a:solidFill>
              <a:srgbClr val="0036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4358" name="TextBox 10"/>
            <p:cNvSpPr txBox="1">
              <a:spLocks noChangeArrowheads="1"/>
            </p:cNvSpPr>
            <p:nvPr/>
          </p:nvSpPr>
          <p:spPr bwMode="auto">
            <a:xfrm>
              <a:off x="137693" y="456582"/>
              <a:ext cx="605851" cy="53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4340" name="Group 11"/>
          <p:cNvGrpSpPr>
            <a:grpSpLocks/>
          </p:cNvGrpSpPr>
          <p:nvPr/>
        </p:nvGrpSpPr>
        <p:grpSpPr bwMode="auto">
          <a:xfrm>
            <a:off x="14717713" y="3417888"/>
            <a:ext cx="3344862" cy="4044950"/>
            <a:chOff x="0" y="0"/>
            <a:chExt cx="881238" cy="1065469"/>
          </a:xfrm>
        </p:grpSpPr>
        <p:sp>
          <p:nvSpPr>
            <p:cNvPr id="14355" name="Freeform 12"/>
            <p:cNvSpPr>
              <a:spLocks noChangeArrowheads="1"/>
            </p:cNvSpPr>
            <p:nvPr/>
          </p:nvSpPr>
          <p:spPr bwMode="auto">
            <a:xfrm>
              <a:off x="0" y="0"/>
              <a:ext cx="881238" cy="1065469"/>
            </a:xfrm>
            <a:custGeom>
              <a:avLst/>
              <a:gdLst>
                <a:gd name="T0" fmla="*/ 0 w 881238"/>
                <a:gd name="T1" fmla="*/ 0 h 1065469"/>
                <a:gd name="T2" fmla="*/ 881238 w 881238"/>
                <a:gd name="T3" fmla="*/ 1065469 h 1065469"/>
              </a:gdLst>
              <a:ahLst/>
              <a:cxnLst/>
              <a:rect l="T0" t="T1" r="T2" b="T3"/>
              <a:pathLst>
                <a:path w="881238" h="1065469">
                  <a:moveTo>
                    <a:pt x="440619" y="0"/>
                  </a:moveTo>
                  <a:lnTo>
                    <a:pt x="881238" y="1065469"/>
                  </a:lnTo>
                  <a:lnTo>
                    <a:pt x="0" y="1065469"/>
                  </a:lnTo>
                  <a:lnTo>
                    <a:pt x="440619" y="0"/>
                  </a:lnTo>
                  <a:close/>
                </a:path>
              </a:pathLst>
            </a:custGeom>
            <a:solidFill>
              <a:srgbClr val="0036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4356" name="TextBox 13"/>
            <p:cNvSpPr txBox="1">
              <a:spLocks noChangeArrowheads="1"/>
            </p:cNvSpPr>
            <p:nvPr/>
          </p:nvSpPr>
          <p:spPr bwMode="auto">
            <a:xfrm>
              <a:off x="137693" y="456582"/>
              <a:ext cx="605851" cy="53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4341" name="Group 14"/>
          <p:cNvGrpSpPr>
            <a:grpSpLocks/>
          </p:cNvGrpSpPr>
          <p:nvPr/>
        </p:nvGrpSpPr>
        <p:grpSpPr bwMode="auto">
          <a:xfrm rot="10800000">
            <a:off x="14717713" y="7462838"/>
            <a:ext cx="3344862" cy="4046537"/>
            <a:chOff x="0" y="0"/>
            <a:chExt cx="881238" cy="1065469"/>
          </a:xfrm>
        </p:grpSpPr>
        <p:sp>
          <p:nvSpPr>
            <p:cNvPr id="14353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881238" cy="1065469"/>
            </a:xfrm>
            <a:custGeom>
              <a:avLst/>
              <a:gdLst>
                <a:gd name="T0" fmla="*/ 0 w 881238"/>
                <a:gd name="T1" fmla="*/ 0 h 1065469"/>
                <a:gd name="T2" fmla="*/ 881238 w 881238"/>
                <a:gd name="T3" fmla="*/ 1065469 h 1065469"/>
              </a:gdLst>
              <a:ahLst/>
              <a:cxnLst/>
              <a:rect l="T0" t="T1" r="T2" b="T3"/>
              <a:pathLst>
                <a:path w="881238" h="1065469">
                  <a:moveTo>
                    <a:pt x="440619" y="0"/>
                  </a:moveTo>
                  <a:lnTo>
                    <a:pt x="881238" y="1065469"/>
                  </a:lnTo>
                  <a:lnTo>
                    <a:pt x="0" y="1065469"/>
                  </a:lnTo>
                  <a:lnTo>
                    <a:pt x="440619" y="0"/>
                  </a:lnTo>
                  <a:close/>
                </a:path>
              </a:pathLst>
            </a:custGeom>
            <a:solidFill>
              <a:srgbClr val="004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4354" name="TextBox 16"/>
            <p:cNvSpPr txBox="1">
              <a:spLocks noChangeArrowheads="1"/>
            </p:cNvSpPr>
            <p:nvPr/>
          </p:nvSpPr>
          <p:spPr bwMode="auto">
            <a:xfrm>
              <a:off x="137693" y="456582"/>
              <a:ext cx="605851" cy="53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4342" name="Group 17"/>
          <p:cNvGrpSpPr>
            <a:grpSpLocks/>
          </p:cNvGrpSpPr>
          <p:nvPr/>
        </p:nvGrpSpPr>
        <p:grpSpPr bwMode="auto">
          <a:xfrm>
            <a:off x="13044488" y="7462838"/>
            <a:ext cx="3344862" cy="4046537"/>
            <a:chOff x="0" y="0"/>
            <a:chExt cx="881238" cy="1065469"/>
          </a:xfrm>
        </p:grpSpPr>
        <p:sp>
          <p:nvSpPr>
            <p:cNvPr id="14351" name="Freeform 18"/>
            <p:cNvSpPr>
              <a:spLocks noChangeArrowheads="1"/>
            </p:cNvSpPr>
            <p:nvPr/>
          </p:nvSpPr>
          <p:spPr bwMode="auto">
            <a:xfrm>
              <a:off x="0" y="0"/>
              <a:ext cx="881238" cy="1065469"/>
            </a:xfrm>
            <a:custGeom>
              <a:avLst/>
              <a:gdLst>
                <a:gd name="T0" fmla="*/ 0 w 881238"/>
                <a:gd name="T1" fmla="*/ 0 h 1065469"/>
                <a:gd name="T2" fmla="*/ 881238 w 881238"/>
                <a:gd name="T3" fmla="*/ 1065469 h 1065469"/>
              </a:gdLst>
              <a:ahLst/>
              <a:cxnLst/>
              <a:rect l="T0" t="T1" r="T2" b="T3"/>
              <a:pathLst>
                <a:path w="881238" h="1065469">
                  <a:moveTo>
                    <a:pt x="440619" y="0"/>
                  </a:moveTo>
                  <a:lnTo>
                    <a:pt x="881238" y="1065469"/>
                  </a:lnTo>
                  <a:lnTo>
                    <a:pt x="0" y="1065469"/>
                  </a:lnTo>
                  <a:lnTo>
                    <a:pt x="440619" y="0"/>
                  </a:lnTo>
                  <a:close/>
                </a:path>
              </a:pathLst>
            </a:custGeom>
            <a:solidFill>
              <a:srgbClr val="0036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4352" name="TextBox 19"/>
            <p:cNvSpPr txBox="1">
              <a:spLocks noChangeArrowheads="1"/>
            </p:cNvSpPr>
            <p:nvPr/>
          </p:nvSpPr>
          <p:spPr bwMode="auto">
            <a:xfrm>
              <a:off x="137693" y="456582"/>
              <a:ext cx="605851" cy="53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4343" name="Group 20"/>
          <p:cNvGrpSpPr>
            <a:grpSpLocks/>
          </p:cNvGrpSpPr>
          <p:nvPr/>
        </p:nvGrpSpPr>
        <p:grpSpPr bwMode="auto">
          <a:xfrm rot="10800000">
            <a:off x="13377863" y="7462838"/>
            <a:ext cx="1339850" cy="1619250"/>
            <a:chOff x="0" y="0"/>
            <a:chExt cx="881238" cy="1065469"/>
          </a:xfrm>
        </p:grpSpPr>
        <p:sp>
          <p:nvSpPr>
            <p:cNvPr id="14349" name="Freeform 21"/>
            <p:cNvSpPr>
              <a:spLocks noChangeArrowheads="1"/>
            </p:cNvSpPr>
            <p:nvPr/>
          </p:nvSpPr>
          <p:spPr bwMode="auto">
            <a:xfrm>
              <a:off x="0" y="0"/>
              <a:ext cx="881238" cy="1065469"/>
            </a:xfrm>
            <a:custGeom>
              <a:avLst/>
              <a:gdLst>
                <a:gd name="T0" fmla="*/ 0 w 881238"/>
                <a:gd name="T1" fmla="*/ 0 h 1065469"/>
                <a:gd name="T2" fmla="*/ 881238 w 881238"/>
                <a:gd name="T3" fmla="*/ 1065469 h 1065469"/>
              </a:gdLst>
              <a:ahLst/>
              <a:cxnLst/>
              <a:rect l="T0" t="T1" r="T2" b="T3"/>
              <a:pathLst>
                <a:path w="881238" h="1065469">
                  <a:moveTo>
                    <a:pt x="440619" y="0"/>
                  </a:moveTo>
                  <a:lnTo>
                    <a:pt x="881238" y="1065469"/>
                  </a:lnTo>
                  <a:lnTo>
                    <a:pt x="0" y="1065469"/>
                  </a:lnTo>
                  <a:lnTo>
                    <a:pt x="440619" y="0"/>
                  </a:lnTo>
                  <a:close/>
                </a:path>
              </a:pathLst>
            </a:custGeom>
            <a:solidFill>
              <a:srgbClr val="004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4350" name="TextBox 22"/>
            <p:cNvSpPr txBox="1">
              <a:spLocks noChangeArrowheads="1"/>
            </p:cNvSpPr>
            <p:nvPr/>
          </p:nvSpPr>
          <p:spPr bwMode="auto">
            <a:xfrm>
              <a:off x="137693" y="456582"/>
              <a:ext cx="605851" cy="53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527175" y="3787775"/>
            <a:ext cx="10179050" cy="36750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79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37" dirty="0" err="1">
                <a:solidFill>
                  <a:srgbClr val="000000"/>
                </a:solidFill>
                <a:latin typeface="Poppins Medium"/>
                <a:cs typeface="+mn-cs"/>
              </a:rPr>
              <a:t>Contenidos</a:t>
            </a:r>
            <a:r>
              <a:rPr lang="en-US" sz="4137" dirty="0">
                <a:solidFill>
                  <a:srgbClr val="000000"/>
                </a:solidFill>
                <a:latin typeface="Poppins Medium"/>
                <a:cs typeface="+mn-cs"/>
              </a:rPr>
              <a:t> </a:t>
            </a:r>
            <a:r>
              <a:rPr lang="en-US" sz="4137" dirty="0" err="1">
                <a:solidFill>
                  <a:srgbClr val="000000"/>
                </a:solidFill>
                <a:latin typeface="Poppins Medium"/>
                <a:cs typeface="+mn-cs"/>
              </a:rPr>
              <a:t>audiovisuales</a:t>
            </a:r>
            <a:r>
              <a:rPr lang="en-US" sz="4137" dirty="0">
                <a:solidFill>
                  <a:srgbClr val="000000"/>
                </a:solidFill>
                <a:latin typeface="Poppins Medium"/>
                <a:cs typeface="+mn-cs"/>
              </a:rPr>
              <a:t> de uno hasta </a:t>
            </a:r>
            <a:r>
              <a:rPr lang="en-US" sz="4137" dirty="0" err="1">
                <a:solidFill>
                  <a:srgbClr val="000000"/>
                </a:solidFill>
                <a:latin typeface="Poppins Medium"/>
                <a:cs typeface="+mn-cs"/>
              </a:rPr>
              <a:t>tres</a:t>
            </a:r>
            <a:r>
              <a:rPr lang="en-US" sz="4137" dirty="0">
                <a:solidFill>
                  <a:srgbClr val="000000"/>
                </a:solidFill>
                <a:latin typeface="Poppins Medium"/>
                <a:cs typeface="+mn-cs"/>
              </a:rPr>
              <a:t> </a:t>
            </a:r>
            <a:r>
              <a:rPr lang="en-US" sz="4137" dirty="0" err="1">
                <a:solidFill>
                  <a:srgbClr val="000000"/>
                </a:solidFill>
                <a:latin typeface="Poppins Medium"/>
                <a:cs typeface="+mn-cs"/>
              </a:rPr>
              <a:t>minutos</a:t>
            </a:r>
            <a:r>
              <a:rPr lang="en-US" sz="4137" dirty="0">
                <a:solidFill>
                  <a:srgbClr val="000000"/>
                </a:solidFill>
                <a:latin typeface="Poppins Medium"/>
                <a:cs typeface="+mn-cs"/>
              </a:rPr>
              <a:t> de </a:t>
            </a:r>
            <a:r>
              <a:rPr lang="en-US" sz="4137" dirty="0" err="1">
                <a:solidFill>
                  <a:srgbClr val="000000"/>
                </a:solidFill>
                <a:latin typeface="Poppins Medium"/>
                <a:cs typeface="+mn-cs"/>
              </a:rPr>
              <a:t>duración</a:t>
            </a:r>
            <a:r>
              <a:rPr lang="en-US" sz="4137" dirty="0">
                <a:solidFill>
                  <a:srgbClr val="000000"/>
                </a:solidFill>
                <a:latin typeface="Poppins Medium"/>
                <a:cs typeface="+mn-cs"/>
              </a:rPr>
              <a:t>, </a:t>
            </a:r>
            <a:r>
              <a:rPr lang="en-US" sz="4137" dirty="0" err="1">
                <a:solidFill>
                  <a:srgbClr val="000000"/>
                </a:solidFill>
                <a:latin typeface="Poppins Medium"/>
                <a:cs typeface="+mn-cs"/>
              </a:rPr>
              <a:t>ideales</a:t>
            </a:r>
            <a:r>
              <a:rPr lang="en-US" sz="4137" dirty="0">
                <a:solidFill>
                  <a:srgbClr val="000000"/>
                </a:solidFill>
                <a:latin typeface="Poppins Medium"/>
                <a:cs typeface="+mn-cs"/>
              </a:rPr>
              <a:t> para </a:t>
            </a:r>
            <a:r>
              <a:rPr lang="en-US" sz="4137" dirty="0" err="1">
                <a:solidFill>
                  <a:srgbClr val="000000"/>
                </a:solidFill>
                <a:latin typeface="Poppins Medium"/>
                <a:cs typeface="+mn-cs"/>
              </a:rPr>
              <a:t>consumo</a:t>
            </a:r>
            <a:r>
              <a:rPr lang="en-US" sz="4137" dirty="0">
                <a:solidFill>
                  <a:srgbClr val="000000"/>
                </a:solidFill>
                <a:latin typeface="Poppins Medium"/>
                <a:cs typeface="+mn-cs"/>
              </a:rPr>
              <a:t> de redes </a:t>
            </a:r>
            <a:r>
              <a:rPr lang="en-US" sz="4137" dirty="0" err="1">
                <a:solidFill>
                  <a:srgbClr val="000000"/>
                </a:solidFill>
                <a:latin typeface="Poppins Medium"/>
                <a:cs typeface="+mn-cs"/>
              </a:rPr>
              <a:t>sociales</a:t>
            </a:r>
            <a:r>
              <a:rPr lang="en-US" sz="4137" dirty="0">
                <a:solidFill>
                  <a:srgbClr val="000000"/>
                </a:solidFill>
                <a:latin typeface="Poppins Medium"/>
                <a:cs typeface="+mn-cs"/>
              </a:rPr>
              <a:t> </a:t>
            </a:r>
            <a:r>
              <a:rPr lang="en-US" sz="4137" dirty="0" err="1">
                <a:solidFill>
                  <a:srgbClr val="000000"/>
                </a:solidFill>
                <a:latin typeface="Poppins Medium"/>
                <a:cs typeface="+mn-cs"/>
              </a:rPr>
              <a:t>en</a:t>
            </a:r>
            <a:r>
              <a:rPr lang="en-US" sz="4137" dirty="0">
                <a:solidFill>
                  <a:srgbClr val="000000"/>
                </a:solidFill>
                <a:latin typeface="Poppins Medium"/>
                <a:cs typeface="+mn-cs"/>
              </a:rPr>
              <a:t> </a:t>
            </a:r>
            <a:r>
              <a:rPr lang="en-US" sz="4137" dirty="0" err="1">
                <a:solidFill>
                  <a:srgbClr val="000000"/>
                </a:solidFill>
                <a:latin typeface="Poppins Medium"/>
                <a:cs typeface="+mn-cs"/>
              </a:rPr>
              <a:t>el</a:t>
            </a:r>
            <a:r>
              <a:rPr lang="en-US" sz="4137" dirty="0">
                <a:solidFill>
                  <a:srgbClr val="000000"/>
                </a:solidFill>
                <a:latin typeface="Poppins Medium"/>
                <a:cs typeface="+mn-cs"/>
              </a:rPr>
              <a:t> </a:t>
            </a:r>
            <a:r>
              <a:rPr lang="en-US" sz="4137" dirty="0" err="1">
                <a:solidFill>
                  <a:srgbClr val="000000"/>
                </a:solidFill>
                <a:latin typeface="Poppins Medium"/>
                <a:cs typeface="+mn-cs"/>
              </a:rPr>
              <a:t>móvil</a:t>
            </a:r>
            <a:r>
              <a:rPr lang="en-US" sz="4137" dirty="0">
                <a:solidFill>
                  <a:srgbClr val="000000"/>
                </a:solidFill>
                <a:latin typeface="Poppins Medium"/>
                <a:cs typeface="+mn-cs"/>
              </a:rPr>
              <a:t>. </a:t>
            </a:r>
          </a:p>
          <a:p>
            <a:pPr fontAlgn="auto">
              <a:lnSpc>
                <a:spcPts val="5792"/>
              </a:lnSpc>
              <a:spcAft>
                <a:spcPts val="0"/>
              </a:spcAft>
              <a:defRPr/>
            </a:pPr>
            <a:endParaRPr lang="en-US" sz="4137" dirty="0">
              <a:solidFill>
                <a:srgbClr val="000000"/>
              </a:solidFill>
              <a:latin typeface="Poppins Medium"/>
              <a:cs typeface="+mn-c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28700" y="819150"/>
            <a:ext cx="13879513" cy="1358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0570"/>
              </a:lnSpc>
              <a:spcAft>
                <a:spcPts val="0"/>
              </a:spcAft>
              <a:defRPr/>
            </a:pPr>
            <a:r>
              <a:rPr lang="en-US" sz="7550">
                <a:solidFill>
                  <a:srgbClr val="00367D"/>
                </a:solidFill>
                <a:latin typeface="Poppins Ultra-Bold"/>
                <a:cs typeface="+mn-cs"/>
              </a:rPr>
              <a:t>¿Qué son los videos cortos?</a:t>
            </a:r>
          </a:p>
        </p:txBody>
      </p:sp>
      <p:grpSp>
        <p:nvGrpSpPr>
          <p:cNvPr id="14346" name="Group 25"/>
          <p:cNvGrpSpPr>
            <a:grpSpLocks/>
          </p:cNvGrpSpPr>
          <p:nvPr/>
        </p:nvGrpSpPr>
        <p:grpSpPr bwMode="auto">
          <a:xfrm>
            <a:off x="11706225" y="7473950"/>
            <a:ext cx="3344863" cy="4044950"/>
            <a:chOff x="0" y="0"/>
            <a:chExt cx="881238" cy="1065469"/>
          </a:xfrm>
        </p:grpSpPr>
        <p:sp>
          <p:nvSpPr>
            <p:cNvPr id="14347" name="Freeform 26"/>
            <p:cNvSpPr>
              <a:spLocks noChangeArrowheads="1"/>
            </p:cNvSpPr>
            <p:nvPr/>
          </p:nvSpPr>
          <p:spPr bwMode="auto">
            <a:xfrm>
              <a:off x="0" y="0"/>
              <a:ext cx="881238" cy="1065469"/>
            </a:xfrm>
            <a:custGeom>
              <a:avLst/>
              <a:gdLst>
                <a:gd name="T0" fmla="*/ 0 w 881238"/>
                <a:gd name="T1" fmla="*/ 0 h 1065469"/>
                <a:gd name="T2" fmla="*/ 881238 w 881238"/>
                <a:gd name="T3" fmla="*/ 1065469 h 1065469"/>
              </a:gdLst>
              <a:ahLst/>
              <a:cxnLst/>
              <a:rect l="T0" t="T1" r="T2" b="T3"/>
              <a:pathLst>
                <a:path w="881238" h="1065469">
                  <a:moveTo>
                    <a:pt x="440619" y="0"/>
                  </a:moveTo>
                  <a:lnTo>
                    <a:pt x="881238" y="1065469"/>
                  </a:lnTo>
                  <a:lnTo>
                    <a:pt x="0" y="1065469"/>
                  </a:lnTo>
                  <a:lnTo>
                    <a:pt x="440619" y="0"/>
                  </a:lnTo>
                  <a:close/>
                </a:path>
              </a:pathLst>
            </a:custGeom>
            <a:solidFill>
              <a:srgbClr val="0036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4348" name="TextBox 27"/>
            <p:cNvSpPr txBox="1">
              <a:spLocks noChangeArrowheads="1"/>
            </p:cNvSpPr>
            <p:nvPr/>
          </p:nvSpPr>
          <p:spPr bwMode="auto">
            <a:xfrm>
              <a:off x="137693" y="456582"/>
              <a:ext cx="605851" cy="53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advClick="0" advTm="10000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reeform 2"/>
          <p:cNvSpPr>
            <a:spLocks noChangeArrowheads="1"/>
          </p:cNvSpPr>
          <p:nvPr/>
        </p:nvSpPr>
        <p:spPr bwMode="auto">
          <a:xfrm>
            <a:off x="0" y="34925"/>
            <a:ext cx="7200900" cy="1987550"/>
          </a:xfrm>
          <a:custGeom>
            <a:avLst/>
            <a:gdLst>
              <a:gd name="T0" fmla="*/ 0 w 7200606"/>
              <a:gd name="T1" fmla="*/ 0 h 1986374"/>
              <a:gd name="T2" fmla="*/ 7200606 w 7200606"/>
              <a:gd name="T3" fmla="*/ 1986374 h 1986374"/>
            </a:gdLst>
            <a:ahLst/>
            <a:cxnLst/>
            <a:rect l="T0" t="T1" r="T2" b="T3"/>
            <a:pathLst>
              <a:path w="7200606" h="1986374">
                <a:moveTo>
                  <a:pt x="0" y="0"/>
                </a:moveTo>
                <a:lnTo>
                  <a:pt x="7200606" y="0"/>
                </a:lnTo>
                <a:lnTo>
                  <a:pt x="7200606" y="1986374"/>
                </a:lnTo>
                <a:lnTo>
                  <a:pt x="0" y="198637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32770" name="Freeform 3"/>
          <p:cNvSpPr>
            <a:spLocks noChangeArrowheads="1"/>
          </p:cNvSpPr>
          <p:nvPr/>
        </p:nvSpPr>
        <p:spPr bwMode="auto">
          <a:xfrm>
            <a:off x="0" y="2022475"/>
            <a:ext cx="4692650" cy="2014538"/>
          </a:xfrm>
          <a:custGeom>
            <a:avLst/>
            <a:gdLst>
              <a:gd name="T0" fmla="*/ 0 w 4691959"/>
              <a:gd name="T1" fmla="*/ 0 h 2015136"/>
              <a:gd name="T2" fmla="*/ 4691959 w 4691959"/>
              <a:gd name="T3" fmla="*/ 2015136 h 2015136"/>
            </a:gdLst>
            <a:ahLst/>
            <a:cxnLst/>
            <a:rect l="T0" t="T1" r="T2" b="T3"/>
            <a:pathLst>
              <a:path w="4691959" h="2015136">
                <a:moveTo>
                  <a:pt x="0" y="0"/>
                </a:moveTo>
                <a:lnTo>
                  <a:pt x="4691959" y="0"/>
                </a:lnTo>
                <a:lnTo>
                  <a:pt x="4691959" y="2015136"/>
                </a:lnTo>
                <a:lnTo>
                  <a:pt x="0" y="20151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32771" name="Freeform 4"/>
          <p:cNvSpPr>
            <a:spLocks noChangeArrowheads="1"/>
          </p:cNvSpPr>
          <p:nvPr/>
        </p:nvSpPr>
        <p:spPr bwMode="auto">
          <a:xfrm>
            <a:off x="11787188" y="2014538"/>
            <a:ext cx="6500812" cy="2336800"/>
          </a:xfrm>
          <a:custGeom>
            <a:avLst/>
            <a:gdLst>
              <a:gd name="T0" fmla="*/ 0 w 6500864"/>
              <a:gd name="T1" fmla="*/ 0 h 2336912"/>
              <a:gd name="T2" fmla="*/ 6500864 w 6500864"/>
              <a:gd name="T3" fmla="*/ 2336912 h 2336912"/>
            </a:gdLst>
            <a:ahLst/>
            <a:cxnLst/>
            <a:rect l="T0" t="T1" r="T2" b="T3"/>
            <a:pathLst>
              <a:path w="6500864" h="2336912">
                <a:moveTo>
                  <a:pt x="0" y="0"/>
                </a:moveTo>
                <a:lnTo>
                  <a:pt x="6500864" y="0"/>
                </a:lnTo>
                <a:lnTo>
                  <a:pt x="6500864" y="2336912"/>
                </a:lnTo>
                <a:lnTo>
                  <a:pt x="0" y="233691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32772" name="Freeform 5"/>
          <p:cNvSpPr>
            <a:spLocks noChangeArrowheads="1"/>
          </p:cNvSpPr>
          <p:nvPr/>
        </p:nvSpPr>
        <p:spPr bwMode="auto">
          <a:xfrm>
            <a:off x="0" y="6451600"/>
            <a:ext cx="7065963" cy="2609850"/>
          </a:xfrm>
          <a:custGeom>
            <a:avLst/>
            <a:gdLst>
              <a:gd name="T0" fmla="*/ 0 w 7066470"/>
              <a:gd name="T1" fmla="*/ 0 h 2609776"/>
              <a:gd name="T2" fmla="*/ 7066470 w 7066470"/>
              <a:gd name="T3" fmla="*/ 2609776 h 2609776"/>
            </a:gdLst>
            <a:ahLst/>
            <a:cxnLst/>
            <a:rect l="T0" t="T1" r="T2" b="T3"/>
            <a:pathLst>
              <a:path w="7066470" h="2609776">
                <a:moveTo>
                  <a:pt x="0" y="0"/>
                </a:moveTo>
                <a:lnTo>
                  <a:pt x="7066470" y="0"/>
                </a:lnTo>
                <a:lnTo>
                  <a:pt x="7066470" y="2609776"/>
                </a:lnTo>
                <a:lnTo>
                  <a:pt x="0" y="260977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32773" name="Freeform 6"/>
          <p:cNvSpPr>
            <a:spLocks noChangeArrowheads="1"/>
          </p:cNvSpPr>
          <p:nvPr/>
        </p:nvSpPr>
        <p:spPr bwMode="auto">
          <a:xfrm>
            <a:off x="14665325" y="7143750"/>
            <a:ext cx="3367088" cy="1122363"/>
          </a:xfrm>
          <a:custGeom>
            <a:avLst/>
            <a:gdLst>
              <a:gd name="T0" fmla="*/ 0 w 3366903"/>
              <a:gd name="T1" fmla="*/ 0 h 1122301"/>
              <a:gd name="T2" fmla="*/ 3366903 w 3366903"/>
              <a:gd name="T3" fmla="*/ 1122301 h 1122301"/>
            </a:gdLst>
            <a:ahLst/>
            <a:cxnLst/>
            <a:rect l="T0" t="T1" r="T2" b="T3"/>
            <a:pathLst>
              <a:path w="3366903" h="1122301">
                <a:moveTo>
                  <a:pt x="0" y="0"/>
                </a:moveTo>
                <a:lnTo>
                  <a:pt x="3366903" y="0"/>
                </a:lnTo>
                <a:lnTo>
                  <a:pt x="3366903" y="1122301"/>
                </a:lnTo>
                <a:lnTo>
                  <a:pt x="0" y="112230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32774" name="Freeform 7"/>
          <p:cNvSpPr>
            <a:spLocks noChangeArrowheads="1"/>
          </p:cNvSpPr>
          <p:nvPr/>
        </p:nvSpPr>
        <p:spPr bwMode="auto">
          <a:xfrm>
            <a:off x="0" y="9013825"/>
            <a:ext cx="18288000" cy="1273175"/>
          </a:xfrm>
          <a:custGeom>
            <a:avLst/>
            <a:gdLst>
              <a:gd name="T0" fmla="*/ 0 w 18288000"/>
              <a:gd name="T1" fmla="*/ 0 h 1272426"/>
              <a:gd name="T2" fmla="*/ 18288000 w 18288000"/>
              <a:gd name="T3" fmla="*/ 1272426 h 1272426"/>
            </a:gdLst>
            <a:ahLst/>
            <a:cxnLst/>
            <a:rect l="T0" t="T1" r="T2" b="T3"/>
            <a:pathLst>
              <a:path w="18288000" h="1272426">
                <a:moveTo>
                  <a:pt x="0" y="0"/>
                </a:moveTo>
                <a:lnTo>
                  <a:pt x="18288000" y="0"/>
                </a:lnTo>
                <a:lnTo>
                  <a:pt x="18288000" y="1272426"/>
                </a:lnTo>
                <a:lnTo>
                  <a:pt x="0" y="12724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32775" name="Freeform 8"/>
          <p:cNvSpPr>
            <a:spLocks noChangeArrowheads="1"/>
          </p:cNvSpPr>
          <p:nvPr/>
        </p:nvSpPr>
        <p:spPr bwMode="auto">
          <a:xfrm>
            <a:off x="4692650" y="2022475"/>
            <a:ext cx="7151688" cy="2014538"/>
          </a:xfrm>
          <a:custGeom>
            <a:avLst/>
            <a:gdLst>
              <a:gd name="T0" fmla="*/ 0 w 7151758"/>
              <a:gd name="T1" fmla="*/ 0 h 2015136"/>
              <a:gd name="T2" fmla="*/ 7151758 w 7151758"/>
              <a:gd name="T3" fmla="*/ 2015136 h 2015136"/>
            </a:gdLst>
            <a:ahLst/>
            <a:cxnLst/>
            <a:rect l="T0" t="T1" r="T2" b="T3"/>
            <a:pathLst>
              <a:path w="7151758" h="2015136">
                <a:moveTo>
                  <a:pt x="0" y="0"/>
                </a:moveTo>
                <a:lnTo>
                  <a:pt x="7151758" y="0"/>
                </a:lnTo>
                <a:lnTo>
                  <a:pt x="7151758" y="2015136"/>
                </a:lnTo>
                <a:lnTo>
                  <a:pt x="0" y="20151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32776" name="Freeform 9"/>
          <p:cNvSpPr>
            <a:spLocks noChangeArrowheads="1"/>
          </p:cNvSpPr>
          <p:nvPr/>
        </p:nvSpPr>
        <p:spPr bwMode="auto">
          <a:xfrm>
            <a:off x="14409738" y="0"/>
            <a:ext cx="3878262" cy="2014538"/>
          </a:xfrm>
          <a:custGeom>
            <a:avLst/>
            <a:gdLst>
              <a:gd name="T0" fmla="*/ 0 w 3878187"/>
              <a:gd name="T1" fmla="*/ 0 h 2015136"/>
              <a:gd name="T2" fmla="*/ 3878187 w 3878187"/>
              <a:gd name="T3" fmla="*/ 2015136 h 2015136"/>
            </a:gdLst>
            <a:ahLst/>
            <a:cxnLst/>
            <a:rect l="T0" t="T1" r="T2" b="T3"/>
            <a:pathLst>
              <a:path w="3878187" h="2015136">
                <a:moveTo>
                  <a:pt x="0" y="0"/>
                </a:moveTo>
                <a:lnTo>
                  <a:pt x="3878187" y="0"/>
                </a:lnTo>
                <a:lnTo>
                  <a:pt x="3878187" y="2015136"/>
                </a:lnTo>
                <a:lnTo>
                  <a:pt x="0" y="20151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7200606" y="35513"/>
            <a:ext cx="6366151" cy="1986374"/>
          </a:xfrm>
          <a:custGeom>
            <a:avLst/>
            <a:gdLst/>
            <a:ahLst/>
            <a:cxnLst/>
            <a:rect l="l" t="t" r="r" b="b"/>
            <a:pathLst>
              <a:path w="6366151" h="1986374">
                <a:moveTo>
                  <a:pt x="0" y="0"/>
                </a:moveTo>
                <a:lnTo>
                  <a:pt x="6366151" y="0"/>
                </a:lnTo>
                <a:lnTo>
                  <a:pt x="6366151" y="1986374"/>
                </a:lnTo>
                <a:lnTo>
                  <a:pt x="0" y="19863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2873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+mn-cs"/>
            </a:endParaRPr>
          </a:p>
        </p:txBody>
      </p:sp>
      <p:sp>
        <p:nvSpPr>
          <p:cNvPr id="32780" name="Freeform 11"/>
          <p:cNvSpPr>
            <a:spLocks noChangeArrowheads="1"/>
          </p:cNvSpPr>
          <p:nvPr/>
        </p:nvSpPr>
        <p:spPr bwMode="auto">
          <a:xfrm>
            <a:off x="10204450" y="3978275"/>
            <a:ext cx="8083550" cy="2706688"/>
          </a:xfrm>
          <a:custGeom>
            <a:avLst/>
            <a:gdLst>
              <a:gd name="T0" fmla="*/ 0 w 8083601"/>
              <a:gd name="T1" fmla="*/ 0 h 2707426"/>
              <a:gd name="T2" fmla="*/ 8083601 w 8083601"/>
              <a:gd name="T3" fmla="*/ 2707426 h 2707426"/>
            </a:gdLst>
            <a:ahLst/>
            <a:cxnLst/>
            <a:rect l="T0" t="T1" r="T2" b="T3"/>
            <a:pathLst>
              <a:path w="8083601" h="2707426">
                <a:moveTo>
                  <a:pt x="0" y="0"/>
                </a:moveTo>
                <a:lnTo>
                  <a:pt x="8083601" y="0"/>
                </a:lnTo>
                <a:lnTo>
                  <a:pt x="8083601" y="2707426"/>
                </a:lnTo>
                <a:lnTo>
                  <a:pt x="0" y="27074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0" y="3978302"/>
            <a:ext cx="10204399" cy="2473405"/>
          </a:xfrm>
          <a:custGeom>
            <a:avLst/>
            <a:gdLst/>
            <a:ahLst/>
            <a:cxnLst/>
            <a:rect l="l" t="t" r="r" b="b"/>
            <a:pathLst>
              <a:path w="10204399" h="2473405">
                <a:moveTo>
                  <a:pt x="0" y="0"/>
                </a:moveTo>
                <a:lnTo>
                  <a:pt x="10204399" y="0"/>
                </a:lnTo>
                <a:lnTo>
                  <a:pt x="10204399" y="2473405"/>
                </a:lnTo>
                <a:lnTo>
                  <a:pt x="0" y="247340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864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+mn-cs"/>
            </a:endParaRPr>
          </a:p>
        </p:txBody>
      </p:sp>
      <p:sp>
        <p:nvSpPr>
          <p:cNvPr id="32784" name="Freeform 13"/>
          <p:cNvSpPr>
            <a:spLocks noChangeArrowheads="1"/>
          </p:cNvSpPr>
          <p:nvPr/>
        </p:nvSpPr>
        <p:spPr bwMode="auto">
          <a:xfrm>
            <a:off x="6729413" y="6451600"/>
            <a:ext cx="7858125" cy="2506663"/>
          </a:xfrm>
          <a:custGeom>
            <a:avLst/>
            <a:gdLst>
              <a:gd name="T0" fmla="*/ 0 w 7858992"/>
              <a:gd name="T1" fmla="*/ 0 h 2506381"/>
              <a:gd name="T2" fmla="*/ 7858992 w 7858992"/>
              <a:gd name="T3" fmla="*/ 2506381 h 2506381"/>
            </a:gdLst>
            <a:ahLst/>
            <a:cxnLst/>
            <a:rect l="T0" t="T1" r="T2" b="T3"/>
            <a:pathLst>
              <a:path w="7858992" h="2506381">
                <a:moveTo>
                  <a:pt x="0" y="0"/>
                </a:moveTo>
                <a:lnTo>
                  <a:pt x="7858992" y="0"/>
                </a:lnTo>
                <a:lnTo>
                  <a:pt x="7858992" y="2506381"/>
                </a:lnTo>
                <a:lnTo>
                  <a:pt x="0" y="250638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</p:spTree>
  </p:cSld>
  <p:clrMapOvr>
    <a:masterClrMapping/>
  </p:clrMapOvr>
  <p:transition spd="slow" advTm="18000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reeform 2"/>
          <p:cNvSpPr>
            <a:spLocks noChangeArrowheads="1"/>
          </p:cNvSpPr>
          <p:nvPr/>
        </p:nvSpPr>
        <p:spPr bwMode="auto">
          <a:xfrm>
            <a:off x="838200" y="3354388"/>
            <a:ext cx="7593013" cy="2740025"/>
          </a:xfrm>
          <a:custGeom>
            <a:avLst/>
            <a:gdLst>
              <a:gd name="T0" fmla="*/ 0 w 7593396"/>
              <a:gd name="T1" fmla="*/ 0 h 2739950"/>
              <a:gd name="T2" fmla="*/ 7593396 w 7593396"/>
              <a:gd name="T3" fmla="*/ 2739950 h 2739950"/>
            </a:gdLst>
            <a:ahLst/>
            <a:cxnLst/>
            <a:rect l="T0" t="T1" r="T2" b="T3"/>
            <a:pathLst>
              <a:path w="7593396" h="2739950">
                <a:moveTo>
                  <a:pt x="0" y="0"/>
                </a:moveTo>
                <a:lnTo>
                  <a:pt x="7593396" y="0"/>
                </a:lnTo>
                <a:lnTo>
                  <a:pt x="7593396" y="2739950"/>
                </a:lnTo>
                <a:lnTo>
                  <a:pt x="0" y="27399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210800" y="0"/>
            <a:ext cx="5786438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 descr="Fliki.ai Crea vídeos con solamente un guión | Ingresos con 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229013" y="0"/>
            <a:ext cx="205898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85738"/>
            <a:ext cx="18288000" cy="991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eeform 2"/>
          <p:cNvSpPr>
            <a:spLocks noChangeArrowheads="1"/>
          </p:cNvSpPr>
          <p:nvPr/>
        </p:nvSpPr>
        <p:spPr bwMode="auto">
          <a:xfrm>
            <a:off x="838200" y="3354388"/>
            <a:ext cx="7593013" cy="2740025"/>
          </a:xfrm>
          <a:custGeom>
            <a:avLst/>
            <a:gdLst>
              <a:gd name="T0" fmla="*/ 0 w 7593396"/>
              <a:gd name="T1" fmla="*/ 0 h 2739950"/>
              <a:gd name="T2" fmla="*/ 7593396 w 7593396"/>
              <a:gd name="T3" fmla="*/ 2739950 h 2739950"/>
            </a:gdLst>
            <a:ahLst/>
            <a:cxnLst/>
            <a:rect l="T0" t="T1" r="T2" b="T3"/>
            <a:pathLst>
              <a:path w="7593396" h="2739950">
                <a:moveTo>
                  <a:pt x="0" y="0"/>
                </a:moveTo>
                <a:lnTo>
                  <a:pt x="7593396" y="0"/>
                </a:lnTo>
                <a:lnTo>
                  <a:pt x="7593396" y="2739950"/>
                </a:lnTo>
                <a:lnTo>
                  <a:pt x="0" y="27399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220325" y="0"/>
            <a:ext cx="5786438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Fliki.ai Crea vídeos con solamente un guión | Ingresos con 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224250" y="0"/>
            <a:ext cx="2058988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7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6632575" y="3986213"/>
            <a:ext cx="50228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8675"/>
              </a:lnSpc>
            </a:pPr>
            <a:r>
              <a:rPr lang="en-US" sz="9600">
                <a:solidFill>
                  <a:srgbClr val="FFFFFF"/>
                </a:solidFill>
                <a:latin typeface="Canva Sans"/>
              </a:rPr>
              <a:t>Gracias.</a:t>
            </a:r>
          </a:p>
        </p:txBody>
      </p:sp>
    </p:spTree>
  </p:cSld>
  <p:clrMapOvr>
    <a:masterClrMapping/>
  </p:clrMapOvr>
  <p:transition spd="slow" advTm="8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2"/>
          <p:cNvGrpSpPr>
            <a:grpSpLocks/>
          </p:cNvGrpSpPr>
          <p:nvPr/>
        </p:nvGrpSpPr>
        <p:grpSpPr bwMode="auto">
          <a:xfrm>
            <a:off x="-642938" y="9196388"/>
            <a:ext cx="20185063" cy="1443037"/>
            <a:chOff x="0" y="0"/>
            <a:chExt cx="5316257" cy="380104"/>
          </a:xfrm>
        </p:grpSpPr>
        <p:sp>
          <p:nvSpPr>
            <p:cNvPr id="15366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316257" cy="380104"/>
            </a:xfrm>
            <a:custGeom>
              <a:avLst/>
              <a:gdLst>
                <a:gd name="T0" fmla="*/ 0 w 5316257"/>
                <a:gd name="T1" fmla="*/ 0 h 380104"/>
                <a:gd name="T2" fmla="*/ 5316257 w 5316257"/>
                <a:gd name="T3" fmla="*/ 380104 h 380104"/>
              </a:gdLst>
              <a:ahLst/>
              <a:cxnLst/>
              <a:rect l="T0" t="T1" r="T2" b="T3"/>
              <a:pathLst>
                <a:path w="5316257" h="380104">
                  <a:moveTo>
                    <a:pt x="0" y="0"/>
                  </a:moveTo>
                  <a:lnTo>
                    <a:pt x="5316257" y="0"/>
                  </a:lnTo>
                  <a:lnTo>
                    <a:pt x="5316257" y="380104"/>
                  </a:lnTo>
                  <a:lnTo>
                    <a:pt x="0" y="380104"/>
                  </a:lnTo>
                  <a:close/>
                </a:path>
              </a:pathLst>
            </a:custGeom>
            <a:solidFill>
              <a:srgbClr val="0036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5367" name="TextBox 4"/>
            <p:cNvSpPr txBox="1">
              <a:spLocks noChangeArrowheads="1"/>
            </p:cNvSpPr>
            <p:nvPr/>
          </p:nvSpPr>
          <p:spPr bwMode="auto">
            <a:xfrm>
              <a:off x="0" y="-38100"/>
              <a:ext cx="5316257" cy="418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15362" name="Freeform 5"/>
          <p:cNvSpPr>
            <a:spLocks noChangeArrowheads="1"/>
          </p:cNvSpPr>
          <p:nvPr/>
        </p:nvSpPr>
        <p:spPr bwMode="auto">
          <a:xfrm>
            <a:off x="4305300" y="-147638"/>
            <a:ext cx="4838700" cy="2720976"/>
          </a:xfrm>
          <a:custGeom>
            <a:avLst/>
            <a:gdLst>
              <a:gd name="T0" fmla="*/ 0 w 4838941"/>
              <a:gd name="T1" fmla="*/ 0 h 2721904"/>
              <a:gd name="T2" fmla="*/ 4838941 w 4838941"/>
              <a:gd name="T3" fmla="*/ 2721904 h 2721904"/>
            </a:gdLst>
            <a:ahLst/>
            <a:cxnLst/>
            <a:rect l="T0" t="T1" r="T2" b="T3"/>
            <a:pathLst>
              <a:path w="4838941" h="2721904">
                <a:moveTo>
                  <a:pt x="0" y="0"/>
                </a:moveTo>
                <a:lnTo>
                  <a:pt x="4838941" y="0"/>
                </a:lnTo>
                <a:lnTo>
                  <a:pt x="4838941" y="2721905"/>
                </a:lnTo>
                <a:lnTo>
                  <a:pt x="0" y="2721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pic>
        <p:nvPicPr>
          <p:cNvPr id="6" name="Shape">
            <a:hlinkClick r:id="" action="ppaction://media"/>
            <a:hlinkHover r:id="" action="ppaction://ole?verb=0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141288" y="-82550"/>
            <a:ext cx="18688051" cy="1051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Freeform 7"/>
          <p:cNvSpPr>
            <a:spLocks noChangeArrowheads="1"/>
          </p:cNvSpPr>
          <p:nvPr/>
        </p:nvSpPr>
        <p:spPr bwMode="auto">
          <a:xfrm>
            <a:off x="0" y="-342900"/>
            <a:ext cx="4665663" cy="3111500"/>
          </a:xfrm>
          <a:custGeom>
            <a:avLst/>
            <a:gdLst>
              <a:gd name="T0" fmla="*/ 0 w 4666310"/>
              <a:gd name="T1" fmla="*/ 0 h 3111845"/>
              <a:gd name="T2" fmla="*/ 4666310 w 4666310"/>
              <a:gd name="T3" fmla="*/ 3111845 h 3111845"/>
            </a:gdLst>
            <a:ahLst/>
            <a:cxnLst/>
            <a:rect l="T0" t="T1" r="T2" b="T3"/>
            <a:pathLst>
              <a:path w="4666310" h="3111845">
                <a:moveTo>
                  <a:pt x="0" y="0"/>
                </a:moveTo>
                <a:lnTo>
                  <a:pt x="4666310" y="0"/>
                </a:lnTo>
                <a:lnTo>
                  <a:pt x="4666310" y="3111845"/>
                </a:lnTo>
                <a:lnTo>
                  <a:pt x="0" y="31118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71550" y="3654425"/>
            <a:ext cx="4460875" cy="3171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6316"/>
              </a:lnSpc>
              <a:spcAft>
                <a:spcPts val="0"/>
              </a:spcAft>
              <a:defRPr/>
            </a:pPr>
            <a:r>
              <a:rPr lang="en-US" sz="4511" dirty="0" err="1">
                <a:solidFill>
                  <a:srgbClr val="FFFFFF"/>
                </a:solidFill>
                <a:latin typeface="Canva Sans"/>
                <a:cs typeface="+mn-cs"/>
              </a:rPr>
              <a:t>Casi</a:t>
            </a:r>
            <a:r>
              <a:rPr lang="en-US" sz="4511" dirty="0">
                <a:solidFill>
                  <a:srgbClr val="FFFFFF"/>
                </a:solidFill>
                <a:latin typeface="Canva Sans"/>
                <a:cs typeface="+mn-cs"/>
              </a:rPr>
              <a:t> </a:t>
            </a:r>
            <a:r>
              <a:rPr lang="en-US" sz="4511" dirty="0" err="1">
                <a:solidFill>
                  <a:srgbClr val="FFFFFF"/>
                </a:solidFill>
                <a:latin typeface="Canva Sans"/>
                <a:cs typeface="+mn-cs"/>
              </a:rPr>
              <a:t>el</a:t>
            </a:r>
            <a:r>
              <a:rPr lang="en-US" sz="4511" dirty="0">
                <a:solidFill>
                  <a:srgbClr val="FFFFFF"/>
                </a:solidFill>
                <a:latin typeface="Canva Sans"/>
                <a:cs typeface="+mn-cs"/>
              </a:rPr>
              <a:t> </a:t>
            </a:r>
            <a:r>
              <a:rPr lang="en-US" sz="4511" dirty="0">
                <a:solidFill>
                  <a:srgbClr val="FFFFFF"/>
                </a:solidFill>
                <a:latin typeface="Canva Sans Bold"/>
                <a:cs typeface="+mn-cs"/>
              </a:rPr>
              <a:t>60%</a:t>
            </a:r>
            <a:r>
              <a:rPr lang="en-US" sz="4511" dirty="0">
                <a:solidFill>
                  <a:srgbClr val="FFFFFF"/>
                </a:solidFill>
                <a:latin typeface="Canva Sans"/>
                <a:cs typeface="+mn-cs"/>
              </a:rPr>
              <a:t> de la población </a:t>
            </a:r>
            <a:r>
              <a:rPr lang="en-US" sz="4511" dirty="0" err="1">
                <a:solidFill>
                  <a:srgbClr val="FFFFFF"/>
                </a:solidFill>
                <a:latin typeface="Canva Sans"/>
                <a:cs typeface="+mn-cs"/>
              </a:rPr>
              <a:t>mundial</a:t>
            </a:r>
            <a:r>
              <a:rPr lang="en-US" sz="4511" dirty="0">
                <a:solidFill>
                  <a:srgbClr val="FFFFFF"/>
                </a:solidFill>
                <a:latin typeface="Canva Sans"/>
                <a:cs typeface="+mn-cs"/>
              </a:rPr>
              <a:t> </a:t>
            </a:r>
            <a:r>
              <a:rPr lang="en-US" sz="4511" dirty="0" err="1">
                <a:solidFill>
                  <a:srgbClr val="FFFFFF"/>
                </a:solidFill>
                <a:latin typeface="Canva Sans"/>
                <a:cs typeface="+mn-cs"/>
              </a:rPr>
              <a:t>utiliza</a:t>
            </a:r>
            <a:r>
              <a:rPr lang="en-US" sz="4511" dirty="0">
                <a:solidFill>
                  <a:srgbClr val="FFFFFF"/>
                </a:solidFill>
                <a:latin typeface="Canva Sans"/>
                <a:cs typeface="+mn-cs"/>
              </a:rPr>
              <a:t> redes </a:t>
            </a:r>
            <a:r>
              <a:rPr lang="en-US" sz="4511" dirty="0" err="1">
                <a:solidFill>
                  <a:srgbClr val="FFFFFF"/>
                </a:solidFill>
                <a:latin typeface="Canva Sans"/>
                <a:cs typeface="+mn-cs"/>
              </a:rPr>
              <a:t>sociales</a:t>
            </a:r>
            <a:r>
              <a:rPr lang="en-US" sz="4511" dirty="0">
                <a:solidFill>
                  <a:srgbClr val="FFFFFF"/>
                </a:solidFill>
                <a:latin typeface="Canva Sans"/>
                <a:cs typeface="+mn-cs"/>
              </a:rPr>
              <a:t>.</a:t>
            </a:r>
          </a:p>
        </p:txBody>
      </p:sp>
    </p:spTree>
  </p:cSld>
  <p:clrMapOvr>
    <a:masterClrMapping/>
  </p:clrMapOvr>
  <p:transition advClick="0" advTm="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2"/>
          <p:cNvGrpSpPr>
            <a:grpSpLocks/>
          </p:cNvGrpSpPr>
          <p:nvPr/>
        </p:nvGrpSpPr>
        <p:grpSpPr bwMode="auto">
          <a:xfrm>
            <a:off x="-642938" y="9196388"/>
            <a:ext cx="20185063" cy="1443037"/>
            <a:chOff x="0" y="0"/>
            <a:chExt cx="5316257" cy="380104"/>
          </a:xfrm>
        </p:grpSpPr>
        <p:sp>
          <p:nvSpPr>
            <p:cNvPr id="16390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316257" cy="380104"/>
            </a:xfrm>
            <a:custGeom>
              <a:avLst/>
              <a:gdLst>
                <a:gd name="T0" fmla="*/ 0 w 5316257"/>
                <a:gd name="T1" fmla="*/ 0 h 380104"/>
                <a:gd name="T2" fmla="*/ 5316257 w 5316257"/>
                <a:gd name="T3" fmla="*/ 380104 h 380104"/>
              </a:gdLst>
              <a:ahLst/>
              <a:cxnLst/>
              <a:rect l="T0" t="T1" r="T2" b="T3"/>
              <a:pathLst>
                <a:path w="5316257" h="380104">
                  <a:moveTo>
                    <a:pt x="0" y="0"/>
                  </a:moveTo>
                  <a:lnTo>
                    <a:pt x="5316257" y="0"/>
                  </a:lnTo>
                  <a:lnTo>
                    <a:pt x="5316257" y="380104"/>
                  </a:lnTo>
                  <a:lnTo>
                    <a:pt x="0" y="380104"/>
                  </a:lnTo>
                  <a:close/>
                </a:path>
              </a:pathLst>
            </a:custGeom>
            <a:solidFill>
              <a:srgbClr val="0036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6391" name="TextBox 4"/>
            <p:cNvSpPr txBox="1">
              <a:spLocks noChangeArrowheads="1"/>
            </p:cNvSpPr>
            <p:nvPr/>
          </p:nvSpPr>
          <p:spPr bwMode="auto">
            <a:xfrm>
              <a:off x="0" y="-38100"/>
              <a:ext cx="5316257" cy="418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16386" name="Freeform 5"/>
          <p:cNvSpPr>
            <a:spLocks noChangeArrowheads="1"/>
          </p:cNvSpPr>
          <p:nvPr/>
        </p:nvSpPr>
        <p:spPr bwMode="auto">
          <a:xfrm>
            <a:off x="4305300" y="-147638"/>
            <a:ext cx="4838700" cy="2720976"/>
          </a:xfrm>
          <a:custGeom>
            <a:avLst/>
            <a:gdLst>
              <a:gd name="T0" fmla="*/ 0 w 4838941"/>
              <a:gd name="T1" fmla="*/ 0 h 2721904"/>
              <a:gd name="T2" fmla="*/ 4838941 w 4838941"/>
              <a:gd name="T3" fmla="*/ 2721904 h 2721904"/>
            </a:gdLst>
            <a:ahLst/>
            <a:cxnLst/>
            <a:rect l="T0" t="T1" r="T2" b="T3"/>
            <a:pathLst>
              <a:path w="4838941" h="2721904">
                <a:moveTo>
                  <a:pt x="0" y="0"/>
                </a:moveTo>
                <a:lnTo>
                  <a:pt x="4838941" y="0"/>
                </a:lnTo>
                <a:lnTo>
                  <a:pt x="4838941" y="2721905"/>
                </a:lnTo>
                <a:lnTo>
                  <a:pt x="0" y="2721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pic>
        <p:nvPicPr>
          <p:cNvPr id="6" name="Shape">
            <a:hlinkClick r:id="" action="ppaction://media"/>
            <a:hlinkHover r:id="" action="ppaction://ole?verb=0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141288" y="-82550"/>
            <a:ext cx="18688051" cy="1051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Freeform 7"/>
          <p:cNvSpPr>
            <a:spLocks noChangeArrowheads="1"/>
          </p:cNvSpPr>
          <p:nvPr/>
        </p:nvSpPr>
        <p:spPr bwMode="auto">
          <a:xfrm>
            <a:off x="0" y="-342900"/>
            <a:ext cx="4665663" cy="3111500"/>
          </a:xfrm>
          <a:custGeom>
            <a:avLst/>
            <a:gdLst>
              <a:gd name="T0" fmla="*/ 0 w 4666310"/>
              <a:gd name="T1" fmla="*/ 0 h 3111845"/>
              <a:gd name="T2" fmla="*/ 4666310 w 4666310"/>
              <a:gd name="T3" fmla="*/ 3111845 h 3111845"/>
            </a:gdLst>
            <a:ahLst/>
            <a:cxnLst/>
            <a:rect l="T0" t="T1" r="T2" b="T3"/>
            <a:pathLst>
              <a:path w="4666310" h="3111845">
                <a:moveTo>
                  <a:pt x="0" y="0"/>
                </a:moveTo>
                <a:lnTo>
                  <a:pt x="4666310" y="0"/>
                </a:lnTo>
                <a:lnTo>
                  <a:pt x="4666310" y="3111845"/>
                </a:lnTo>
                <a:lnTo>
                  <a:pt x="0" y="31118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71550" y="3635375"/>
            <a:ext cx="4460875" cy="29892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7996"/>
              </a:lnSpc>
              <a:spcAft>
                <a:spcPts val="0"/>
              </a:spcAft>
              <a:defRPr/>
            </a:pPr>
            <a:r>
              <a:rPr lang="en-US" sz="5711">
                <a:solidFill>
                  <a:srgbClr val="FFFFFF"/>
                </a:solidFill>
                <a:latin typeface="Canva Sans Bold"/>
                <a:cs typeface="+mn-cs"/>
              </a:rPr>
              <a:t>4,760</a:t>
            </a:r>
            <a:r>
              <a:rPr lang="en-US" sz="5711">
                <a:solidFill>
                  <a:srgbClr val="FFFFFF"/>
                </a:solidFill>
                <a:latin typeface="Canva Sans"/>
                <a:cs typeface="+mn-cs"/>
              </a:rPr>
              <a:t> millones de personas.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-642938" y="9196388"/>
            <a:ext cx="20185063" cy="1443037"/>
            <a:chOff x="0" y="0"/>
            <a:chExt cx="5316257" cy="380104"/>
          </a:xfrm>
        </p:grpSpPr>
        <p:sp>
          <p:nvSpPr>
            <p:cNvPr id="17414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316257" cy="380104"/>
            </a:xfrm>
            <a:custGeom>
              <a:avLst/>
              <a:gdLst>
                <a:gd name="T0" fmla="*/ 0 w 5316257"/>
                <a:gd name="T1" fmla="*/ 0 h 380104"/>
                <a:gd name="T2" fmla="*/ 5316257 w 5316257"/>
                <a:gd name="T3" fmla="*/ 380104 h 380104"/>
              </a:gdLst>
              <a:ahLst/>
              <a:cxnLst/>
              <a:rect l="T0" t="T1" r="T2" b="T3"/>
              <a:pathLst>
                <a:path w="5316257" h="380104">
                  <a:moveTo>
                    <a:pt x="0" y="0"/>
                  </a:moveTo>
                  <a:lnTo>
                    <a:pt x="5316257" y="0"/>
                  </a:lnTo>
                  <a:lnTo>
                    <a:pt x="5316257" y="380104"/>
                  </a:lnTo>
                  <a:lnTo>
                    <a:pt x="0" y="380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7415" name="TextBox 4"/>
            <p:cNvSpPr txBox="1">
              <a:spLocks noChangeArrowheads="1"/>
            </p:cNvSpPr>
            <p:nvPr/>
          </p:nvSpPr>
          <p:spPr bwMode="auto">
            <a:xfrm>
              <a:off x="0" y="-38100"/>
              <a:ext cx="5316257" cy="418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5" name="Shape">
            <a:hlinkClick r:id="" action="ppaction://media"/>
            <a:hlinkHover r:id="" action="ppaction://ole?verb=0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 l="658" r="658"/>
          <a:stretch>
            <a:fillRect/>
          </a:stretch>
        </p:blipFill>
        <p:spPr bwMode="auto">
          <a:xfrm>
            <a:off x="1898650" y="-82550"/>
            <a:ext cx="20623213" cy="1175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/>
          <p:nvPr/>
        </p:nvSpPr>
        <p:spPr>
          <a:xfrm>
            <a:off x="433388" y="2944813"/>
            <a:ext cx="5483225" cy="5600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6251"/>
              </a:lnSpc>
              <a:spcAft>
                <a:spcPts val="0"/>
              </a:spcAft>
              <a:defRPr/>
            </a:pPr>
            <a:r>
              <a:rPr lang="en-US" sz="4465" dirty="0">
                <a:solidFill>
                  <a:srgbClr val="FFFFFF"/>
                </a:solidFill>
                <a:latin typeface="Canva Sans Bold"/>
                <a:cs typeface="+mn-cs"/>
              </a:rPr>
              <a:t>El </a:t>
            </a:r>
            <a:r>
              <a:rPr lang="en-US" sz="4465" dirty="0" err="1">
                <a:solidFill>
                  <a:srgbClr val="FFFFFF"/>
                </a:solidFill>
                <a:latin typeface="Canva Sans Bold"/>
                <a:cs typeface="+mn-cs"/>
              </a:rPr>
              <a:t>crecimiento</a:t>
            </a:r>
            <a:r>
              <a:rPr lang="en-US" sz="4465" dirty="0">
                <a:solidFill>
                  <a:srgbClr val="FFFFFF"/>
                </a:solidFill>
                <a:latin typeface="Canva Sans Bold"/>
                <a:cs typeface="+mn-cs"/>
              </a:rPr>
              <a:t> </a:t>
            </a:r>
            <a:r>
              <a:rPr lang="en-US" sz="4465" dirty="0" err="1">
                <a:solidFill>
                  <a:srgbClr val="FFFFFF"/>
                </a:solidFill>
                <a:latin typeface="Canva Sans Bold"/>
                <a:cs typeface="+mn-cs"/>
              </a:rPr>
              <a:t>anual</a:t>
            </a:r>
            <a:r>
              <a:rPr lang="en-US" sz="4465" dirty="0">
                <a:solidFill>
                  <a:srgbClr val="FFFFFF"/>
                </a:solidFill>
                <a:latin typeface="Canva Sans Bold"/>
                <a:cs typeface="+mn-cs"/>
              </a:rPr>
              <a:t> de </a:t>
            </a:r>
            <a:r>
              <a:rPr lang="en-US" sz="4465" dirty="0" err="1">
                <a:solidFill>
                  <a:srgbClr val="FFFFFF"/>
                </a:solidFill>
                <a:latin typeface="Canva Sans Bold"/>
                <a:cs typeface="+mn-cs"/>
              </a:rPr>
              <a:t>usuarios</a:t>
            </a:r>
            <a:r>
              <a:rPr lang="en-US" sz="4465" dirty="0">
                <a:solidFill>
                  <a:srgbClr val="FFFFFF"/>
                </a:solidFill>
                <a:latin typeface="Canva Sans Bold"/>
                <a:cs typeface="+mn-cs"/>
              </a:rPr>
              <a:t> de redes </a:t>
            </a:r>
            <a:r>
              <a:rPr lang="en-US" sz="4465" dirty="0" err="1">
                <a:solidFill>
                  <a:srgbClr val="FFFFFF"/>
                </a:solidFill>
                <a:latin typeface="Canva Sans Bold"/>
                <a:cs typeface="+mn-cs"/>
              </a:rPr>
              <a:t>sociales</a:t>
            </a:r>
            <a:r>
              <a:rPr lang="en-US" sz="4465" dirty="0">
                <a:solidFill>
                  <a:srgbClr val="FFFFFF"/>
                </a:solidFill>
                <a:latin typeface="Canva Sans Bold"/>
                <a:cs typeface="+mn-cs"/>
              </a:rPr>
              <a:t> es del 3%, con un </a:t>
            </a:r>
            <a:r>
              <a:rPr lang="en-US" sz="4465" dirty="0" err="1">
                <a:solidFill>
                  <a:srgbClr val="FFFFFF"/>
                </a:solidFill>
                <a:latin typeface="Canva Sans Bold"/>
                <a:cs typeface="+mn-cs"/>
              </a:rPr>
              <a:t>tiempo</a:t>
            </a:r>
            <a:r>
              <a:rPr lang="en-US" sz="4465" dirty="0">
                <a:solidFill>
                  <a:srgbClr val="FFFFFF"/>
                </a:solidFill>
                <a:latin typeface="Canva Sans Bold"/>
                <a:cs typeface="+mn-cs"/>
              </a:rPr>
              <a:t> </a:t>
            </a:r>
            <a:r>
              <a:rPr lang="en-US" sz="4465" dirty="0" err="1">
                <a:solidFill>
                  <a:srgbClr val="FFFFFF"/>
                </a:solidFill>
                <a:latin typeface="Canva Sans Bold"/>
                <a:cs typeface="+mn-cs"/>
              </a:rPr>
              <a:t>promedio</a:t>
            </a:r>
            <a:r>
              <a:rPr lang="en-US" sz="4465" dirty="0">
                <a:solidFill>
                  <a:srgbClr val="FFFFFF"/>
                </a:solidFill>
                <a:latin typeface="Canva Sans Bold"/>
                <a:cs typeface="+mn-cs"/>
              </a:rPr>
              <a:t> de </a:t>
            </a:r>
            <a:r>
              <a:rPr lang="en-US" sz="4465" dirty="0" err="1">
                <a:solidFill>
                  <a:srgbClr val="FFFFFF"/>
                </a:solidFill>
                <a:latin typeface="Canva Sans Bold"/>
                <a:cs typeface="+mn-cs"/>
              </a:rPr>
              <a:t>uso</a:t>
            </a:r>
            <a:r>
              <a:rPr lang="en-US" sz="4465" dirty="0">
                <a:solidFill>
                  <a:srgbClr val="FFFFFF"/>
                </a:solidFill>
                <a:latin typeface="Canva Sans Bold"/>
                <a:cs typeface="+mn-cs"/>
              </a:rPr>
              <a:t> de 2 horas y 31 </a:t>
            </a:r>
            <a:r>
              <a:rPr lang="en-US" sz="4465" dirty="0" err="1">
                <a:solidFill>
                  <a:srgbClr val="FFFFFF"/>
                </a:solidFill>
                <a:latin typeface="Canva Sans Bold"/>
                <a:cs typeface="+mn-cs"/>
              </a:rPr>
              <a:t>minutos</a:t>
            </a:r>
            <a:r>
              <a:rPr lang="en-US" sz="4465" dirty="0">
                <a:solidFill>
                  <a:srgbClr val="FFFFFF"/>
                </a:solidFill>
                <a:latin typeface="Canva Sans Bold"/>
                <a:cs typeface="+mn-cs"/>
              </a:rPr>
              <a:t> </a:t>
            </a:r>
            <a:r>
              <a:rPr lang="en-US" sz="4465" dirty="0" err="1">
                <a:solidFill>
                  <a:srgbClr val="FFFFFF"/>
                </a:solidFill>
                <a:latin typeface="Canva Sans Bold"/>
                <a:cs typeface="+mn-cs"/>
              </a:rPr>
              <a:t>diarios</a:t>
            </a:r>
            <a:r>
              <a:rPr lang="en-US" sz="4465" dirty="0">
                <a:solidFill>
                  <a:srgbClr val="FFFFFF"/>
                </a:solidFill>
                <a:latin typeface="Canva Sans Bold"/>
                <a:cs typeface="+mn-cs"/>
              </a:rPr>
              <a:t>.</a:t>
            </a:r>
          </a:p>
        </p:txBody>
      </p:sp>
      <p:sp>
        <p:nvSpPr>
          <p:cNvPr id="17413" name="Freeform 7"/>
          <p:cNvSpPr>
            <a:spLocks noChangeArrowheads="1"/>
          </p:cNvSpPr>
          <p:nvPr/>
        </p:nvSpPr>
        <p:spPr bwMode="auto">
          <a:xfrm>
            <a:off x="0" y="-82550"/>
            <a:ext cx="4665663" cy="3113088"/>
          </a:xfrm>
          <a:custGeom>
            <a:avLst/>
            <a:gdLst>
              <a:gd name="T0" fmla="*/ 0 w 4666310"/>
              <a:gd name="T1" fmla="*/ 0 h 3111845"/>
              <a:gd name="T2" fmla="*/ 4666310 w 4666310"/>
              <a:gd name="T3" fmla="*/ 3111845 h 3111845"/>
            </a:gdLst>
            <a:ahLst/>
            <a:cxnLst/>
            <a:rect l="T0" t="T1" r="T2" b="T3"/>
            <a:pathLst>
              <a:path w="4666310" h="3111845">
                <a:moveTo>
                  <a:pt x="0" y="0"/>
                </a:moveTo>
                <a:lnTo>
                  <a:pt x="4666310" y="0"/>
                </a:lnTo>
                <a:lnTo>
                  <a:pt x="4666310" y="3111845"/>
                </a:lnTo>
                <a:lnTo>
                  <a:pt x="0" y="31118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eeform 2"/>
          <p:cNvSpPr>
            <a:spLocks noChangeArrowheads="1"/>
          </p:cNvSpPr>
          <p:nvPr/>
        </p:nvSpPr>
        <p:spPr bwMode="auto">
          <a:xfrm>
            <a:off x="1588" y="-34925"/>
            <a:ext cx="18286412" cy="10321925"/>
          </a:xfrm>
          <a:custGeom>
            <a:avLst/>
            <a:gdLst>
              <a:gd name="T0" fmla="*/ 0 w 18285763"/>
              <a:gd name="T1" fmla="*/ 0 h 10321456"/>
              <a:gd name="T2" fmla="*/ 18285763 w 18285763"/>
              <a:gd name="T3" fmla="*/ 10321456 h 10321456"/>
            </a:gdLst>
            <a:ahLst/>
            <a:cxnLst/>
            <a:rect l="T0" t="T1" r="T2" b="T3"/>
            <a:pathLst>
              <a:path w="18285763" h="10321456">
                <a:moveTo>
                  <a:pt x="0" y="0"/>
                </a:moveTo>
                <a:lnTo>
                  <a:pt x="18285763" y="0"/>
                </a:lnTo>
                <a:lnTo>
                  <a:pt x="18285763" y="10321456"/>
                </a:lnTo>
                <a:lnTo>
                  <a:pt x="0" y="1032145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</p:spTree>
  </p:cSld>
  <p:clrMapOvr>
    <a:masterClrMapping/>
  </p:clrMapOvr>
  <p:transition advClick="0" advTm="19000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2"/>
          <p:cNvGrpSpPr>
            <a:grpSpLocks/>
          </p:cNvGrpSpPr>
          <p:nvPr/>
        </p:nvGrpSpPr>
        <p:grpSpPr bwMode="auto">
          <a:xfrm>
            <a:off x="11750675" y="25400"/>
            <a:ext cx="6537325" cy="10287000"/>
            <a:chOff x="0" y="0"/>
            <a:chExt cx="5875871" cy="924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75909" cy="9245600"/>
            </a:xfrm>
            <a:custGeom>
              <a:avLst/>
              <a:gdLst/>
              <a:ahLst/>
              <a:cxnLst/>
              <a:rect l="l" t="t" r="r" b="b"/>
              <a:pathLst>
                <a:path w="5875909" h="9245600">
                  <a:moveTo>
                    <a:pt x="4207891" y="0"/>
                  </a:moveTo>
                  <a:lnTo>
                    <a:pt x="0" y="7679309"/>
                  </a:lnTo>
                  <a:lnTo>
                    <a:pt x="855091" y="9245600"/>
                  </a:lnTo>
                  <a:lnTo>
                    <a:pt x="5875909" y="9245600"/>
                  </a:lnTo>
                  <a:lnTo>
                    <a:pt x="5875909" y="0"/>
                  </a:lnTo>
                  <a:close/>
                </a:path>
              </a:pathLst>
            </a:custGeom>
            <a:blipFill>
              <a:blip r:embed="rId2"/>
              <a:stretch>
                <a:fillRect l="-37936" r="-141792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  <a:cs typeface="+mn-cs"/>
              </a:endParaRPr>
            </a:p>
          </p:txBody>
        </p:sp>
      </p:grpSp>
      <p:grpSp>
        <p:nvGrpSpPr>
          <p:cNvPr id="19458" name="Group 4"/>
          <p:cNvGrpSpPr>
            <a:grpSpLocks/>
          </p:cNvGrpSpPr>
          <p:nvPr/>
        </p:nvGrpSpPr>
        <p:grpSpPr bwMode="auto">
          <a:xfrm rot="1730982">
            <a:off x="13201650" y="-1011238"/>
            <a:ext cx="952500" cy="10353676"/>
            <a:chOff x="0" y="0"/>
            <a:chExt cx="250991" cy="2726929"/>
          </a:xfrm>
        </p:grpSpPr>
        <p:sp>
          <p:nvSpPr>
            <p:cNvPr id="19489" name="Freeform 5"/>
            <p:cNvSpPr>
              <a:spLocks noChangeArrowheads="1"/>
            </p:cNvSpPr>
            <p:nvPr/>
          </p:nvSpPr>
          <p:spPr bwMode="auto">
            <a:xfrm>
              <a:off x="0" y="0"/>
              <a:ext cx="250991" cy="2726929"/>
            </a:xfrm>
            <a:custGeom>
              <a:avLst/>
              <a:gdLst>
                <a:gd name="T0" fmla="*/ 0 w 250991"/>
                <a:gd name="T1" fmla="*/ 0 h 2726929"/>
                <a:gd name="T2" fmla="*/ 250991 w 250991"/>
                <a:gd name="T3" fmla="*/ 2726929 h 2726929"/>
              </a:gdLst>
              <a:ahLst/>
              <a:cxnLst/>
              <a:rect l="T0" t="T1" r="T2" b="T3"/>
              <a:pathLst>
                <a:path w="250991" h="2726929">
                  <a:moveTo>
                    <a:pt x="0" y="0"/>
                  </a:moveTo>
                  <a:lnTo>
                    <a:pt x="250991" y="0"/>
                  </a:lnTo>
                  <a:lnTo>
                    <a:pt x="250991" y="2726929"/>
                  </a:lnTo>
                  <a:lnTo>
                    <a:pt x="0" y="2726929"/>
                  </a:lnTo>
                  <a:close/>
                </a:path>
              </a:pathLst>
            </a:custGeom>
            <a:solidFill>
              <a:srgbClr val="004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9490" name="TextBox 6"/>
            <p:cNvSpPr txBox="1">
              <a:spLocks noChangeArrowheads="1"/>
            </p:cNvSpPr>
            <p:nvPr/>
          </p:nvSpPr>
          <p:spPr bwMode="auto">
            <a:xfrm>
              <a:off x="0" y="-38100"/>
              <a:ext cx="250991" cy="2765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9459" name="Group 7"/>
          <p:cNvGrpSpPr>
            <a:grpSpLocks/>
          </p:cNvGrpSpPr>
          <p:nvPr/>
        </p:nvGrpSpPr>
        <p:grpSpPr bwMode="auto">
          <a:xfrm rot="-1654611">
            <a:off x="11485563" y="8056563"/>
            <a:ext cx="957262" cy="3359150"/>
            <a:chOff x="0" y="0"/>
            <a:chExt cx="252078" cy="884876"/>
          </a:xfrm>
        </p:grpSpPr>
        <p:sp>
          <p:nvSpPr>
            <p:cNvPr id="19487" name="Freeform 8"/>
            <p:cNvSpPr>
              <a:spLocks noChangeArrowheads="1"/>
            </p:cNvSpPr>
            <p:nvPr/>
          </p:nvSpPr>
          <p:spPr bwMode="auto">
            <a:xfrm>
              <a:off x="0" y="0"/>
              <a:ext cx="252078" cy="884876"/>
            </a:xfrm>
            <a:custGeom>
              <a:avLst/>
              <a:gdLst>
                <a:gd name="T0" fmla="*/ 0 w 252078"/>
                <a:gd name="T1" fmla="*/ 0 h 884876"/>
                <a:gd name="T2" fmla="*/ 252078 w 252078"/>
                <a:gd name="T3" fmla="*/ 884876 h 884876"/>
              </a:gdLst>
              <a:ahLst/>
              <a:cxnLst/>
              <a:rect l="T0" t="T1" r="T2" b="T3"/>
              <a:pathLst>
                <a:path w="252078" h="884876">
                  <a:moveTo>
                    <a:pt x="0" y="0"/>
                  </a:moveTo>
                  <a:lnTo>
                    <a:pt x="252078" y="0"/>
                  </a:lnTo>
                  <a:lnTo>
                    <a:pt x="252078" y="884876"/>
                  </a:lnTo>
                  <a:lnTo>
                    <a:pt x="0" y="884876"/>
                  </a:lnTo>
                  <a:close/>
                </a:path>
              </a:pathLst>
            </a:custGeom>
            <a:solidFill>
              <a:srgbClr val="004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9488" name="TextBox 9"/>
            <p:cNvSpPr txBox="1">
              <a:spLocks noChangeArrowheads="1"/>
            </p:cNvSpPr>
            <p:nvPr/>
          </p:nvSpPr>
          <p:spPr bwMode="auto">
            <a:xfrm>
              <a:off x="0" y="-38100"/>
              <a:ext cx="252078" cy="92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9460" name="Group 10"/>
          <p:cNvGrpSpPr>
            <a:grpSpLocks/>
          </p:cNvGrpSpPr>
          <p:nvPr/>
        </p:nvGrpSpPr>
        <p:grpSpPr bwMode="auto">
          <a:xfrm rot="548664">
            <a:off x="14070013" y="-314325"/>
            <a:ext cx="1543050" cy="2314575"/>
            <a:chOff x="0" y="0"/>
            <a:chExt cx="406400" cy="609600"/>
          </a:xfrm>
        </p:grpSpPr>
        <p:sp>
          <p:nvSpPr>
            <p:cNvPr id="19485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406400" cy="609600"/>
            </a:xfrm>
            <a:custGeom>
              <a:avLst/>
              <a:gdLst>
                <a:gd name="T0" fmla="*/ 0 w 406400"/>
                <a:gd name="T1" fmla="*/ 0 h 609600"/>
                <a:gd name="T2" fmla="*/ 406400 w 406400"/>
                <a:gd name="T3" fmla="*/ 609600 h 609600"/>
              </a:gdLst>
              <a:ahLst/>
              <a:cxnLst/>
              <a:rect l="T0" t="T1" r="T2" b="T3"/>
              <a:pathLst>
                <a:path w="406400" h="609600">
                  <a:moveTo>
                    <a:pt x="203200" y="0"/>
                  </a:moveTo>
                  <a:lnTo>
                    <a:pt x="406400" y="0"/>
                  </a:lnTo>
                  <a:lnTo>
                    <a:pt x="2032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8B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9486" name="TextBox 12"/>
            <p:cNvSpPr txBox="1">
              <a:spLocks noChangeArrowheads="1"/>
            </p:cNvSpPr>
            <p:nvPr/>
          </p:nvSpPr>
          <p:spPr bwMode="auto">
            <a:xfrm>
              <a:off x="101600" y="-38100"/>
              <a:ext cx="2032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9461" name="Group 13"/>
          <p:cNvGrpSpPr>
            <a:grpSpLocks/>
          </p:cNvGrpSpPr>
          <p:nvPr/>
        </p:nvGrpSpPr>
        <p:grpSpPr bwMode="auto">
          <a:xfrm>
            <a:off x="2481263" y="3927475"/>
            <a:ext cx="7480300" cy="1257300"/>
            <a:chOff x="0" y="0"/>
            <a:chExt cx="1970147" cy="330808"/>
          </a:xfrm>
        </p:grpSpPr>
        <p:sp>
          <p:nvSpPr>
            <p:cNvPr id="19483" name="Freeform 14"/>
            <p:cNvSpPr>
              <a:spLocks noChangeArrowheads="1"/>
            </p:cNvSpPr>
            <p:nvPr/>
          </p:nvSpPr>
          <p:spPr bwMode="auto">
            <a:xfrm>
              <a:off x="0" y="0"/>
              <a:ext cx="1970147" cy="330808"/>
            </a:xfrm>
            <a:custGeom>
              <a:avLst/>
              <a:gdLst>
                <a:gd name="T0" fmla="*/ 0 w 1970147"/>
                <a:gd name="T1" fmla="*/ 0 h 330808"/>
                <a:gd name="T2" fmla="*/ 1970147 w 1970147"/>
                <a:gd name="T3" fmla="*/ 330808 h 330808"/>
              </a:gdLst>
              <a:ahLst/>
              <a:cxnLst/>
              <a:rect l="T0" t="T1" r="T2" b="T3"/>
              <a:pathLst>
                <a:path w="1970147" h="330808">
                  <a:moveTo>
                    <a:pt x="0" y="0"/>
                  </a:moveTo>
                  <a:lnTo>
                    <a:pt x="1970147" y="0"/>
                  </a:lnTo>
                  <a:lnTo>
                    <a:pt x="1970147" y="330808"/>
                  </a:lnTo>
                  <a:lnTo>
                    <a:pt x="0" y="330808"/>
                  </a:lnTo>
                  <a:close/>
                </a:path>
              </a:pathLst>
            </a:custGeom>
            <a:solidFill>
              <a:srgbClr val="004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9484" name="TextBox 15"/>
            <p:cNvSpPr txBox="1">
              <a:spLocks noChangeArrowheads="1"/>
            </p:cNvSpPr>
            <p:nvPr/>
          </p:nvSpPr>
          <p:spPr bwMode="auto">
            <a:xfrm>
              <a:off x="0" y="-38100"/>
              <a:ext cx="1970147" cy="368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9462" name="Group 16"/>
          <p:cNvGrpSpPr>
            <a:grpSpLocks/>
          </p:cNvGrpSpPr>
          <p:nvPr/>
        </p:nvGrpSpPr>
        <p:grpSpPr bwMode="auto">
          <a:xfrm>
            <a:off x="2481263" y="6056313"/>
            <a:ext cx="7480300" cy="1255712"/>
            <a:chOff x="0" y="0"/>
            <a:chExt cx="1970147" cy="330808"/>
          </a:xfrm>
        </p:grpSpPr>
        <p:sp>
          <p:nvSpPr>
            <p:cNvPr id="19481" name="Freeform 17"/>
            <p:cNvSpPr>
              <a:spLocks noChangeArrowheads="1"/>
            </p:cNvSpPr>
            <p:nvPr/>
          </p:nvSpPr>
          <p:spPr bwMode="auto">
            <a:xfrm>
              <a:off x="0" y="0"/>
              <a:ext cx="1970147" cy="330808"/>
            </a:xfrm>
            <a:custGeom>
              <a:avLst/>
              <a:gdLst>
                <a:gd name="T0" fmla="*/ 0 w 1970147"/>
                <a:gd name="T1" fmla="*/ 0 h 330808"/>
                <a:gd name="T2" fmla="*/ 1970147 w 1970147"/>
                <a:gd name="T3" fmla="*/ 330808 h 330808"/>
              </a:gdLst>
              <a:ahLst/>
              <a:cxnLst/>
              <a:rect l="T0" t="T1" r="T2" b="T3"/>
              <a:pathLst>
                <a:path w="1970147" h="330808">
                  <a:moveTo>
                    <a:pt x="0" y="0"/>
                  </a:moveTo>
                  <a:lnTo>
                    <a:pt x="1970147" y="0"/>
                  </a:lnTo>
                  <a:lnTo>
                    <a:pt x="1970147" y="330808"/>
                  </a:lnTo>
                  <a:lnTo>
                    <a:pt x="0" y="330808"/>
                  </a:lnTo>
                  <a:close/>
                </a:path>
              </a:pathLst>
            </a:custGeom>
            <a:solidFill>
              <a:srgbClr val="004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9482" name="TextBox 18"/>
            <p:cNvSpPr txBox="1">
              <a:spLocks noChangeArrowheads="1"/>
            </p:cNvSpPr>
            <p:nvPr/>
          </p:nvSpPr>
          <p:spPr bwMode="auto">
            <a:xfrm>
              <a:off x="0" y="-38100"/>
              <a:ext cx="1970147" cy="368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9463" name="Group 19"/>
          <p:cNvGrpSpPr>
            <a:grpSpLocks/>
          </p:cNvGrpSpPr>
          <p:nvPr/>
        </p:nvGrpSpPr>
        <p:grpSpPr bwMode="auto">
          <a:xfrm>
            <a:off x="1751013" y="5797550"/>
            <a:ext cx="1462087" cy="1701800"/>
            <a:chOff x="0" y="0"/>
            <a:chExt cx="698500" cy="812800"/>
          </a:xfrm>
        </p:grpSpPr>
        <p:sp>
          <p:nvSpPr>
            <p:cNvPr id="19479" name="Freeform 20"/>
            <p:cNvSpPr>
              <a:spLocks noChangeArrowheads="1"/>
            </p:cNvSpPr>
            <p:nvPr/>
          </p:nvSpPr>
          <p:spPr bwMode="auto">
            <a:xfrm>
              <a:off x="0" y="0"/>
              <a:ext cx="698500" cy="812800"/>
            </a:xfrm>
            <a:custGeom>
              <a:avLst/>
              <a:gdLst>
                <a:gd name="T0" fmla="*/ 0 w 698500"/>
                <a:gd name="T1" fmla="*/ 0 h 812800"/>
                <a:gd name="T2" fmla="*/ 698500 w 698500"/>
                <a:gd name="T3" fmla="*/ 812800 h 812800"/>
              </a:gdLst>
              <a:ahLst/>
              <a:cxnLst/>
              <a:rect l="T0" t="T1" r="T2" b="T3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9480" name="TextBox 21"/>
            <p:cNvSpPr txBox="1">
              <a:spLocks noChangeArrowheads="1"/>
            </p:cNvSpPr>
            <p:nvPr/>
          </p:nvSpPr>
          <p:spPr bwMode="auto">
            <a:xfrm>
              <a:off x="0" y="101600"/>
              <a:ext cx="698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9464" name="Group 22"/>
          <p:cNvGrpSpPr>
            <a:grpSpLocks/>
          </p:cNvGrpSpPr>
          <p:nvPr/>
        </p:nvGrpSpPr>
        <p:grpSpPr bwMode="auto">
          <a:xfrm>
            <a:off x="1751013" y="3686175"/>
            <a:ext cx="1462087" cy="1701800"/>
            <a:chOff x="0" y="0"/>
            <a:chExt cx="698500" cy="812800"/>
          </a:xfrm>
        </p:grpSpPr>
        <p:sp>
          <p:nvSpPr>
            <p:cNvPr id="19477" name="Freeform 23"/>
            <p:cNvSpPr>
              <a:spLocks noChangeArrowheads="1"/>
            </p:cNvSpPr>
            <p:nvPr/>
          </p:nvSpPr>
          <p:spPr bwMode="auto">
            <a:xfrm>
              <a:off x="0" y="0"/>
              <a:ext cx="698500" cy="812800"/>
            </a:xfrm>
            <a:custGeom>
              <a:avLst/>
              <a:gdLst>
                <a:gd name="T0" fmla="*/ 0 w 698500"/>
                <a:gd name="T1" fmla="*/ 0 h 812800"/>
                <a:gd name="T2" fmla="*/ 698500 w 698500"/>
                <a:gd name="T3" fmla="*/ 812800 h 812800"/>
              </a:gdLst>
              <a:ahLst/>
              <a:cxnLst/>
              <a:rect l="T0" t="T1" r="T2" b="T3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9478" name="TextBox 24"/>
            <p:cNvSpPr txBox="1">
              <a:spLocks noChangeArrowheads="1"/>
            </p:cNvSpPr>
            <p:nvPr/>
          </p:nvSpPr>
          <p:spPr bwMode="auto">
            <a:xfrm>
              <a:off x="0" y="101600"/>
              <a:ext cx="698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9465" name="Group 25"/>
          <p:cNvGrpSpPr>
            <a:grpSpLocks/>
          </p:cNvGrpSpPr>
          <p:nvPr/>
        </p:nvGrpSpPr>
        <p:grpSpPr bwMode="auto">
          <a:xfrm>
            <a:off x="1846263" y="3798888"/>
            <a:ext cx="1270000" cy="1476375"/>
            <a:chOff x="0" y="0"/>
            <a:chExt cx="698500" cy="812800"/>
          </a:xfrm>
        </p:grpSpPr>
        <p:sp>
          <p:nvSpPr>
            <p:cNvPr id="19475" name="Freeform 26"/>
            <p:cNvSpPr>
              <a:spLocks noChangeArrowheads="1"/>
            </p:cNvSpPr>
            <p:nvPr/>
          </p:nvSpPr>
          <p:spPr bwMode="auto">
            <a:xfrm>
              <a:off x="0" y="0"/>
              <a:ext cx="698500" cy="812800"/>
            </a:xfrm>
            <a:custGeom>
              <a:avLst/>
              <a:gdLst>
                <a:gd name="T0" fmla="*/ 0 w 698500"/>
                <a:gd name="T1" fmla="*/ 0 h 812800"/>
                <a:gd name="T2" fmla="*/ 698500 w 698500"/>
                <a:gd name="T3" fmla="*/ 812800 h 812800"/>
              </a:gdLst>
              <a:ahLst/>
              <a:cxnLst/>
              <a:rect l="T0" t="T1" r="T2" b="T3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38B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9476" name="TextBox 27"/>
            <p:cNvSpPr txBox="1">
              <a:spLocks noChangeArrowheads="1"/>
            </p:cNvSpPr>
            <p:nvPr/>
          </p:nvSpPr>
          <p:spPr bwMode="auto">
            <a:xfrm>
              <a:off x="0" y="101600"/>
              <a:ext cx="698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9466" name="Group 28"/>
          <p:cNvGrpSpPr>
            <a:grpSpLocks/>
          </p:cNvGrpSpPr>
          <p:nvPr/>
        </p:nvGrpSpPr>
        <p:grpSpPr bwMode="auto">
          <a:xfrm>
            <a:off x="1846263" y="5897563"/>
            <a:ext cx="1270000" cy="1477962"/>
            <a:chOff x="0" y="0"/>
            <a:chExt cx="698500" cy="812800"/>
          </a:xfrm>
        </p:grpSpPr>
        <p:sp>
          <p:nvSpPr>
            <p:cNvPr id="19473" name="Freeform 29"/>
            <p:cNvSpPr>
              <a:spLocks noChangeArrowheads="1"/>
            </p:cNvSpPr>
            <p:nvPr/>
          </p:nvSpPr>
          <p:spPr bwMode="auto">
            <a:xfrm>
              <a:off x="0" y="0"/>
              <a:ext cx="698500" cy="812800"/>
            </a:xfrm>
            <a:custGeom>
              <a:avLst/>
              <a:gdLst>
                <a:gd name="T0" fmla="*/ 0 w 698500"/>
                <a:gd name="T1" fmla="*/ 0 h 812800"/>
                <a:gd name="T2" fmla="*/ 698500 w 698500"/>
                <a:gd name="T3" fmla="*/ 812800 h 812800"/>
              </a:gdLst>
              <a:ahLst/>
              <a:cxnLst/>
              <a:rect l="T0" t="T1" r="T2" b="T3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38B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9474" name="TextBox 30"/>
            <p:cNvSpPr txBox="1">
              <a:spLocks noChangeArrowheads="1"/>
            </p:cNvSpPr>
            <p:nvPr/>
          </p:nvSpPr>
          <p:spPr bwMode="auto">
            <a:xfrm>
              <a:off x="0" y="101600"/>
              <a:ext cx="698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19467" name="Freeform 31"/>
          <p:cNvSpPr>
            <a:spLocks noChangeArrowheads="1"/>
          </p:cNvSpPr>
          <p:nvPr/>
        </p:nvSpPr>
        <p:spPr bwMode="auto">
          <a:xfrm>
            <a:off x="2081213" y="4244975"/>
            <a:ext cx="801687" cy="584200"/>
          </a:xfrm>
          <a:custGeom>
            <a:avLst/>
            <a:gdLst>
              <a:gd name="T0" fmla="*/ 0 w 801587"/>
              <a:gd name="T1" fmla="*/ 0 h 583155"/>
              <a:gd name="T2" fmla="*/ 801587 w 801587"/>
              <a:gd name="T3" fmla="*/ 583155 h 583155"/>
            </a:gdLst>
            <a:ahLst/>
            <a:cxnLst/>
            <a:rect l="T0" t="T1" r="T2" b="T3"/>
            <a:pathLst>
              <a:path w="801587" h="583155">
                <a:moveTo>
                  <a:pt x="0" y="0"/>
                </a:moveTo>
                <a:lnTo>
                  <a:pt x="801588" y="0"/>
                </a:lnTo>
                <a:lnTo>
                  <a:pt x="801588" y="583155"/>
                </a:lnTo>
                <a:lnTo>
                  <a:pt x="0" y="58315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19468" name="Freeform 32"/>
          <p:cNvSpPr>
            <a:spLocks noChangeArrowheads="1"/>
          </p:cNvSpPr>
          <p:nvPr/>
        </p:nvSpPr>
        <p:spPr bwMode="auto">
          <a:xfrm>
            <a:off x="2035175" y="6267450"/>
            <a:ext cx="892175" cy="738188"/>
          </a:xfrm>
          <a:custGeom>
            <a:avLst/>
            <a:gdLst>
              <a:gd name="T0" fmla="*/ 0 w 891375"/>
              <a:gd name="T1" fmla="*/ 0 h 737613"/>
              <a:gd name="T2" fmla="*/ 891375 w 891375"/>
              <a:gd name="T3" fmla="*/ 737613 h 737613"/>
            </a:gdLst>
            <a:ahLst/>
            <a:cxnLst/>
            <a:rect l="T0" t="T1" r="T2" b="T3"/>
            <a:pathLst>
              <a:path w="891375" h="737613">
                <a:moveTo>
                  <a:pt x="0" y="0"/>
                </a:moveTo>
                <a:lnTo>
                  <a:pt x="891376" y="0"/>
                </a:lnTo>
                <a:lnTo>
                  <a:pt x="891376" y="737613"/>
                </a:lnTo>
                <a:lnTo>
                  <a:pt x="0" y="73761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931863" y="700088"/>
            <a:ext cx="7680325" cy="942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397"/>
              </a:lnSpc>
              <a:spcAft>
                <a:spcPts val="0"/>
              </a:spcAft>
              <a:defRPr/>
            </a:pPr>
            <a:r>
              <a:rPr lang="en-US" sz="5284">
                <a:solidFill>
                  <a:srgbClr val="00367D"/>
                </a:solidFill>
                <a:latin typeface="Poppins Ultra-Bold"/>
                <a:cs typeface="+mn-cs"/>
              </a:rPr>
              <a:t>Ventajas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31863" y="2260600"/>
            <a:ext cx="10721975" cy="1012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029"/>
              </a:lnSpc>
              <a:spcAft>
                <a:spcPts val="0"/>
              </a:spcAft>
              <a:defRPr/>
            </a:pPr>
            <a:r>
              <a:rPr lang="en-US" sz="2878">
                <a:solidFill>
                  <a:srgbClr val="000000"/>
                </a:solidFill>
                <a:latin typeface="Poppins Medium"/>
                <a:cs typeface="+mn-cs"/>
              </a:rPr>
              <a:t>En 2022, los videos cortos representaron el 50% de todo el tiempo que los usuarios pasaron viendo videos en línea.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476625" y="4098925"/>
            <a:ext cx="5953125" cy="933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244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34" dirty="0">
                <a:solidFill>
                  <a:srgbClr val="FFFFFF"/>
                </a:solidFill>
                <a:latin typeface="Poppins Ultra-Bold"/>
                <a:cs typeface="+mn-cs"/>
              </a:rPr>
              <a:t>Visual y </a:t>
            </a:r>
            <a:r>
              <a:rPr lang="en-US" sz="2034" dirty="0" err="1">
                <a:solidFill>
                  <a:srgbClr val="FFFFFF"/>
                </a:solidFill>
                <a:latin typeface="Poppins Ultra-Bold"/>
                <a:cs typeface="+mn-cs"/>
              </a:rPr>
              <a:t>atractivo</a:t>
            </a:r>
            <a:r>
              <a:rPr lang="en-US" sz="2034" dirty="0">
                <a:solidFill>
                  <a:srgbClr val="FFFFFF"/>
                </a:solidFill>
                <a:latin typeface="Poppins Ultra-Bold"/>
                <a:cs typeface="+mn-cs"/>
              </a:rPr>
              <a:t>: 92% de </a:t>
            </a:r>
            <a:r>
              <a:rPr lang="en-US" sz="2034" dirty="0" err="1">
                <a:solidFill>
                  <a:srgbClr val="FFFFFF"/>
                </a:solidFill>
                <a:latin typeface="Poppins Ultra-Bold"/>
                <a:cs typeface="+mn-cs"/>
              </a:rPr>
              <a:t>los</a:t>
            </a:r>
            <a:r>
              <a:rPr lang="en-US" sz="2034" dirty="0">
                <a:solidFill>
                  <a:srgbClr val="FFFFFF"/>
                </a:solidFill>
                <a:latin typeface="Poppins Ultra-Bold"/>
                <a:cs typeface="+mn-cs"/>
              </a:rPr>
              <a:t> </a:t>
            </a:r>
            <a:r>
              <a:rPr lang="en-US" sz="2034" dirty="0" err="1">
                <a:solidFill>
                  <a:srgbClr val="FFFFFF"/>
                </a:solidFill>
                <a:latin typeface="Poppins Ultra-Bold"/>
                <a:cs typeface="+mn-cs"/>
              </a:rPr>
              <a:t>mercadólogos</a:t>
            </a:r>
            <a:r>
              <a:rPr lang="en-US" sz="2034" dirty="0">
                <a:solidFill>
                  <a:srgbClr val="FFFFFF"/>
                </a:solidFill>
                <a:latin typeface="Poppins Ultra-Bold"/>
                <a:cs typeface="+mn-cs"/>
              </a:rPr>
              <a:t> </a:t>
            </a:r>
            <a:r>
              <a:rPr lang="en-US" sz="2034" dirty="0" err="1">
                <a:solidFill>
                  <a:srgbClr val="FFFFFF"/>
                </a:solidFill>
                <a:latin typeface="Poppins Ultra-Bold"/>
                <a:cs typeface="+mn-cs"/>
              </a:rPr>
              <a:t>dicen</a:t>
            </a:r>
            <a:r>
              <a:rPr lang="en-US" sz="2034" dirty="0">
                <a:solidFill>
                  <a:srgbClr val="FFFFFF"/>
                </a:solidFill>
                <a:latin typeface="Poppins Ultra-Bold"/>
                <a:cs typeface="+mn-cs"/>
              </a:rPr>
              <a:t> que </a:t>
            </a:r>
            <a:r>
              <a:rPr lang="en-US" sz="2034" dirty="0" err="1">
                <a:solidFill>
                  <a:srgbClr val="FFFFFF"/>
                </a:solidFill>
                <a:latin typeface="Poppins Ultra-Bold"/>
                <a:cs typeface="+mn-cs"/>
              </a:rPr>
              <a:t>los</a:t>
            </a:r>
            <a:r>
              <a:rPr lang="en-US" sz="2034" dirty="0">
                <a:solidFill>
                  <a:srgbClr val="FFFFFF"/>
                </a:solidFill>
                <a:latin typeface="Poppins Ultra-Bold"/>
                <a:cs typeface="+mn-cs"/>
              </a:rPr>
              <a:t> videos </a:t>
            </a:r>
            <a:r>
              <a:rPr lang="en-US" sz="2034" dirty="0" err="1">
                <a:solidFill>
                  <a:srgbClr val="FFFFFF"/>
                </a:solidFill>
                <a:latin typeface="Poppins Ultra-Bold"/>
                <a:cs typeface="+mn-cs"/>
              </a:rPr>
              <a:t>cortos</a:t>
            </a:r>
            <a:r>
              <a:rPr lang="en-US" sz="2034" dirty="0">
                <a:solidFill>
                  <a:srgbClr val="FFFFFF"/>
                </a:solidFill>
                <a:latin typeface="Poppins Ultra-Bold"/>
                <a:cs typeface="+mn-cs"/>
              </a:rPr>
              <a:t> son </a:t>
            </a:r>
            <a:r>
              <a:rPr lang="en-US" sz="2034" dirty="0" err="1">
                <a:solidFill>
                  <a:srgbClr val="FFFFFF"/>
                </a:solidFill>
                <a:latin typeface="Poppins Ultra-Bold"/>
                <a:cs typeface="+mn-cs"/>
              </a:rPr>
              <a:t>una</a:t>
            </a:r>
            <a:r>
              <a:rPr lang="en-US" sz="2034" dirty="0">
                <a:solidFill>
                  <a:srgbClr val="FFFFFF"/>
                </a:solidFill>
                <a:latin typeface="Poppins Ultra-Bold"/>
                <a:cs typeface="+mn-cs"/>
              </a:rPr>
              <a:t> </a:t>
            </a:r>
            <a:r>
              <a:rPr lang="en-US" sz="2034" dirty="0" err="1">
                <a:solidFill>
                  <a:srgbClr val="FFFFFF"/>
                </a:solidFill>
                <a:latin typeface="Poppins Ultra-Bold"/>
                <a:cs typeface="+mn-cs"/>
              </a:rPr>
              <a:t>parte</a:t>
            </a:r>
            <a:r>
              <a:rPr lang="en-US" sz="2034" dirty="0">
                <a:solidFill>
                  <a:srgbClr val="FFFFFF"/>
                </a:solidFill>
                <a:latin typeface="Poppins Ultra-Bold"/>
                <a:cs typeface="+mn-cs"/>
              </a:rPr>
              <a:t> integral de </a:t>
            </a:r>
            <a:r>
              <a:rPr lang="en-US" sz="2034" dirty="0" err="1">
                <a:solidFill>
                  <a:srgbClr val="FFFFFF"/>
                </a:solidFill>
                <a:latin typeface="Poppins Ultra-Bold"/>
                <a:cs typeface="+mn-cs"/>
              </a:rPr>
              <a:t>su</a:t>
            </a:r>
            <a:r>
              <a:rPr lang="en-US" sz="2034" dirty="0">
                <a:solidFill>
                  <a:srgbClr val="FFFFFF"/>
                </a:solidFill>
                <a:latin typeface="Poppins Ultra-Bold"/>
                <a:cs typeface="+mn-cs"/>
              </a:rPr>
              <a:t> </a:t>
            </a:r>
            <a:r>
              <a:rPr lang="en-US" sz="2034" dirty="0" err="1">
                <a:solidFill>
                  <a:srgbClr val="FFFFFF"/>
                </a:solidFill>
                <a:latin typeface="Poppins Ultra-Bold"/>
                <a:cs typeface="+mn-cs"/>
              </a:rPr>
              <a:t>estrategia</a:t>
            </a:r>
            <a:r>
              <a:rPr lang="en-US" sz="2034" dirty="0">
                <a:solidFill>
                  <a:srgbClr val="FFFFFF"/>
                </a:solidFill>
                <a:latin typeface="Poppins Ultra-Bold"/>
                <a:cs typeface="+mn-cs"/>
              </a:rPr>
              <a:t>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476625" y="6324600"/>
            <a:ext cx="6249988" cy="628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244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34" dirty="0">
                <a:solidFill>
                  <a:srgbClr val="FFFFFF"/>
                </a:solidFill>
                <a:latin typeface="Poppins Ultra-Bold"/>
                <a:cs typeface="+mn-cs"/>
              </a:rPr>
              <a:t>Videos de 30 </a:t>
            </a:r>
            <a:r>
              <a:rPr lang="en-US" sz="2034" dirty="0" err="1">
                <a:solidFill>
                  <a:srgbClr val="FFFFFF"/>
                </a:solidFill>
                <a:latin typeface="Poppins Ultra-Bold"/>
                <a:cs typeface="+mn-cs"/>
              </a:rPr>
              <a:t>segundos</a:t>
            </a:r>
            <a:r>
              <a:rPr lang="en-US" sz="2034" dirty="0">
                <a:solidFill>
                  <a:srgbClr val="FFFFFF"/>
                </a:solidFill>
                <a:latin typeface="Poppins Ultra-Bold"/>
                <a:cs typeface="+mn-cs"/>
              </a:rPr>
              <a:t> son </a:t>
            </a:r>
            <a:r>
              <a:rPr lang="en-US" sz="2034" dirty="0" err="1">
                <a:solidFill>
                  <a:srgbClr val="FFFFFF"/>
                </a:solidFill>
                <a:latin typeface="Poppins Ultra-Bold"/>
                <a:cs typeface="+mn-cs"/>
              </a:rPr>
              <a:t>compartidos</a:t>
            </a:r>
            <a:r>
              <a:rPr lang="en-US" sz="2034" dirty="0">
                <a:solidFill>
                  <a:srgbClr val="FFFFFF"/>
                </a:solidFill>
                <a:latin typeface="Poppins Ultra-Bold"/>
                <a:cs typeface="+mn-cs"/>
              </a:rPr>
              <a:t> </a:t>
            </a:r>
            <a:r>
              <a:rPr lang="en-US" sz="2034" dirty="0" err="1">
                <a:solidFill>
                  <a:srgbClr val="FFFFFF"/>
                </a:solidFill>
                <a:latin typeface="Poppins Ultra-Bold"/>
                <a:cs typeface="+mn-cs"/>
              </a:rPr>
              <a:t>en</a:t>
            </a:r>
            <a:r>
              <a:rPr lang="en-US" sz="2034" dirty="0">
                <a:solidFill>
                  <a:srgbClr val="FFFFFF"/>
                </a:solidFill>
                <a:latin typeface="Poppins Ultra-Bold"/>
                <a:cs typeface="+mn-cs"/>
              </a:rPr>
              <a:t> redes 7 </a:t>
            </a:r>
            <a:r>
              <a:rPr lang="en-US" sz="2034" dirty="0" err="1">
                <a:solidFill>
                  <a:srgbClr val="FFFFFF"/>
                </a:solidFill>
                <a:latin typeface="Poppins Ultra-Bold"/>
                <a:cs typeface="+mn-cs"/>
              </a:rPr>
              <a:t>veces</a:t>
            </a:r>
            <a:r>
              <a:rPr lang="en-US" sz="2034" dirty="0">
                <a:solidFill>
                  <a:srgbClr val="FFFFFF"/>
                </a:solidFill>
                <a:latin typeface="Poppins Ultra-Bold"/>
                <a:cs typeface="+mn-cs"/>
              </a:rPr>
              <a:t> </a:t>
            </a:r>
            <a:r>
              <a:rPr lang="en-US" sz="2034" dirty="0" err="1">
                <a:solidFill>
                  <a:srgbClr val="FFFFFF"/>
                </a:solidFill>
                <a:latin typeface="Poppins Ultra-Bold"/>
                <a:cs typeface="+mn-cs"/>
              </a:rPr>
              <a:t>más</a:t>
            </a:r>
            <a:r>
              <a:rPr lang="en-US" sz="2034" dirty="0">
                <a:solidFill>
                  <a:srgbClr val="FFFFFF"/>
                </a:solidFill>
                <a:latin typeface="Poppins Ultra-Bold"/>
                <a:cs typeface="+mn-cs"/>
              </a:rPr>
              <a:t> que videos </a:t>
            </a:r>
            <a:r>
              <a:rPr lang="en-US" sz="2034" dirty="0" err="1">
                <a:solidFill>
                  <a:srgbClr val="FFFFFF"/>
                </a:solidFill>
                <a:latin typeface="Poppins Ultra-Bold"/>
                <a:cs typeface="+mn-cs"/>
              </a:rPr>
              <a:t>más</a:t>
            </a:r>
            <a:r>
              <a:rPr lang="en-US" sz="2034" dirty="0">
                <a:solidFill>
                  <a:srgbClr val="FFFFFF"/>
                </a:solidFill>
                <a:latin typeface="Poppins Ultra-Bold"/>
                <a:cs typeface="+mn-cs"/>
              </a:rPr>
              <a:t> largos. </a:t>
            </a:r>
          </a:p>
        </p:txBody>
      </p:sp>
    </p:spTree>
  </p:cSld>
  <p:clrMapOvr>
    <a:masterClrMapping/>
  </p:clrMapOvr>
  <p:transition spd="slow" advClick="0" advTm="20000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 noChangeArrowheads="1"/>
          </p:cNvSpPr>
          <p:nvPr/>
        </p:nvSpPr>
        <p:spPr bwMode="auto">
          <a:xfrm>
            <a:off x="6107113" y="882650"/>
            <a:ext cx="6073775" cy="8123238"/>
          </a:xfrm>
          <a:custGeom>
            <a:avLst/>
            <a:gdLst>
              <a:gd name="T0" fmla="*/ 0 w 6072303"/>
              <a:gd name="T1" fmla="*/ 0 h 8123482"/>
              <a:gd name="T2" fmla="*/ 6072303 w 6072303"/>
              <a:gd name="T3" fmla="*/ 8123482 h 8123482"/>
            </a:gdLst>
            <a:ahLst/>
            <a:cxnLst/>
            <a:rect l="T0" t="T1" r="T2" b="T3"/>
            <a:pathLst>
              <a:path w="6072303" h="8123482">
                <a:moveTo>
                  <a:pt x="0" y="0"/>
                </a:moveTo>
                <a:lnTo>
                  <a:pt x="6072304" y="0"/>
                </a:lnTo>
                <a:lnTo>
                  <a:pt x="6072304" y="8123483"/>
                </a:lnTo>
                <a:lnTo>
                  <a:pt x="0" y="812348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</p:spTree>
  </p:cSld>
  <p:clrMapOvr>
    <a:masterClrMapping/>
  </p:clrMapOvr>
  <p:transition advTm="6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>
            <a:spLocks noChangeArrowheads="1"/>
          </p:cNvSpPr>
          <p:nvPr/>
        </p:nvSpPr>
        <p:spPr bwMode="auto">
          <a:xfrm>
            <a:off x="-981075" y="400050"/>
            <a:ext cx="19935825" cy="9486900"/>
          </a:xfrm>
          <a:custGeom>
            <a:avLst/>
            <a:gdLst>
              <a:gd name="T0" fmla="*/ 0 w 19936325"/>
              <a:gd name="T1" fmla="*/ 0 h 9487464"/>
              <a:gd name="T2" fmla="*/ 19936325 w 19936325"/>
              <a:gd name="T3" fmla="*/ 9487464 h 9487464"/>
            </a:gdLst>
            <a:ahLst/>
            <a:cxnLst/>
            <a:rect l="T0" t="T1" r="T2" b="T3"/>
            <a:pathLst>
              <a:path w="19936325" h="9487464">
                <a:moveTo>
                  <a:pt x="0" y="0"/>
                </a:moveTo>
                <a:lnTo>
                  <a:pt x="19936325" y="0"/>
                </a:lnTo>
                <a:lnTo>
                  <a:pt x="19936325" y="9487464"/>
                </a:lnTo>
                <a:lnTo>
                  <a:pt x="0" y="948746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</p:spTree>
  </p:cSld>
  <p:clrMapOvr>
    <a:masterClrMapping/>
  </p:clrMapOvr>
  <p:transition advTm="17000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468</Words>
  <Application>Microsoft Macintosh PowerPoint</Application>
  <PresentationFormat>Particularizare</PresentationFormat>
  <Paragraphs>65</Paragraphs>
  <Slides>24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Calibri</vt:lpstr>
      <vt:lpstr>Arial</vt:lpstr>
      <vt:lpstr>Poppins Bold</vt:lpstr>
      <vt:lpstr>Poppins Medium</vt:lpstr>
      <vt:lpstr>Poppins Ultra-Bold</vt:lpstr>
      <vt:lpstr>Canva Sans</vt:lpstr>
      <vt:lpstr>Canva Sans Bold</vt:lpstr>
      <vt:lpstr>Poppins Semi-Bold</vt:lpstr>
      <vt:lpstr>Poppins</vt:lpstr>
      <vt:lpstr>Big Shoulders Display 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video corto</dc:title>
  <cp:lastModifiedBy>Roxana</cp:lastModifiedBy>
  <cp:revision>14</cp:revision>
  <dcterms:created xsi:type="dcterms:W3CDTF">2006-08-16T00:00:00Z</dcterms:created>
  <dcterms:modified xsi:type="dcterms:W3CDTF">2024-06-25T12:31:51Z</dcterms:modified>
</cp:coreProperties>
</file>