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Arimo Bold" panose="020B0604020202020204" charset="0"/>
      <p:regular r:id="rId13"/>
    </p:embeddedFont>
    <p:embeddedFont>
      <p:font typeface="Open Sans Extra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CA535-21F2-4E0E-91C1-E70D92FD52AF}" v="6" dt="2024-05-03T21:09:46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olin  Suárez Amaya" userId="60d64551-b81c-4072-a78d-e1b0ca5d7eb4" providerId="ADAL" clId="{69BCA535-21F2-4E0E-91C1-E70D92FD52AF}"/>
    <pc:docChg chg="custSel modSld sldOrd">
      <pc:chgData name="Wendolin  Suárez Amaya" userId="60d64551-b81c-4072-a78d-e1b0ca5d7eb4" providerId="ADAL" clId="{69BCA535-21F2-4E0E-91C1-E70D92FD52AF}" dt="2024-05-03T21:10:03.677" v="89" actId="1076"/>
      <pc:docMkLst>
        <pc:docMk/>
      </pc:docMkLst>
      <pc:sldChg chg="modSp mod">
        <pc:chgData name="Wendolin  Suárez Amaya" userId="60d64551-b81c-4072-a78d-e1b0ca5d7eb4" providerId="ADAL" clId="{69BCA535-21F2-4E0E-91C1-E70D92FD52AF}" dt="2024-05-03T21:10:03.677" v="89" actId="1076"/>
        <pc:sldMkLst>
          <pc:docMk/>
          <pc:sldMk cId="0" sldId="256"/>
        </pc:sldMkLst>
        <pc:spChg chg="mod">
          <ac:chgData name="Wendolin  Suárez Amaya" userId="60d64551-b81c-4072-a78d-e1b0ca5d7eb4" providerId="ADAL" clId="{69BCA535-21F2-4E0E-91C1-E70D92FD52AF}" dt="2024-05-03T21:10:03.677" v="89" actId="1076"/>
          <ac:spMkLst>
            <pc:docMk/>
            <pc:sldMk cId="0" sldId="256"/>
            <ac:spMk id="10" creationId="{00000000-0000-0000-0000-000000000000}"/>
          </ac:spMkLst>
        </pc:spChg>
        <pc:grpChg chg="mod">
          <ac:chgData name="Wendolin  Suárez Amaya" userId="60d64551-b81c-4072-a78d-e1b0ca5d7eb4" providerId="ADAL" clId="{69BCA535-21F2-4E0E-91C1-E70D92FD52AF}" dt="2024-05-03T21:10:00.798" v="88" actId="1076"/>
          <ac:grpSpMkLst>
            <pc:docMk/>
            <pc:sldMk cId="0" sldId="256"/>
            <ac:grpSpMk id="5" creationId="{00000000-0000-0000-0000-000000000000}"/>
          </ac:grpSpMkLst>
        </pc:grpChg>
      </pc:sldChg>
      <pc:sldChg chg="modSp mod ord">
        <pc:chgData name="Wendolin  Suárez Amaya" userId="60d64551-b81c-4072-a78d-e1b0ca5d7eb4" providerId="ADAL" clId="{69BCA535-21F2-4E0E-91C1-E70D92FD52AF}" dt="2024-05-03T21:06:49.598" v="12" actId="14100"/>
        <pc:sldMkLst>
          <pc:docMk/>
          <pc:sldMk cId="0" sldId="258"/>
        </pc:sldMkLst>
        <pc:spChg chg="mod">
          <ac:chgData name="Wendolin  Suárez Amaya" userId="60d64551-b81c-4072-a78d-e1b0ca5d7eb4" providerId="ADAL" clId="{69BCA535-21F2-4E0E-91C1-E70D92FD52AF}" dt="2024-05-03T21:05:48.158" v="4" actId="1076"/>
          <ac:spMkLst>
            <pc:docMk/>
            <pc:sldMk cId="0" sldId="258"/>
            <ac:spMk id="3" creationId="{00000000-0000-0000-0000-000000000000}"/>
          </ac:spMkLst>
        </pc:spChg>
        <pc:graphicFrameChg chg="mod">
          <ac:chgData name="Wendolin  Suárez Amaya" userId="60d64551-b81c-4072-a78d-e1b0ca5d7eb4" providerId="ADAL" clId="{69BCA535-21F2-4E0E-91C1-E70D92FD52AF}" dt="2024-05-03T21:06:49.598" v="12" actId="14100"/>
          <ac:graphicFrameMkLst>
            <pc:docMk/>
            <pc:sldMk cId="0" sldId="258"/>
            <ac:graphicFrameMk id="5" creationId="{4E38001F-59A2-2CB1-7CD0-86798ACD84C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94530038164641"/>
          <c:y val="3.8869257950530034E-2"/>
          <c:w val="0.51473082329180253"/>
          <c:h val="0.7871016387969171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25-4516-A1C3-40B6B19901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25-4516-A1C3-40B6B19901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25-4516-A1C3-40B6B19901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25-4516-A1C3-40B6B199010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E25-4516-A1C3-40B6B199010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E25-4516-A1C3-40B6B199010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E25-4516-A1C3-40B6B199010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E25-4516-A1C3-40B6B199010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E25-4516-A1C3-40B6B1990103}"/>
              </c:ext>
            </c:extLst>
          </c:dPt>
          <c:dPt>
            <c:idx val="9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E25-4516-A1C3-40B6B1990103}"/>
              </c:ext>
            </c:extLst>
          </c:dPt>
          <c:dLbls>
            <c:delete val="1"/>
          </c:dLbls>
          <c:cat>
            <c:strRef>
              <c:f>Hoja1!$A$2:$A$11</c:f>
              <c:strCache>
                <c:ptCount val="10"/>
                <c:pt idx="0">
                  <c:v>España</c:v>
                </c:pt>
                <c:pt idx="1">
                  <c:v>Chile</c:v>
                </c:pt>
                <c:pt idx="2">
                  <c:v>Colombia</c:v>
                </c:pt>
                <c:pt idx="3">
                  <c:v>México</c:v>
                </c:pt>
                <c:pt idx="4">
                  <c:v>Argentina</c:v>
                </c:pt>
                <c:pt idx="5">
                  <c:v>Venezuela</c:v>
                </c:pt>
                <c:pt idx="6">
                  <c:v>Cuba</c:v>
                </c:pt>
                <c:pt idx="7">
                  <c:v>Perú</c:v>
                </c:pt>
                <c:pt idx="8">
                  <c:v>Estados Unidos </c:v>
                </c:pt>
                <c:pt idx="9">
                  <c:v>Otros 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397</c:v>
                </c:pt>
                <c:pt idx="1">
                  <c:v>85</c:v>
                </c:pt>
                <c:pt idx="2">
                  <c:v>80</c:v>
                </c:pt>
                <c:pt idx="3">
                  <c:v>72</c:v>
                </c:pt>
                <c:pt idx="4">
                  <c:v>51</c:v>
                </c:pt>
                <c:pt idx="5">
                  <c:v>21</c:v>
                </c:pt>
                <c:pt idx="6">
                  <c:v>15</c:v>
                </c:pt>
                <c:pt idx="7">
                  <c:v>10</c:v>
                </c:pt>
                <c:pt idx="8">
                  <c:v>7</c:v>
                </c:pt>
                <c:pt idx="9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E25-4516-A1C3-40B6B19901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66280988734403"/>
          <c:y val="0.81748976377952753"/>
          <c:w val="0.82857713501393893"/>
          <c:h val="0.182510236220472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ADC34-7628-47FE-AE0F-6C8EBF14444C}" type="datetimeFigureOut">
              <a:rPr lang="es-CL" smtClean="0"/>
              <a:t>03-05-2024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B0931-0AC0-4845-8EE8-3248341BBD7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52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B0931-0AC0-4845-8EE8-3248341BBD73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661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B0931-0AC0-4845-8EE8-3248341BBD73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963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suarez@utem.c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ranciscoganga@academicos.uta.c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3887187"/>
            <a:ext cx="1886740" cy="1563855"/>
            <a:chOff x="0" y="0"/>
            <a:chExt cx="496919" cy="411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919" cy="411880"/>
            </a:xfrm>
            <a:custGeom>
              <a:avLst/>
              <a:gdLst/>
              <a:ahLst/>
              <a:cxnLst/>
              <a:rect l="l" t="t" r="r" b="b"/>
              <a:pathLst>
                <a:path w="496919" h="411880">
                  <a:moveTo>
                    <a:pt x="0" y="0"/>
                  </a:moveTo>
                  <a:lnTo>
                    <a:pt x="496919" y="0"/>
                  </a:lnTo>
                  <a:lnTo>
                    <a:pt x="496919" y="411880"/>
                  </a:lnTo>
                  <a:lnTo>
                    <a:pt x="0" y="411880"/>
                  </a:lnTo>
                  <a:close/>
                </a:path>
              </a:pathLst>
            </a:custGeom>
            <a:solidFill>
              <a:srgbClr val="FACE2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6919" cy="449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91800" y="6972300"/>
            <a:ext cx="7462268" cy="3314700"/>
            <a:chOff x="0" y="0"/>
            <a:chExt cx="1965371" cy="5936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65371" cy="593621"/>
            </a:xfrm>
            <a:custGeom>
              <a:avLst/>
              <a:gdLst/>
              <a:ahLst/>
              <a:cxnLst/>
              <a:rect l="l" t="t" r="r" b="b"/>
              <a:pathLst>
                <a:path w="1965371" h="593621">
                  <a:moveTo>
                    <a:pt x="52911" y="0"/>
                  </a:moveTo>
                  <a:lnTo>
                    <a:pt x="1912460" y="0"/>
                  </a:lnTo>
                  <a:cubicBezTo>
                    <a:pt x="1926493" y="0"/>
                    <a:pt x="1939951" y="5575"/>
                    <a:pt x="1949874" y="15497"/>
                  </a:cubicBezTo>
                  <a:cubicBezTo>
                    <a:pt x="1959797" y="25420"/>
                    <a:pt x="1965371" y="38878"/>
                    <a:pt x="1965371" y="52911"/>
                  </a:cubicBezTo>
                  <a:lnTo>
                    <a:pt x="1965371" y="540709"/>
                  </a:lnTo>
                  <a:cubicBezTo>
                    <a:pt x="1965371" y="554742"/>
                    <a:pt x="1959797" y="568201"/>
                    <a:pt x="1949874" y="578123"/>
                  </a:cubicBezTo>
                  <a:cubicBezTo>
                    <a:pt x="1939951" y="588046"/>
                    <a:pt x="1926493" y="593621"/>
                    <a:pt x="1912460" y="593621"/>
                  </a:cubicBezTo>
                  <a:lnTo>
                    <a:pt x="52911" y="593621"/>
                  </a:lnTo>
                  <a:cubicBezTo>
                    <a:pt x="38878" y="593621"/>
                    <a:pt x="25420" y="588046"/>
                    <a:pt x="15497" y="578123"/>
                  </a:cubicBezTo>
                  <a:cubicBezTo>
                    <a:pt x="5575" y="568201"/>
                    <a:pt x="0" y="554742"/>
                    <a:pt x="0" y="540709"/>
                  </a:cubicBezTo>
                  <a:lnTo>
                    <a:pt x="0" y="52911"/>
                  </a:lnTo>
                  <a:cubicBezTo>
                    <a:pt x="0" y="38878"/>
                    <a:pt x="5575" y="25420"/>
                    <a:pt x="15497" y="15497"/>
                  </a:cubicBezTo>
                  <a:cubicBezTo>
                    <a:pt x="25420" y="5575"/>
                    <a:pt x="38878" y="0"/>
                    <a:pt x="52911" y="0"/>
                  </a:cubicBezTo>
                  <a:close/>
                </a:path>
              </a:pathLst>
            </a:custGeom>
            <a:solidFill>
              <a:srgbClr val="FACE2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65371" cy="631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0"/>
            <a:ext cx="8639175" cy="10801350"/>
          </a:xfrm>
          <a:custGeom>
            <a:avLst/>
            <a:gdLst/>
            <a:ahLst/>
            <a:cxnLst/>
            <a:rect l="l" t="t" r="r" b="b"/>
            <a:pathLst>
              <a:path w="8639175" h="10801350">
                <a:moveTo>
                  <a:pt x="0" y="0"/>
                </a:moveTo>
                <a:lnTo>
                  <a:pt x="8639175" y="0"/>
                </a:lnTo>
                <a:lnTo>
                  <a:pt x="8639175" y="10801350"/>
                </a:lnTo>
                <a:lnTo>
                  <a:pt x="0" y="108013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913" r="-73744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9531316" y="1283360"/>
            <a:ext cx="8170941" cy="490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5599">
                <a:solidFill>
                  <a:srgbClr val="C41212"/>
                </a:solidFill>
                <a:latin typeface="Arimo Bold"/>
              </a:rPr>
              <a:t>Representación femenina en equipos editoriales de revistas Scopus. Un análisis en diversas áreas del conocimiento</a:t>
            </a:r>
            <a:r>
              <a:rPr lang="en-US" sz="5599">
                <a:solidFill>
                  <a:srgbClr val="FF3131"/>
                </a:solidFill>
                <a:latin typeface="Arimo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993865" y="7102474"/>
            <a:ext cx="6658137" cy="3184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180"/>
              </a:lnSpc>
            </a:pPr>
            <a:r>
              <a:rPr lang="en-US" sz="3000" dirty="0">
                <a:solidFill>
                  <a:srgbClr val="000000"/>
                </a:solidFill>
                <a:latin typeface="Arimo Bold"/>
              </a:rPr>
              <a:t>Dra. Wendolin Suárez Amaya</a:t>
            </a:r>
          </a:p>
          <a:p>
            <a:pPr algn="r">
              <a:lnSpc>
                <a:spcPts val="4180"/>
              </a:lnSpc>
            </a:pPr>
            <a:r>
              <a:rPr lang="en-US" sz="3000" dirty="0">
                <a:solidFill>
                  <a:srgbClr val="000000"/>
                </a:solidFill>
                <a:latin typeface="Arimo Bold"/>
                <a:hlinkClick r:id="rId3"/>
              </a:rPr>
              <a:t>wsuarez@utem.cl</a:t>
            </a:r>
            <a:endParaRPr lang="en-US" sz="3000" dirty="0">
              <a:solidFill>
                <a:srgbClr val="000000"/>
              </a:solidFill>
              <a:latin typeface="Arimo Bold"/>
            </a:endParaRPr>
          </a:p>
          <a:p>
            <a:pPr algn="r">
              <a:lnSpc>
                <a:spcPts val="4180"/>
              </a:lnSpc>
            </a:pPr>
            <a:endParaRPr lang="en-US" sz="3000" dirty="0">
              <a:solidFill>
                <a:srgbClr val="000000"/>
              </a:solidFill>
              <a:latin typeface="Arimo Bold"/>
            </a:endParaRPr>
          </a:p>
          <a:p>
            <a:pPr algn="r">
              <a:lnSpc>
                <a:spcPts val="418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Arimo Bold"/>
              </a:rPr>
              <a:t>Dr. Francisco Ganga Contreras</a:t>
            </a:r>
          </a:p>
          <a:p>
            <a:pPr algn="r">
              <a:lnSpc>
                <a:spcPts val="418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Arimo Bold"/>
                <a:hlinkClick r:id="rId4"/>
              </a:rPr>
              <a:t>franciscoganga@academicos.uta.cl</a:t>
            </a:r>
            <a:endParaRPr lang="en-US" sz="3000" dirty="0">
              <a:solidFill>
                <a:srgbClr val="000000"/>
              </a:solidFill>
              <a:latin typeface="Arimo Bold"/>
            </a:endParaRPr>
          </a:p>
          <a:p>
            <a:pPr algn="r">
              <a:lnSpc>
                <a:spcPts val="418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3400" y="2077784"/>
            <a:ext cx="8152822" cy="1922716"/>
            <a:chOff x="0" y="0"/>
            <a:chExt cx="2118801" cy="2826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8801" cy="282639"/>
            </a:xfrm>
            <a:custGeom>
              <a:avLst/>
              <a:gdLst/>
              <a:ahLst/>
              <a:cxnLst/>
              <a:rect l="l" t="t" r="r" b="b"/>
              <a:pathLst>
                <a:path w="2118801" h="282639">
                  <a:moveTo>
                    <a:pt x="58892" y="0"/>
                  </a:moveTo>
                  <a:lnTo>
                    <a:pt x="2059909" y="0"/>
                  </a:lnTo>
                  <a:cubicBezTo>
                    <a:pt x="2075528" y="0"/>
                    <a:pt x="2090507" y="6205"/>
                    <a:pt x="2101552" y="17249"/>
                  </a:cubicBezTo>
                  <a:cubicBezTo>
                    <a:pt x="2112596" y="28293"/>
                    <a:pt x="2118801" y="43273"/>
                    <a:pt x="2118801" y="58892"/>
                  </a:cubicBezTo>
                  <a:lnTo>
                    <a:pt x="2118801" y="223747"/>
                  </a:lnTo>
                  <a:cubicBezTo>
                    <a:pt x="2118801" y="239366"/>
                    <a:pt x="2112596" y="254346"/>
                    <a:pt x="2101552" y="265390"/>
                  </a:cubicBezTo>
                  <a:cubicBezTo>
                    <a:pt x="2090507" y="276435"/>
                    <a:pt x="2075528" y="282639"/>
                    <a:pt x="2059909" y="282639"/>
                  </a:cubicBezTo>
                  <a:lnTo>
                    <a:pt x="58892" y="282639"/>
                  </a:lnTo>
                  <a:cubicBezTo>
                    <a:pt x="43273" y="282639"/>
                    <a:pt x="28293" y="276435"/>
                    <a:pt x="17249" y="265390"/>
                  </a:cubicBezTo>
                  <a:cubicBezTo>
                    <a:pt x="6205" y="254346"/>
                    <a:pt x="0" y="239366"/>
                    <a:pt x="0" y="223747"/>
                  </a:cubicBezTo>
                  <a:lnTo>
                    <a:pt x="0" y="58892"/>
                  </a:lnTo>
                  <a:cubicBezTo>
                    <a:pt x="0" y="43273"/>
                    <a:pt x="6205" y="28293"/>
                    <a:pt x="17249" y="17249"/>
                  </a:cubicBezTo>
                  <a:cubicBezTo>
                    <a:pt x="28293" y="6205"/>
                    <a:pt x="43273" y="0"/>
                    <a:pt x="58892" y="0"/>
                  </a:cubicBezTo>
                  <a:close/>
                </a:path>
              </a:pathLst>
            </a:custGeom>
            <a:solidFill>
              <a:srgbClr val="FACE2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18801" cy="3207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74907" y="2390141"/>
            <a:ext cx="9089807" cy="112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en-US" sz="6400" dirty="0" err="1">
                <a:solidFill>
                  <a:srgbClr val="C41212"/>
                </a:solidFill>
                <a:latin typeface="Arimo Bold"/>
              </a:rPr>
              <a:t>Objetivo</a:t>
            </a:r>
            <a:r>
              <a:rPr lang="en-US" sz="6400" dirty="0">
                <a:solidFill>
                  <a:srgbClr val="C41212"/>
                </a:solidFill>
                <a:latin typeface="Arimo Bold"/>
              </a:rPr>
              <a:t> del </a:t>
            </a:r>
            <a:r>
              <a:rPr lang="en-US" sz="6400" dirty="0" err="1">
                <a:solidFill>
                  <a:srgbClr val="C41212"/>
                </a:solidFill>
                <a:latin typeface="Arimo Bold"/>
              </a:rPr>
              <a:t>trabajo</a:t>
            </a:r>
            <a:endParaRPr lang="en-US" sz="6400" dirty="0">
              <a:solidFill>
                <a:srgbClr val="C41212"/>
              </a:solidFill>
              <a:latin typeface="Arimo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295206" y="7444884"/>
            <a:ext cx="18878412" cy="5684232"/>
          </a:xfrm>
          <a:custGeom>
            <a:avLst/>
            <a:gdLst/>
            <a:ahLst/>
            <a:cxnLst/>
            <a:rect l="l" t="t" r="r" b="b"/>
            <a:pathLst>
              <a:path w="18878412" h="5684232">
                <a:moveTo>
                  <a:pt x="0" y="0"/>
                </a:moveTo>
                <a:lnTo>
                  <a:pt x="18878412" y="0"/>
                </a:lnTo>
                <a:lnTo>
                  <a:pt x="18878412" y="5684232"/>
                </a:lnTo>
                <a:lnTo>
                  <a:pt x="0" y="568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426" t="-36890" r="-2084" b="-125343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TextBox 7"/>
          <p:cNvSpPr txBox="1"/>
          <p:nvPr/>
        </p:nvSpPr>
        <p:spPr>
          <a:xfrm>
            <a:off x="1028700" y="4434595"/>
            <a:ext cx="15903425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 Extra Bold"/>
              </a:rPr>
              <a:t>Analizar la presencia de mujeres en los cuerpos editoriales de revistas indexadas en relación con los cargos que ocupan, para evidenciar eventuales desigualdades.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05687" y="522925"/>
            <a:ext cx="12587686" cy="9504231"/>
            <a:chOff x="0" y="0"/>
            <a:chExt cx="3980670" cy="30055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80669" cy="3005572"/>
            </a:xfrm>
            <a:custGeom>
              <a:avLst/>
              <a:gdLst/>
              <a:ahLst/>
              <a:cxnLst/>
              <a:rect l="l" t="t" r="r" b="b"/>
              <a:pathLst>
                <a:path w="3980669" h="3005572">
                  <a:moveTo>
                    <a:pt x="31367" y="0"/>
                  </a:moveTo>
                  <a:lnTo>
                    <a:pt x="3949302" y="0"/>
                  </a:lnTo>
                  <a:cubicBezTo>
                    <a:pt x="3957622" y="0"/>
                    <a:pt x="3965600" y="3305"/>
                    <a:pt x="3971482" y="9187"/>
                  </a:cubicBezTo>
                  <a:cubicBezTo>
                    <a:pt x="3977365" y="15070"/>
                    <a:pt x="3980669" y="23048"/>
                    <a:pt x="3980669" y="31367"/>
                  </a:cubicBezTo>
                  <a:lnTo>
                    <a:pt x="3980669" y="2974205"/>
                  </a:lnTo>
                  <a:cubicBezTo>
                    <a:pt x="3980669" y="2991529"/>
                    <a:pt x="3966626" y="3005572"/>
                    <a:pt x="3949302" y="3005572"/>
                  </a:cubicBezTo>
                  <a:lnTo>
                    <a:pt x="31367" y="3005572"/>
                  </a:lnTo>
                  <a:cubicBezTo>
                    <a:pt x="23048" y="3005572"/>
                    <a:pt x="15070" y="3002268"/>
                    <a:pt x="9187" y="2996385"/>
                  </a:cubicBezTo>
                  <a:cubicBezTo>
                    <a:pt x="3305" y="2990503"/>
                    <a:pt x="0" y="2982524"/>
                    <a:pt x="0" y="2974205"/>
                  </a:cubicBezTo>
                  <a:lnTo>
                    <a:pt x="0" y="31367"/>
                  </a:lnTo>
                  <a:cubicBezTo>
                    <a:pt x="0" y="14043"/>
                    <a:pt x="14043" y="0"/>
                    <a:pt x="31367" y="0"/>
                  </a:cubicBezTo>
                  <a:close/>
                </a:path>
              </a:pathLst>
            </a:custGeom>
            <a:solidFill>
              <a:srgbClr val="FACE2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80670" cy="3043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94901" y="719926"/>
            <a:ext cx="4794869" cy="9126066"/>
          </a:xfrm>
          <a:custGeom>
            <a:avLst/>
            <a:gdLst/>
            <a:ahLst/>
            <a:cxnLst/>
            <a:rect l="l" t="t" r="r" b="b"/>
            <a:pathLst>
              <a:path w="4794869" h="9126066">
                <a:moveTo>
                  <a:pt x="0" y="0"/>
                </a:moveTo>
                <a:lnTo>
                  <a:pt x="4794869" y="0"/>
                </a:lnTo>
                <a:lnTo>
                  <a:pt x="4794869" y="9126066"/>
                </a:lnTo>
                <a:lnTo>
                  <a:pt x="0" y="91260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880" t="-18155" r="-184658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TextBox 6"/>
          <p:cNvSpPr txBox="1"/>
          <p:nvPr/>
        </p:nvSpPr>
        <p:spPr>
          <a:xfrm>
            <a:off x="5855493" y="2177941"/>
            <a:ext cx="10999614" cy="7567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49"/>
              </a:lnSpc>
            </a:pPr>
            <a:r>
              <a:rPr lang="en-US" sz="3035">
                <a:solidFill>
                  <a:srgbClr val="000000"/>
                </a:solidFill>
                <a:latin typeface="Arimo Bold"/>
              </a:rPr>
              <a:t>Revistas analizadas:</a:t>
            </a:r>
            <a:r>
              <a:rPr lang="en-US" sz="3035">
                <a:solidFill>
                  <a:srgbClr val="000000"/>
                </a:solidFill>
                <a:latin typeface="Arimo"/>
              </a:rPr>
              <a:t> Scopus 2022 en español.  Abordaje: carácter documental, revisión de páginas web de las revistas indexadas</a:t>
            </a:r>
          </a:p>
          <a:p>
            <a:pPr algn="just">
              <a:lnSpc>
                <a:spcPts val="4249"/>
              </a:lnSpc>
            </a:pPr>
            <a:r>
              <a:rPr lang="en-US" sz="3035">
                <a:solidFill>
                  <a:srgbClr val="000000"/>
                </a:solidFill>
                <a:latin typeface="Arimo"/>
              </a:rPr>
              <a:t> </a:t>
            </a:r>
          </a:p>
          <a:p>
            <a:pPr algn="just">
              <a:lnSpc>
                <a:spcPts val="4249"/>
              </a:lnSpc>
            </a:pPr>
            <a:r>
              <a:rPr lang="en-US" sz="3035">
                <a:solidFill>
                  <a:srgbClr val="000000"/>
                </a:solidFill>
                <a:latin typeface="Arimo Bold"/>
              </a:rPr>
              <a:t>Áreas temáticas: </a:t>
            </a:r>
            <a:r>
              <a:rPr lang="en-US" sz="3035">
                <a:solidFill>
                  <a:srgbClr val="000000"/>
                </a:solidFill>
                <a:latin typeface="Arimo"/>
              </a:rPr>
              <a:t>Clasificación All Science Journal Classification Codes (ASJC): Ciencias de la vida, ciencias sociales, ciencias físicas y ciencias de la salud.</a:t>
            </a:r>
          </a:p>
          <a:p>
            <a:pPr algn="just">
              <a:lnSpc>
                <a:spcPts val="4249"/>
              </a:lnSpc>
            </a:pPr>
            <a:endParaRPr lang="en-US" sz="3035">
              <a:solidFill>
                <a:srgbClr val="000000"/>
              </a:solidFill>
              <a:latin typeface="Arimo"/>
            </a:endParaRPr>
          </a:p>
          <a:p>
            <a:pPr algn="just">
              <a:lnSpc>
                <a:spcPts val="4249"/>
              </a:lnSpc>
            </a:pPr>
            <a:r>
              <a:rPr lang="en-US" sz="3035">
                <a:solidFill>
                  <a:srgbClr val="000000"/>
                </a:solidFill>
                <a:latin typeface="Arimo Bold"/>
              </a:rPr>
              <a:t>Cargos:</a:t>
            </a:r>
            <a:r>
              <a:rPr lang="en-US" sz="3035">
                <a:solidFill>
                  <a:srgbClr val="000000"/>
                </a:solidFill>
                <a:latin typeface="Arimo"/>
              </a:rPr>
              <a:t> Director(a) o Editor (ra) Secretario (a), versus los cargos de Asistente o Secretaria(o).</a:t>
            </a:r>
          </a:p>
          <a:p>
            <a:pPr algn="just">
              <a:lnSpc>
                <a:spcPts val="4249"/>
              </a:lnSpc>
            </a:pPr>
            <a:endParaRPr lang="en-US" sz="3035">
              <a:solidFill>
                <a:srgbClr val="000000"/>
              </a:solidFill>
              <a:latin typeface="Arimo"/>
            </a:endParaRPr>
          </a:p>
          <a:p>
            <a:pPr algn="just">
              <a:lnSpc>
                <a:spcPts val="4704"/>
              </a:lnSpc>
            </a:pPr>
            <a:r>
              <a:rPr lang="en-US" sz="3360">
                <a:solidFill>
                  <a:srgbClr val="000000"/>
                </a:solidFill>
                <a:latin typeface="Arimo Bold"/>
              </a:rPr>
              <a:t>Universo</a:t>
            </a:r>
            <a:r>
              <a:rPr lang="en-US" sz="3360">
                <a:solidFill>
                  <a:srgbClr val="000000"/>
                </a:solidFill>
                <a:latin typeface="Arimo"/>
              </a:rPr>
              <a:t>: 824- 16= 808 revistas </a:t>
            </a:r>
          </a:p>
          <a:p>
            <a:pPr algn="just">
              <a:lnSpc>
                <a:spcPts val="4249"/>
              </a:lnSpc>
            </a:pPr>
            <a:endParaRPr lang="en-US" sz="3360">
              <a:solidFill>
                <a:srgbClr val="000000"/>
              </a:solidFill>
              <a:latin typeface="Arimo"/>
            </a:endParaRPr>
          </a:p>
          <a:p>
            <a:pPr algn="just">
              <a:lnSpc>
                <a:spcPts val="4249"/>
              </a:lnSpc>
              <a:spcBef>
                <a:spcPct val="0"/>
              </a:spcBef>
            </a:pPr>
            <a:endParaRPr lang="en-US" sz="3360">
              <a:solidFill>
                <a:srgbClr val="000000"/>
              </a:solidFill>
              <a:latin typeface="Arimo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4059619" y="6827474"/>
            <a:ext cx="3199681" cy="3199681"/>
          </a:xfrm>
          <a:custGeom>
            <a:avLst/>
            <a:gdLst/>
            <a:ahLst/>
            <a:cxnLst/>
            <a:rect l="l" t="t" r="r" b="b"/>
            <a:pathLst>
              <a:path w="3199681" h="3199681">
                <a:moveTo>
                  <a:pt x="0" y="0"/>
                </a:moveTo>
                <a:lnTo>
                  <a:pt x="3199681" y="0"/>
                </a:lnTo>
                <a:lnTo>
                  <a:pt x="3199681" y="3199682"/>
                </a:lnTo>
                <a:lnTo>
                  <a:pt x="0" y="3199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TextBox 8"/>
          <p:cNvSpPr txBox="1"/>
          <p:nvPr/>
        </p:nvSpPr>
        <p:spPr>
          <a:xfrm>
            <a:off x="11309125" y="332425"/>
            <a:ext cx="6684248" cy="1430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28"/>
              </a:lnSpc>
              <a:spcBef>
                <a:spcPct val="0"/>
              </a:spcBef>
            </a:pPr>
            <a:r>
              <a:rPr lang="en-US" sz="8163">
                <a:solidFill>
                  <a:srgbClr val="C41212"/>
                </a:solidFill>
                <a:latin typeface="Arimo Bold"/>
              </a:rPr>
              <a:t>Metodología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498618" y="1220282"/>
          <a:ext cx="4926265" cy="8839202"/>
        </p:xfrm>
        <a:graphic>
          <a:graphicData uri="http://schemas.openxmlformats.org/drawingml/2006/table">
            <a:tbl>
              <a:tblPr/>
              <a:tblGrid>
                <a:gridCol w="1952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3646"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000000"/>
                          </a:solidFill>
                          <a:latin typeface="Open Sans Extra Bold"/>
                        </a:rPr>
                        <a:t>País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</a:rPr>
                        <a:t>N°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000000"/>
                          </a:solidFill>
                          <a:latin typeface="Open Sans Extra Bold"/>
                        </a:rPr>
                        <a:t>%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646"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España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397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000000"/>
                          </a:solidFill>
                          <a:latin typeface="Open Sans Extra Bold"/>
                        </a:rPr>
                        <a:t>49,10%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646"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Chile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85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000000"/>
                          </a:solidFill>
                          <a:latin typeface="Open Sans Extra Bold"/>
                        </a:rPr>
                        <a:t>10,50%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646"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Colombia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80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000000"/>
                          </a:solidFill>
                          <a:latin typeface="Open Sans Extra Bold"/>
                        </a:rPr>
                        <a:t>9,90%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646"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México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72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000000"/>
                          </a:solidFill>
                          <a:latin typeface="Open Sans Extra Bold"/>
                        </a:rPr>
                        <a:t>8,90%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646"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Argentina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51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000000"/>
                          </a:solidFill>
                          <a:latin typeface="Open Sans Extra Bold"/>
                        </a:rPr>
                        <a:t>6,30%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646"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Venezuela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21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000000"/>
                          </a:solidFill>
                          <a:latin typeface="Open Sans Extra Bold"/>
                        </a:rPr>
                        <a:t>2,60%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3646"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Cuba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15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000000"/>
                          </a:solidFill>
                          <a:latin typeface="Open Sans Extra Bold"/>
                        </a:rPr>
                        <a:t>1,90%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3646"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Perú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10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000000"/>
                          </a:solidFill>
                          <a:latin typeface="Open Sans Extra Bold"/>
                        </a:rPr>
                        <a:t>1,20%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02742"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Estados Unidos 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7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000000"/>
                          </a:solidFill>
                          <a:latin typeface="Open Sans Extra Bold"/>
                        </a:rPr>
                        <a:t>0,90%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3646"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Otros 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70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dirty="0">
                          <a:solidFill>
                            <a:srgbClr val="000000"/>
                          </a:solidFill>
                          <a:latin typeface="Open Sans Extra Bold"/>
                        </a:rPr>
                        <a:t>8,70%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666302" y="48986"/>
            <a:ext cx="5161490" cy="1000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600" dirty="0" err="1">
                <a:solidFill>
                  <a:srgbClr val="C41212"/>
                </a:solidFill>
                <a:latin typeface="Arimo Bold"/>
              </a:rPr>
              <a:t>Resultados</a:t>
            </a:r>
            <a:endParaRPr lang="en-US" sz="6600" dirty="0">
              <a:solidFill>
                <a:srgbClr val="C41212"/>
              </a:solidFill>
              <a:latin typeface="Arimo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15113" y="256551"/>
            <a:ext cx="12606585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Open Sans Extra Bold"/>
              </a:rPr>
              <a:t>Tabla 1: Distribución de las revistas bajo estudio (n=808) según </a:t>
            </a:r>
            <a:r>
              <a:rPr lang="en-US" sz="3500">
                <a:solidFill>
                  <a:srgbClr val="C41212"/>
                </a:solidFill>
                <a:latin typeface="Open Sans Extra Bold"/>
              </a:rPr>
              <a:t>país</a:t>
            </a:r>
            <a:r>
              <a:rPr lang="en-US" sz="3500">
                <a:solidFill>
                  <a:srgbClr val="000000"/>
                </a:solidFill>
                <a:latin typeface="Open Sans Extra Bold"/>
              </a:rPr>
              <a:t> de publicación.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E38001F-59A2-2CB1-7CD0-86798ACD84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299763"/>
              </p:ext>
            </p:extLst>
          </p:nvPr>
        </p:nvGraphicFramePr>
        <p:xfrm>
          <a:off x="5562600" y="1685584"/>
          <a:ext cx="11887200" cy="837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41952"/>
            <a:ext cx="4725814" cy="12170905"/>
            <a:chOff x="0" y="0"/>
            <a:chExt cx="1493495" cy="38463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93495" cy="3846362"/>
            </a:xfrm>
            <a:custGeom>
              <a:avLst/>
              <a:gdLst/>
              <a:ahLst/>
              <a:cxnLst/>
              <a:rect l="l" t="t" r="r" b="b"/>
              <a:pathLst>
                <a:path w="1493495" h="3846362">
                  <a:moveTo>
                    <a:pt x="83549" y="0"/>
                  </a:moveTo>
                  <a:lnTo>
                    <a:pt x="1409946" y="0"/>
                  </a:lnTo>
                  <a:cubicBezTo>
                    <a:pt x="1432105" y="0"/>
                    <a:pt x="1453356" y="8802"/>
                    <a:pt x="1469024" y="24471"/>
                  </a:cubicBezTo>
                  <a:cubicBezTo>
                    <a:pt x="1484693" y="40140"/>
                    <a:pt x="1493495" y="61391"/>
                    <a:pt x="1493495" y="83549"/>
                  </a:cubicBezTo>
                  <a:lnTo>
                    <a:pt x="1493495" y="3762813"/>
                  </a:lnTo>
                  <a:cubicBezTo>
                    <a:pt x="1493495" y="3808956"/>
                    <a:pt x="1456089" y="3846362"/>
                    <a:pt x="1409946" y="3846362"/>
                  </a:cubicBezTo>
                  <a:lnTo>
                    <a:pt x="83549" y="3846362"/>
                  </a:lnTo>
                  <a:cubicBezTo>
                    <a:pt x="37406" y="3846362"/>
                    <a:pt x="0" y="3808956"/>
                    <a:pt x="0" y="3762813"/>
                  </a:cubicBezTo>
                  <a:lnTo>
                    <a:pt x="0" y="83549"/>
                  </a:lnTo>
                  <a:cubicBezTo>
                    <a:pt x="0" y="37406"/>
                    <a:pt x="37406" y="0"/>
                    <a:pt x="83549" y="0"/>
                  </a:cubicBezTo>
                  <a:close/>
                </a:path>
              </a:pathLst>
            </a:custGeom>
            <a:solidFill>
              <a:srgbClr val="FACE2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93495" cy="3884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43232" y="2276348"/>
            <a:ext cx="912482" cy="91248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684638" y="140830"/>
          <a:ext cx="11163525" cy="9886950"/>
        </p:xfrm>
        <a:graphic>
          <a:graphicData uri="http://schemas.openxmlformats.org/drawingml/2006/table">
            <a:tbl>
              <a:tblPr/>
              <a:tblGrid>
                <a:gridCol w="275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5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36074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Cargo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Total Revistas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 Participación femenina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 Participación femenina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Participación masculina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Participación masculina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645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Director/a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502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148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29,48%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354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70,52%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645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Secretario/a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298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162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54,36%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136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45.64%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645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Editor/a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388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138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35,57%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250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64,43%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645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Coeditor/a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85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36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42,35%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49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57,65%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6074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Editor/a</a:t>
                      </a:r>
                      <a:endParaRPr lang="en-US" sz="1100"/>
                    </a:p>
                    <a:p>
                      <a:pPr algn="l"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  Científico/a</a:t>
                      </a:r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78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34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43,59%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44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56,41%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6074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Asistente</a:t>
                      </a:r>
                      <a:endParaRPr lang="en-US" sz="1100"/>
                    </a:p>
                    <a:p>
                      <a:pPr algn="l"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  Editorial</a:t>
                      </a:r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290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148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51,03%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142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49,97%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6074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Editor/a</a:t>
                      </a:r>
                      <a:endParaRPr lang="en-US" sz="1100"/>
                    </a:p>
                    <a:p>
                      <a:pPr algn="l"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  Asociado/a</a:t>
                      </a:r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1358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532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39,18%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826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60,82%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6074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Director/a y</a:t>
                      </a:r>
                      <a:endParaRPr lang="en-US" sz="1100"/>
                    </a:p>
                    <a:p>
                      <a:pPr algn="l"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  Editor/a</a:t>
                      </a:r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177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72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40,68%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105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Open Sans Extra Bold"/>
                        </a:rPr>
                        <a:t>59,32%</a:t>
                      </a:r>
                      <a:endParaRPr lang="en-US" sz="1100"/>
                    </a:p>
                  </a:txBody>
                  <a:tcPr marL="76200" marR="76200" marT="76200" marB="762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309228" y="885825"/>
            <a:ext cx="4107359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C41212"/>
                </a:solidFill>
                <a:latin typeface="Arimo Bold"/>
              </a:rPr>
              <a:t>Resultados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228" y="3465055"/>
            <a:ext cx="4135480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Extra Bold"/>
              </a:rPr>
              <a:t>Distribución de </a:t>
            </a:r>
            <a:r>
              <a:rPr lang="en-US" sz="3000">
                <a:solidFill>
                  <a:srgbClr val="C41212"/>
                </a:solidFill>
                <a:latin typeface="Open Sans Extra Bold"/>
              </a:rPr>
              <a:t>cargo</a:t>
            </a:r>
            <a:r>
              <a:rPr lang="en-US" sz="300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3000">
                <a:solidFill>
                  <a:srgbClr val="C41212"/>
                </a:solidFill>
                <a:latin typeface="Open Sans Extra Bold"/>
              </a:rPr>
              <a:t>unipersonal</a:t>
            </a:r>
            <a:r>
              <a:rPr lang="en-US" sz="3000">
                <a:solidFill>
                  <a:srgbClr val="000000"/>
                </a:solidFill>
                <a:latin typeface="Open Sans Extra Bold"/>
              </a:rPr>
              <a:t> en el proceso editorial de las revistas bajo estudio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68794" y="0"/>
            <a:ext cx="22341214" cy="1379259"/>
            <a:chOff x="0" y="0"/>
            <a:chExt cx="7060477" cy="4358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60478" cy="435886"/>
            </a:xfrm>
            <a:custGeom>
              <a:avLst/>
              <a:gdLst/>
              <a:ahLst/>
              <a:cxnLst/>
              <a:rect l="l" t="t" r="r" b="b"/>
              <a:pathLst>
                <a:path w="7060478" h="435886">
                  <a:moveTo>
                    <a:pt x="17673" y="0"/>
                  </a:moveTo>
                  <a:lnTo>
                    <a:pt x="7042804" y="0"/>
                  </a:lnTo>
                  <a:cubicBezTo>
                    <a:pt x="7052565" y="0"/>
                    <a:pt x="7060478" y="7913"/>
                    <a:pt x="7060478" y="17673"/>
                  </a:cubicBezTo>
                  <a:lnTo>
                    <a:pt x="7060478" y="418213"/>
                  </a:lnTo>
                  <a:cubicBezTo>
                    <a:pt x="7060478" y="422900"/>
                    <a:pt x="7058616" y="427396"/>
                    <a:pt x="7055301" y="430710"/>
                  </a:cubicBezTo>
                  <a:cubicBezTo>
                    <a:pt x="7051987" y="434024"/>
                    <a:pt x="7047492" y="435886"/>
                    <a:pt x="7042804" y="435886"/>
                  </a:cubicBezTo>
                  <a:lnTo>
                    <a:pt x="17673" y="435886"/>
                  </a:lnTo>
                  <a:cubicBezTo>
                    <a:pt x="12986" y="435886"/>
                    <a:pt x="8491" y="434024"/>
                    <a:pt x="5176" y="430710"/>
                  </a:cubicBezTo>
                  <a:cubicBezTo>
                    <a:pt x="1862" y="427396"/>
                    <a:pt x="0" y="422900"/>
                    <a:pt x="0" y="418213"/>
                  </a:cubicBezTo>
                  <a:lnTo>
                    <a:pt x="0" y="17673"/>
                  </a:lnTo>
                  <a:cubicBezTo>
                    <a:pt x="0" y="12986"/>
                    <a:pt x="1862" y="8491"/>
                    <a:pt x="5176" y="5176"/>
                  </a:cubicBezTo>
                  <a:cubicBezTo>
                    <a:pt x="8491" y="1862"/>
                    <a:pt x="12986" y="0"/>
                    <a:pt x="17673" y="0"/>
                  </a:cubicBezTo>
                  <a:close/>
                </a:path>
              </a:pathLst>
            </a:custGeom>
            <a:solidFill>
              <a:srgbClr val="FACE2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060477" cy="473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16958" y="1379259"/>
          <a:ext cx="17472237" cy="8350328"/>
        </p:xfrm>
        <a:graphic>
          <a:graphicData uri="http://schemas.openxmlformats.org/drawingml/2006/table">
            <a:tbl>
              <a:tblPr/>
              <a:tblGrid>
                <a:gridCol w="2322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9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6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4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05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29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88225">
                <a:tc gridSpan="3"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C41212"/>
                          </a:solidFill>
                          <a:latin typeface="Open Sans Extra Bold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1399"/>
                        </a:lnSpc>
                      </a:pPr>
                      <a:r>
                        <a:rPr lang="en-US" sz="999">
                          <a:solidFill>
                            <a:srgbClr val="C41212"/>
                          </a:solidFill>
                          <a:latin typeface="Open Sans Extra Bold"/>
                        </a:rPr>
                        <a:t> </a:t>
                      </a:r>
                    </a:p>
                    <a:p>
                      <a:pPr algn="l">
                        <a:lnSpc>
                          <a:spcPts val="1399"/>
                        </a:lnSpc>
                      </a:pPr>
                      <a:r>
                        <a:rPr lang="en-US" sz="999">
                          <a:solidFill>
                            <a:srgbClr val="C41212"/>
                          </a:solidFill>
                          <a:latin typeface="Open Sans Extra Bold"/>
                        </a:rPr>
                        <a:t>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C41212"/>
                          </a:solidFill>
                          <a:latin typeface="Open Sans Extra Bold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1399"/>
                        </a:lnSpc>
                      </a:pPr>
                      <a:r>
                        <a:rPr lang="en-US" sz="999">
                          <a:solidFill>
                            <a:srgbClr val="C41212"/>
                          </a:solidFill>
                          <a:latin typeface="Open Sans Extra Bold"/>
                        </a:rPr>
                        <a:t> </a:t>
                      </a:r>
                    </a:p>
                    <a:p>
                      <a:pPr algn="l">
                        <a:lnSpc>
                          <a:spcPts val="1399"/>
                        </a:lnSpc>
                      </a:pPr>
                      <a:r>
                        <a:rPr lang="en-US" sz="999">
                          <a:solidFill>
                            <a:srgbClr val="C41212"/>
                          </a:solidFill>
                          <a:latin typeface="Open Sans Extra Bold"/>
                        </a:rPr>
                        <a:t>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C41212"/>
                          </a:solidFill>
                          <a:latin typeface="Open Sans Extra Bold"/>
                        </a:rPr>
                        <a:t> </a:t>
                      </a:r>
                      <a:endParaRPr lang="en-US" sz="1100"/>
                    </a:p>
                    <a:p>
                      <a:pPr algn="l">
                        <a:lnSpc>
                          <a:spcPts val="1399"/>
                        </a:lnSpc>
                      </a:pPr>
                      <a:r>
                        <a:rPr lang="en-US" sz="999">
                          <a:solidFill>
                            <a:srgbClr val="C41212"/>
                          </a:solidFill>
                          <a:latin typeface="Open Sans Extra Bold"/>
                        </a:rPr>
                        <a:t> </a:t>
                      </a:r>
                    </a:p>
                    <a:p>
                      <a:pPr algn="l">
                        <a:lnSpc>
                          <a:spcPts val="1399"/>
                        </a:lnSpc>
                      </a:pPr>
                      <a:r>
                        <a:rPr lang="en-US" sz="999">
                          <a:solidFill>
                            <a:srgbClr val="C41212"/>
                          </a:solidFill>
                          <a:latin typeface="Open Sans Extra Bold"/>
                        </a:rPr>
                        <a:t> 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Life Sciences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Social Sciences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Physical Sciences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Health Sciences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Total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904">
                <a:tc rowSpan="6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Género Director(a)y/o Editor(a)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Femenino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Total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8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115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7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23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153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8829">
                <a:tc vMerge="1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Género Director(a)y/o Editor(a)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Femenino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Distribución porcentual en el área temática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18,18%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28,05%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16,67%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19,83%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25%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904">
                <a:tc vMerge="1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Género Director(a)y/o Editor(a)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Masculino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Total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32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253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31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83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399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8829">
                <a:tc vMerge="1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Género Director(a)y/o Editor(a)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Masculino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Distribución porcentual en el área temática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72,73%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61,71%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73,81%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71,55%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65,20%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904">
                <a:tc vMerge="1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Género Director(a)y/o Editor(a)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Ambos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Total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4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42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4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10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60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8829">
                <a:tc vMerge="1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Género Director(a)y/o Editor(a)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Ambos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Distribución porcentual en el área temática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9,09%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10,24%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9,52%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8,62%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9,80%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8904">
                <a:tc gridSpan="3"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Total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Total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Total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44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410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42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116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612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30717" y="1477895"/>
            <a:ext cx="9137012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Open Sans Extra Bold"/>
              </a:rPr>
              <a:t>Composición por género en los </a:t>
            </a:r>
            <a:r>
              <a:rPr lang="en-US" sz="2999">
                <a:solidFill>
                  <a:srgbClr val="C41212"/>
                </a:solidFill>
                <a:latin typeface="Open Sans Extra Bold"/>
              </a:rPr>
              <a:t>cargos de Director/a y/o Editor/a</a:t>
            </a:r>
            <a:r>
              <a:rPr lang="en-US" sz="2999">
                <a:solidFill>
                  <a:srgbClr val="000000"/>
                </a:solidFill>
                <a:latin typeface="Open Sans Extra Bold"/>
              </a:rPr>
              <a:t> por cada área temática ASJC de Scopus.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879030" y="89554"/>
            <a:ext cx="4107359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C41212"/>
                </a:solidFill>
                <a:latin typeface="Arimo Bold"/>
              </a:rPr>
              <a:t>Resultados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68794" y="0"/>
            <a:ext cx="22341214" cy="1379259"/>
            <a:chOff x="0" y="0"/>
            <a:chExt cx="7060477" cy="4358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60478" cy="435886"/>
            </a:xfrm>
            <a:custGeom>
              <a:avLst/>
              <a:gdLst/>
              <a:ahLst/>
              <a:cxnLst/>
              <a:rect l="l" t="t" r="r" b="b"/>
              <a:pathLst>
                <a:path w="7060478" h="435886">
                  <a:moveTo>
                    <a:pt x="17673" y="0"/>
                  </a:moveTo>
                  <a:lnTo>
                    <a:pt x="7042804" y="0"/>
                  </a:lnTo>
                  <a:cubicBezTo>
                    <a:pt x="7052565" y="0"/>
                    <a:pt x="7060478" y="7913"/>
                    <a:pt x="7060478" y="17673"/>
                  </a:cubicBezTo>
                  <a:lnTo>
                    <a:pt x="7060478" y="418213"/>
                  </a:lnTo>
                  <a:cubicBezTo>
                    <a:pt x="7060478" y="422900"/>
                    <a:pt x="7058616" y="427396"/>
                    <a:pt x="7055301" y="430710"/>
                  </a:cubicBezTo>
                  <a:cubicBezTo>
                    <a:pt x="7051987" y="434024"/>
                    <a:pt x="7047492" y="435886"/>
                    <a:pt x="7042804" y="435886"/>
                  </a:cubicBezTo>
                  <a:lnTo>
                    <a:pt x="17673" y="435886"/>
                  </a:lnTo>
                  <a:cubicBezTo>
                    <a:pt x="12986" y="435886"/>
                    <a:pt x="8491" y="434024"/>
                    <a:pt x="5176" y="430710"/>
                  </a:cubicBezTo>
                  <a:cubicBezTo>
                    <a:pt x="1862" y="427396"/>
                    <a:pt x="0" y="422900"/>
                    <a:pt x="0" y="418213"/>
                  </a:cubicBezTo>
                  <a:lnTo>
                    <a:pt x="0" y="17673"/>
                  </a:lnTo>
                  <a:cubicBezTo>
                    <a:pt x="0" y="12986"/>
                    <a:pt x="1862" y="8491"/>
                    <a:pt x="5176" y="5176"/>
                  </a:cubicBezTo>
                  <a:cubicBezTo>
                    <a:pt x="8491" y="1862"/>
                    <a:pt x="12986" y="0"/>
                    <a:pt x="17673" y="0"/>
                  </a:cubicBezTo>
                  <a:close/>
                </a:path>
              </a:pathLst>
            </a:custGeom>
            <a:solidFill>
              <a:srgbClr val="FACE2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060477" cy="473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786111" y="1760007"/>
          <a:ext cx="16917986" cy="8396984"/>
        </p:xfrm>
        <a:graphic>
          <a:graphicData uri="http://schemas.openxmlformats.org/drawingml/2006/table">
            <a:tbl>
              <a:tblPr/>
              <a:tblGrid>
                <a:gridCol w="2309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7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4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7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7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4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69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42070">
                <a:tc gridSpan="3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pen Sans Extra Bold"/>
                        </a:rPr>
                        <a:t> 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pen Sans Extra Bold"/>
                        </a:rPr>
                        <a:t> 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Open Sans Extra Bold"/>
                        </a:rPr>
                        <a:t> 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Life</a:t>
                      </a:r>
                      <a:endParaRPr lang="en-US" sz="110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  Sciences</a:t>
                      </a:r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Social Sciences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Physical Sciences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Health Sciences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Total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721">
                <a:tc rowSpan="6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Género Secretario(a)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Femenino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Total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3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85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2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9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99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261">
                <a:tc vMerge="1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Género Secretario(a)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Femenino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% dentro del área del conocimiento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42,86%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48,57%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20,00%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42,86%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46,48% 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957">
                <a:tc vMerge="1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Género Secretario(a)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Masculino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Total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3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71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8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11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93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4609">
                <a:tc vMerge="1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Género Secretario(a)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Masculino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% dentro del área del conocimiento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42,86%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40,57%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80,00%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52,38%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43,66%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721">
                <a:tc vMerge="1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Género Secretario(a)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ambos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Total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19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0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21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3418">
                <a:tc vMerge="1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Género Secretario(a)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ambos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% dentro del área del conocimiento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14,29%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10,86%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0,00%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4,76%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9,86%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8227">
                <a:tc gridSpan="3"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Total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Total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Total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8C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7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175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10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21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213</a:t>
                      </a:r>
                      <a:endParaRPr lang="en-US" sz="1100"/>
                    </a:p>
                  </a:txBody>
                  <a:tcPr marL="57150" marR="57150" marT="57150" marB="571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13879030" y="89554"/>
            <a:ext cx="4107359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C41212"/>
                </a:solidFill>
                <a:latin typeface="Arimo Bold"/>
              </a:rPr>
              <a:t>Resultados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6111" y="1712382"/>
            <a:ext cx="7980322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Open Sans Extra Bold"/>
              </a:rPr>
              <a:t>Composición por género en los </a:t>
            </a:r>
            <a:r>
              <a:rPr lang="en-US" sz="2999">
                <a:solidFill>
                  <a:srgbClr val="C41212"/>
                </a:solidFill>
                <a:latin typeface="Open Sans Extra Bold"/>
              </a:rPr>
              <a:t>cargos de Secretario/a</a:t>
            </a:r>
            <a:r>
              <a:rPr lang="en-US" sz="2999">
                <a:solidFill>
                  <a:srgbClr val="000000"/>
                </a:solidFill>
                <a:latin typeface="Open Sans Extra Bold"/>
              </a:rPr>
              <a:t> por cada área temática ASJC de Scopus.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5518903" y="746735"/>
          <a:ext cx="11740397" cy="8511566"/>
        </p:xfrm>
        <a:graphic>
          <a:graphicData uri="http://schemas.openxmlformats.org/drawingml/2006/table">
            <a:tbl>
              <a:tblPr/>
              <a:tblGrid>
                <a:gridCol w="2195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6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884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97559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Cargo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Número de mujeres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Número de hombres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Total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% de mujeres </a:t>
                      </a:r>
                      <a:endParaRPr lang="en-US" sz="110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que  componen el cuerpo colegiado</a:t>
                      </a:r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% de hombres que</a:t>
                      </a:r>
                      <a:endParaRPr lang="en-US" sz="110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  componen el cuerpo colegiado</a:t>
                      </a:r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005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Consejo Asesor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1.190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2.010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3.200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37,19%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62,81%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919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Consejo de</a:t>
                      </a:r>
                      <a:endParaRPr lang="en-US" sz="110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  Redacción</a:t>
                      </a:r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619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857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1.476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41,94%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58,06%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2466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Comité</a:t>
                      </a:r>
                      <a:endParaRPr lang="en-US" sz="110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  Editorial</a:t>
                      </a:r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3.011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5.523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8.534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35,28%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64,72%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7617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Comité</a:t>
                      </a:r>
                      <a:endParaRPr lang="en-US" sz="110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  Científico </a:t>
                      </a:r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1.887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3.661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5.548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34,01%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Open Sans Extra Bold"/>
                        </a:rPr>
                        <a:t>65,99%</a:t>
                      </a:r>
                      <a:endParaRPr lang="en-US" sz="1100"/>
                    </a:p>
                  </a:txBody>
                  <a:tcPr marL="133350" marR="133350" marT="133350" marB="1333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0" y="-941952"/>
            <a:ext cx="4725814" cy="12170905"/>
            <a:chOff x="0" y="0"/>
            <a:chExt cx="1493495" cy="38463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93495" cy="3846362"/>
            </a:xfrm>
            <a:custGeom>
              <a:avLst/>
              <a:gdLst/>
              <a:ahLst/>
              <a:cxnLst/>
              <a:rect l="l" t="t" r="r" b="b"/>
              <a:pathLst>
                <a:path w="1493495" h="3846362">
                  <a:moveTo>
                    <a:pt x="83549" y="0"/>
                  </a:moveTo>
                  <a:lnTo>
                    <a:pt x="1409946" y="0"/>
                  </a:lnTo>
                  <a:cubicBezTo>
                    <a:pt x="1432105" y="0"/>
                    <a:pt x="1453356" y="8802"/>
                    <a:pt x="1469024" y="24471"/>
                  </a:cubicBezTo>
                  <a:cubicBezTo>
                    <a:pt x="1484693" y="40140"/>
                    <a:pt x="1493495" y="61391"/>
                    <a:pt x="1493495" y="83549"/>
                  </a:cubicBezTo>
                  <a:lnTo>
                    <a:pt x="1493495" y="3762813"/>
                  </a:lnTo>
                  <a:cubicBezTo>
                    <a:pt x="1493495" y="3808956"/>
                    <a:pt x="1456089" y="3846362"/>
                    <a:pt x="1409946" y="3846362"/>
                  </a:cubicBezTo>
                  <a:lnTo>
                    <a:pt x="83549" y="3846362"/>
                  </a:lnTo>
                  <a:cubicBezTo>
                    <a:pt x="37406" y="3846362"/>
                    <a:pt x="0" y="3808956"/>
                    <a:pt x="0" y="3762813"/>
                  </a:cubicBezTo>
                  <a:lnTo>
                    <a:pt x="0" y="83549"/>
                  </a:lnTo>
                  <a:cubicBezTo>
                    <a:pt x="0" y="37406"/>
                    <a:pt x="37406" y="0"/>
                    <a:pt x="83549" y="0"/>
                  </a:cubicBezTo>
                  <a:close/>
                </a:path>
              </a:pathLst>
            </a:custGeom>
            <a:solidFill>
              <a:srgbClr val="FACE2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93495" cy="3884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43232" y="2276348"/>
            <a:ext cx="912482" cy="91248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9228" y="885825"/>
            <a:ext cx="4107359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C41212"/>
                </a:solidFill>
                <a:latin typeface="Arimo Bold"/>
              </a:rPr>
              <a:t>Resultados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228" y="3465055"/>
            <a:ext cx="4135480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Extra Bold"/>
              </a:rPr>
              <a:t>Distribución de </a:t>
            </a:r>
            <a:r>
              <a:rPr lang="en-US" sz="3000">
                <a:solidFill>
                  <a:srgbClr val="C41212"/>
                </a:solidFill>
                <a:latin typeface="Open Sans Extra Bold"/>
              </a:rPr>
              <a:t>cuerpos colegiados</a:t>
            </a:r>
            <a:r>
              <a:rPr lang="en-US" sz="3000">
                <a:solidFill>
                  <a:srgbClr val="000000"/>
                </a:solidFill>
                <a:latin typeface="Open Sans Extra Bold"/>
              </a:rPr>
              <a:t> en el proceso editorial de las revistas bajo estudio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62800" y="190501"/>
            <a:ext cx="10744201" cy="9825374"/>
            <a:chOff x="0" y="0"/>
            <a:chExt cx="3385227" cy="2944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85227" cy="2944525"/>
            </a:xfrm>
            <a:custGeom>
              <a:avLst/>
              <a:gdLst/>
              <a:ahLst/>
              <a:cxnLst/>
              <a:rect l="l" t="t" r="r" b="b"/>
              <a:pathLst>
                <a:path w="3385227" h="2944525">
                  <a:moveTo>
                    <a:pt x="36884" y="0"/>
                  </a:moveTo>
                  <a:lnTo>
                    <a:pt x="3348343" y="0"/>
                  </a:lnTo>
                  <a:cubicBezTo>
                    <a:pt x="3368713" y="0"/>
                    <a:pt x="3385227" y="16514"/>
                    <a:pt x="3385227" y="36884"/>
                  </a:cubicBezTo>
                  <a:lnTo>
                    <a:pt x="3385227" y="2907640"/>
                  </a:lnTo>
                  <a:cubicBezTo>
                    <a:pt x="3385227" y="2928011"/>
                    <a:pt x="3368713" y="2944525"/>
                    <a:pt x="3348343" y="2944525"/>
                  </a:cubicBezTo>
                  <a:lnTo>
                    <a:pt x="36884" y="2944525"/>
                  </a:lnTo>
                  <a:cubicBezTo>
                    <a:pt x="16514" y="2944525"/>
                    <a:pt x="0" y="2928011"/>
                    <a:pt x="0" y="2907640"/>
                  </a:cubicBezTo>
                  <a:lnTo>
                    <a:pt x="0" y="36884"/>
                  </a:lnTo>
                  <a:cubicBezTo>
                    <a:pt x="0" y="16514"/>
                    <a:pt x="16514" y="0"/>
                    <a:pt x="36884" y="0"/>
                  </a:cubicBezTo>
                  <a:close/>
                </a:path>
              </a:pathLst>
            </a:custGeom>
            <a:solidFill>
              <a:srgbClr val="FACE2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85227" cy="298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87076" y="1753720"/>
            <a:ext cx="6211329" cy="8077200"/>
          </a:xfrm>
          <a:custGeom>
            <a:avLst/>
            <a:gdLst/>
            <a:ahLst/>
            <a:cxnLst/>
            <a:rect l="l" t="t" r="r" b="b"/>
            <a:pathLst>
              <a:path w="6211329" h="9258300">
                <a:moveTo>
                  <a:pt x="0" y="0"/>
                </a:moveTo>
                <a:lnTo>
                  <a:pt x="6211329" y="0"/>
                </a:lnTo>
                <a:lnTo>
                  <a:pt x="6211329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4908" t="-15108" r="-94833" b="-992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TextBox 6"/>
          <p:cNvSpPr txBox="1"/>
          <p:nvPr/>
        </p:nvSpPr>
        <p:spPr>
          <a:xfrm>
            <a:off x="7519059" y="282011"/>
            <a:ext cx="10031682" cy="10201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 err="1">
                <a:solidFill>
                  <a:srgbClr val="000000"/>
                </a:solidFill>
                <a:latin typeface="Arimo"/>
              </a:rPr>
              <a:t>Marcada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 Bold"/>
              </a:rPr>
              <a:t>subrepresentación</a:t>
            </a:r>
            <a:r>
              <a:rPr lang="en-US" sz="3500" dirty="0">
                <a:solidFill>
                  <a:srgbClr val="000000"/>
                </a:solidFill>
                <a:latin typeface="Arimo Bold"/>
              </a:rPr>
              <a:t> de </a:t>
            </a:r>
            <a:r>
              <a:rPr lang="en-US" sz="3500" dirty="0" err="1">
                <a:solidFill>
                  <a:srgbClr val="000000"/>
                </a:solidFill>
                <a:latin typeface="Arimo Bold"/>
              </a:rPr>
              <a:t>mujeres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cargos de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liderazgo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y de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toma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decisiones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los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procesos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editoriales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</a:p>
          <a:p>
            <a:pPr algn="l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Arimo"/>
            </a:endParaRPr>
          </a:p>
          <a:p>
            <a:pPr algn="just">
              <a:lnSpc>
                <a:spcPts val="4900"/>
              </a:lnSpc>
            </a:pPr>
            <a:r>
              <a:rPr lang="en-US" sz="3500" dirty="0" err="1">
                <a:solidFill>
                  <a:srgbClr val="000000"/>
                </a:solidFill>
                <a:latin typeface="Arimo"/>
              </a:rPr>
              <a:t>Fenómeno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de </a:t>
            </a:r>
            <a:r>
              <a:rPr lang="en-US" sz="3500" dirty="0" err="1">
                <a:solidFill>
                  <a:srgbClr val="000000"/>
                </a:solidFill>
                <a:latin typeface="Arimo Bold"/>
              </a:rPr>
              <a:t>segregación</a:t>
            </a:r>
            <a:r>
              <a:rPr lang="en-US" sz="3500" dirty="0">
                <a:solidFill>
                  <a:srgbClr val="000000"/>
                </a:solidFill>
                <a:latin typeface="Arimo Bold"/>
              </a:rPr>
              <a:t> vertical 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o de roles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dentro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de la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jerarquía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organizacional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de las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revistas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científicas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principalmente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áreas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STEM. </a:t>
            </a:r>
          </a:p>
          <a:p>
            <a:pPr algn="l"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Arimo"/>
              </a:rPr>
              <a:t>  </a:t>
            </a:r>
          </a:p>
          <a:p>
            <a:pPr algn="just">
              <a:lnSpc>
                <a:spcPts val="4900"/>
              </a:lnSpc>
            </a:pPr>
            <a:r>
              <a:rPr lang="en-US" sz="3500" dirty="0" err="1">
                <a:solidFill>
                  <a:srgbClr val="FF0000"/>
                </a:solidFill>
                <a:latin typeface="Arimo Bold"/>
              </a:rPr>
              <a:t>Futuras</a:t>
            </a:r>
            <a:r>
              <a:rPr lang="en-US" sz="3500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Arimo Bold"/>
              </a:rPr>
              <a:t>investigaciones</a:t>
            </a:r>
            <a:r>
              <a:rPr lang="en-US" sz="3500" dirty="0">
                <a:solidFill>
                  <a:srgbClr val="000000"/>
                </a:solidFill>
                <a:latin typeface="Arimo Bold"/>
              </a:rPr>
              <a:t>: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Análisis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más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detallados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sobre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la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representación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femenina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revistas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Scopus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por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cuartiles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, y/o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otras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bases de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datos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. </a:t>
            </a:r>
          </a:p>
          <a:p>
            <a:pPr algn="l">
              <a:lnSpc>
                <a:spcPts val="4900"/>
              </a:lnSpc>
            </a:pPr>
            <a:endParaRPr lang="en-US" sz="3500" dirty="0">
              <a:solidFill>
                <a:srgbClr val="000000"/>
              </a:solidFill>
              <a:latin typeface="Arimo"/>
            </a:endParaRPr>
          </a:p>
          <a:p>
            <a:pPr algn="just">
              <a:lnSpc>
                <a:spcPts val="4900"/>
              </a:lnSpc>
            </a:pPr>
            <a:r>
              <a:rPr lang="en-US" sz="3500" dirty="0" err="1">
                <a:solidFill>
                  <a:srgbClr val="000000"/>
                </a:solidFill>
                <a:latin typeface="Arimo"/>
              </a:rPr>
              <a:t>Relación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con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otros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indicadores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como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países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por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áreas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 del </a:t>
            </a:r>
            <a:r>
              <a:rPr lang="en-US" sz="3500" dirty="0" err="1">
                <a:solidFill>
                  <a:srgbClr val="000000"/>
                </a:solidFill>
                <a:latin typeface="Arimo"/>
              </a:rPr>
              <a:t>conocimiento</a:t>
            </a:r>
            <a:r>
              <a:rPr lang="en-US" sz="3500" dirty="0">
                <a:solidFill>
                  <a:srgbClr val="000000"/>
                </a:solidFill>
                <a:latin typeface="Arimo"/>
              </a:rPr>
              <a:t>.</a:t>
            </a:r>
          </a:p>
          <a:p>
            <a:pPr algn="l">
              <a:lnSpc>
                <a:spcPts val="2969"/>
              </a:lnSpc>
            </a:pPr>
            <a:endParaRPr lang="en-US" sz="3500" dirty="0">
              <a:solidFill>
                <a:srgbClr val="000000"/>
              </a:solidFill>
              <a:latin typeface="Arimo"/>
            </a:endParaRPr>
          </a:p>
          <a:p>
            <a:pPr algn="l">
              <a:lnSpc>
                <a:spcPts val="2969"/>
              </a:lnSpc>
              <a:spcBef>
                <a:spcPct val="0"/>
              </a:spcBef>
            </a:pPr>
            <a:endParaRPr lang="en-US" sz="3500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7143" y="190500"/>
            <a:ext cx="7241811" cy="1334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28"/>
              </a:lnSpc>
              <a:spcBef>
                <a:spcPct val="0"/>
              </a:spcBef>
            </a:pPr>
            <a:r>
              <a:rPr lang="en-US" sz="8163" dirty="0" err="1">
                <a:solidFill>
                  <a:srgbClr val="C41212"/>
                </a:solidFill>
                <a:latin typeface="Arimo Bold"/>
              </a:rPr>
              <a:t>Conclusiones</a:t>
            </a:r>
            <a:endParaRPr lang="en-US" sz="8163" dirty="0">
              <a:solidFill>
                <a:srgbClr val="C41212"/>
              </a:solidFill>
              <a:latin typeface="Arimo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721</Words>
  <Application>Microsoft Office PowerPoint</Application>
  <PresentationFormat>Personalizado</PresentationFormat>
  <Paragraphs>267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Arimo Bold</vt:lpstr>
      <vt:lpstr>Aptos</vt:lpstr>
      <vt:lpstr>Open Sans Extra Bold</vt:lpstr>
      <vt:lpstr>Arimo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Black Modern Simple Thesis Defense Presentation</dc:title>
  <dc:creator>Utem</dc:creator>
  <cp:lastModifiedBy>Wendolin  Suárez Amaya</cp:lastModifiedBy>
  <cp:revision>7</cp:revision>
  <dcterms:created xsi:type="dcterms:W3CDTF">2006-08-16T00:00:00Z</dcterms:created>
  <dcterms:modified xsi:type="dcterms:W3CDTF">2024-05-03T21:10:10Z</dcterms:modified>
  <dc:identifier>DAGDjvoNvjw</dc:identifier>
</cp:coreProperties>
</file>