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6"/>
  </p:notesMasterIdLst>
  <p:sldIdLst>
    <p:sldId id="256" r:id="rId2"/>
    <p:sldId id="299" r:id="rId3"/>
    <p:sldId id="257" r:id="rId4"/>
    <p:sldId id="269" r:id="rId5"/>
    <p:sldId id="277" r:id="rId6"/>
    <p:sldId id="278" r:id="rId7"/>
    <p:sldId id="279" r:id="rId8"/>
    <p:sldId id="262" r:id="rId9"/>
    <p:sldId id="258" r:id="rId10"/>
    <p:sldId id="275" r:id="rId11"/>
    <p:sldId id="260" r:id="rId12"/>
    <p:sldId id="281" r:id="rId13"/>
    <p:sldId id="282" r:id="rId14"/>
    <p:sldId id="283" r:id="rId15"/>
    <p:sldId id="285" r:id="rId16"/>
    <p:sldId id="286" r:id="rId17"/>
    <p:sldId id="287" r:id="rId18"/>
    <p:sldId id="288" r:id="rId19"/>
    <p:sldId id="290" r:id="rId20"/>
    <p:sldId id="291" r:id="rId21"/>
    <p:sldId id="293" r:id="rId22"/>
    <p:sldId id="296" r:id="rId23"/>
    <p:sldId id="261" r:id="rId24"/>
    <p:sldId id="298" r:id="rId25"/>
    <p:sldId id="300" r:id="rId26"/>
    <p:sldId id="301" r:id="rId27"/>
    <p:sldId id="303" r:id="rId28"/>
    <p:sldId id="305" r:id="rId29"/>
    <p:sldId id="304" r:id="rId30"/>
    <p:sldId id="306" r:id="rId31"/>
    <p:sldId id="307" r:id="rId32"/>
    <p:sldId id="308" r:id="rId33"/>
    <p:sldId id="273" r:id="rId34"/>
    <p:sldId id="30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6357" autoAdjust="0"/>
  </p:normalViewPr>
  <p:slideViewPr>
    <p:cSldViewPr snapToGrid="0">
      <p:cViewPr varScale="1">
        <p:scale>
          <a:sx n="104" d="100"/>
          <a:sy n="104" d="100"/>
        </p:scale>
        <p:origin x="1116" y="102"/>
      </p:cViewPr>
      <p:guideLst/>
    </p:cSldViewPr>
  </p:slideViewPr>
  <p:outlineViewPr>
    <p:cViewPr>
      <p:scale>
        <a:sx n="33" d="100"/>
        <a:sy n="33" d="100"/>
      </p:scale>
      <p:origin x="0" y="-588"/>
    </p:cViewPr>
  </p:outlineViewPr>
  <p:notesTextViewPr>
    <p:cViewPr>
      <p:scale>
        <a:sx n="1" d="1"/>
        <a:sy n="1" d="1"/>
      </p:scale>
      <p:origin x="0" y="0"/>
    </p:cViewPr>
  </p:notesTextViewPr>
  <p:sorterViewPr>
    <p:cViewPr>
      <p:scale>
        <a:sx n="100" d="100"/>
        <a:sy n="100" d="100"/>
      </p:scale>
      <p:origin x="0" y="-6198"/>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E21AD-54C1-4B1C-9B54-42C5EEF513C8}" type="datetimeFigureOut">
              <a:rPr lang="es-PE" smtClean="0"/>
              <a:t>1/05/2024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F82D5-0077-43F9-A0B4-C9033B04A275}" type="slidenum">
              <a:rPr lang="es-PE" smtClean="0"/>
              <a:t>‹Nº›</a:t>
            </a:fld>
            <a:endParaRPr lang="es-PE"/>
          </a:p>
        </p:txBody>
      </p:sp>
    </p:spTree>
    <p:extLst>
      <p:ext uri="{BB962C8B-B14F-4D97-AF65-F5344CB8AC3E}">
        <p14:creationId xmlns:p14="http://schemas.microsoft.com/office/powerpoint/2010/main" val="159977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5B4F82D5-0077-43F9-A0B4-C9033B04A275}" type="slidenum">
              <a:rPr lang="es-PE" smtClean="0"/>
              <a:t>28</a:t>
            </a:fld>
            <a:endParaRPr lang="es-PE"/>
          </a:p>
        </p:txBody>
      </p:sp>
    </p:spTree>
    <p:extLst>
      <p:ext uri="{BB962C8B-B14F-4D97-AF65-F5344CB8AC3E}">
        <p14:creationId xmlns:p14="http://schemas.microsoft.com/office/powerpoint/2010/main" val="78048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00842D-056B-4188-AF23-5908EFBA2B2F}" type="datetimeFigureOut">
              <a:rPr lang="es-PE" smtClean="0"/>
              <a:t>1/05/2024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90F789E-F349-49F6-B4C9-BDE2181AC4D4}" type="slidenum">
              <a:rPr lang="es-PE" smtClean="0"/>
              <a:t>‹Nº›</a:t>
            </a:fld>
            <a:endParaRPr lang="es-P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00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00842D-056B-4188-AF23-5908EFBA2B2F}" type="datetimeFigureOut">
              <a:rPr lang="es-PE" smtClean="0"/>
              <a:t>1/05/2024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383714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00842D-056B-4188-AF23-5908EFBA2B2F}" type="datetimeFigureOut">
              <a:rPr lang="es-PE" smtClean="0"/>
              <a:t>1/05/2024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274742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00842D-056B-4188-AF23-5908EFBA2B2F}" type="datetimeFigureOut">
              <a:rPr lang="es-PE" smtClean="0"/>
              <a:t>1/05/2024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81087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00842D-056B-4188-AF23-5908EFBA2B2F}" type="datetimeFigureOut">
              <a:rPr lang="es-PE" smtClean="0"/>
              <a:t>1/05/2024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90F789E-F349-49F6-B4C9-BDE2181AC4D4}" type="slidenum">
              <a:rPr lang="es-PE" smtClean="0"/>
              <a:t>‹Nº›</a:t>
            </a:fld>
            <a:endParaRPr lang="es-P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8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00842D-056B-4188-AF23-5908EFBA2B2F}" type="datetimeFigureOut">
              <a:rPr lang="es-PE" smtClean="0"/>
              <a:t>1/05/2024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390595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00842D-056B-4188-AF23-5908EFBA2B2F}" type="datetimeFigureOut">
              <a:rPr lang="es-PE" smtClean="0"/>
              <a:t>1/05/2024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378007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00842D-056B-4188-AF23-5908EFBA2B2F}" type="datetimeFigureOut">
              <a:rPr lang="es-PE" smtClean="0"/>
              <a:t>1/05/2024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243731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00842D-056B-4188-AF23-5908EFBA2B2F}" type="datetimeFigureOut">
              <a:rPr lang="es-PE" smtClean="0"/>
              <a:t>1/05/2024</a:t>
            </a:fld>
            <a:endParaRPr lang="es-P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PE"/>
          </a:p>
        </p:txBody>
      </p:sp>
      <p:sp>
        <p:nvSpPr>
          <p:cNvPr id="9" name="Slide Number Placeholder 8"/>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118487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00842D-056B-4188-AF23-5908EFBA2B2F}" type="datetimeFigureOut">
              <a:rPr lang="es-PE" smtClean="0"/>
              <a:t>1/05/2024</a:t>
            </a:fld>
            <a:endParaRPr lang="es-P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P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0F789E-F349-49F6-B4C9-BDE2181AC4D4}" type="slidenum">
              <a:rPr lang="es-PE" smtClean="0"/>
              <a:t>‹Nº›</a:t>
            </a:fld>
            <a:endParaRPr lang="es-PE"/>
          </a:p>
        </p:txBody>
      </p:sp>
    </p:spTree>
    <p:extLst>
      <p:ext uri="{BB962C8B-B14F-4D97-AF65-F5344CB8AC3E}">
        <p14:creationId xmlns:p14="http://schemas.microsoft.com/office/powerpoint/2010/main" val="327148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00842D-056B-4188-AF23-5908EFBA2B2F}" type="datetimeFigureOut">
              <a:rPr lang="es-PE" smtClean="0"/>
              <a:t>1/05/2024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90F789E-F349-49F6-B4C9-BDE2181AC4D4}" type="slidenum">
              <a:rPr lang="es-PE" smtClean="0"/>
              <a:t>‹Nº›</a:t>
            </a:fld>
            <a:endParaRPr lang="es-PE"/>
          </a:p>
        </p:txBody>
      </p:sp>
    </p:spTree>
    <p:extLst>
      <p:ext uri="{BB962C8B-B14F-4D97-AF65-F5344CB8AC3E}">
        <p14:creationId xmlns:p14="http://schemas.microsoft.com/office/powerpoint/2010/main" val="234198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00842D-056B-4188-AF23-5908EFBA2B2F}" type="datetimeFigureOut">
              <a:rPr lang="es-PE" smtClean="0"/>
              <a:t>1/05/2024</a:t>
            </a:fld>
            <a:endParaRPr lang="es-P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P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0F789E-F349-49F6-B4C9-BDE2181AC4D4}" type="slidenum">
              <a:rPr lang="es-PE" smtClean="0"/>
              <a:t>‹Nº›</a:t>
            </a:fld>
            <a:endParaRPr lang="es-P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84661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ereynosa@ucv.edu.pe"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53377/lq.11114"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jlis.it/index.php/jlis/article/view/508/482"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23.xml"/><Relationship Id="rId17" Type="http://schemas.openxmlformats.org/officeDocument/2006/relationships/image" Target="../media/image4.jpeg"/><Relationship Id="rId2" Type="http://schemas.openxmlformats.org/officeDocument/2006/relationships/slide" Target="slide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1.xml"/><Relationship Id="rId5" Type="http://schemas.openxmlformats.org/officeDocument/2006/relationships/slide" Target="slide6.xml"/><Relationship Id="rId15" Type="http://schemas.openxmlformats.org/officeDocument/2006/relationships/image" Target="../media/image2.png"/><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i.org/10.1128%2Fmbio.01948-23"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nk.springer.com/article/10.1007/s11192-020-03488-4"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ssd.copernicus.org/articles/15/1437/2023/essd-15-1437-2023.pd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f1000research.com/"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f1000research.com/" TargetMode="Externa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f1000research.com/" TargetMode="Externa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f1000research.com/" TargetMode="Externa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f1000research.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f1000research.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8" Type="http://schemas.openxmlformats.org/officeDocument/2006/relationships/hyperlink" Target="https://www.tandfonline.com/doi/pdf/10.1080/0142159X.2020.1774527?needAccess=true" TargetMode="External"/><Relationship Id="rId13" Type="http://schemas.openxmlformats.org/officeDocument/2006/relationships/hyperlink" Target="https://discovery.ucl.ac.uk/10108706/1/Shoham_Open%20versus%20Blind%20Peer%20Review.%20Is%20Anonymity%20Better%20than%20Transparency_AAM.pdf" TargetMode="External"/><Relationship Id="rId18" Type="http://schemas.openxmlformats.org/officeDocument/2006/relationships/hyperlink" Target="https://link.springer.com/content/pdf/10.1007/s11192-020-03488-4.pdf" TargetMode="External"/><Relationship Id="rId3" Type="http://schemas.openxmlformats.org/officeDocument/2006/relationships/hyperlink" Target="https://jlis.it/index.php/jlis/article/download/508/482" TargetMode="External"/><Relationship Id="rId21" Type="http://schemas.openxmlformats.org/officeDocument/2006/relationships/image" Target="../media/image4.jpeg"/><Relationship Id="rId7" Type="http://schemas.openxmlformats.org/officeDocument/2006/relationships/hyperlink" Target="https://www.ajpe.org/content/ajpe/81/4/73.full.pdf" TargetMode="External"/><Relationship Id="rId12" Type="http://schemas.openxmlformats.org/officeDocument/2006/relationships/hyperlink" Target="https://www.qeios.com/read/002217/pdf" TargetMode="External"/><Relationship Id="rId17" Type="http://schemas.openxmlformats.org/officeDocument/2006/relationships/hyperlink" Target="https://doi.org/10.1007/s11192-023-04683-9" TargetMode="External"/><Relationship Id="rId2" Type="http://schemas.openxmlformats.org/officeDocument/2006/relationships/hyperlink" Target="https://www.jlis.it/index.php/jlis/article/download/507/479" TargetMode="External"/><Relationship Id="rId16" Type="http://schemas.openxmlformats.org/officeDocument/2006/relationships/hyperlink" Target="https://www.bmj.com/content/bmj/318/7175/23.full.pdf" TargetMode="Externa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sid.ir/fileserver/jf/380-273063-fa-1098753.pdf" TargetMode="External"/><Relationship Id="rId11" Type="http://schemas.openxmlformats.org/officeDocument/2006/relationships/hyperlink" Target="https://f1000research.com/articles/6-588/v2/pdf" TargetMode="External"/><Relationship Id="rId5" Type="http://schemas.openxmlformats.org/officeDocument/2006/relationships/hyperlink" Target="https://doi.org/10.12688/f1000research.6005.2" TargetMode="External"/><Relationship Id="rId15" Type="http://schemas.openxmlformats.org/officeDocument/2006/relationships/hyperlink" Target="https://link.springer.com/content/pdf/10.1007/s12109-022-09914-0.pdf" TargetMode="External"/><Relationship Id="rId10" Type="http://schemas.openxmlformats.org/officeDocument/2006/relationships/hyperlink" Target="https://www.degruyter.com/document/doi/10.1515/ci-2024-0104/pdf" TargetMode="External"/><Relationship Id="rId19" Type="http://schemas.openxmlformats.org/officeDocument/2006/relationships/image" Target="../media/image2.png"/><Relationship Id="rId4" Type="http://schemas.openxmlformats.org/officeDocument/2006/relationships/hyperlink" Target="http://joemls.dils.tku.edu.tw/fulltext/58200fullText.pdf" TargetMode="External"/><Relationship Id="rId9" Type="http://schemas.openxmlformats.org/officeDocument/2006/relationships/hyperlink" Target="http://op.niscpr.res.in/index.php/ALIS/article/viewFile/68736/465482983" TargetMode="External"/><Relationship Id="rId14" Type="http://schemas.openxmlformats.org/officeDocument/2006/relationships/hyperlink" Target="https://journal.calaijol.org/index.php/ijol/article/download/278/367"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22872-7359-42C0-9368-557F347AC0B6}"/>
              </a:ext>
            </a:extLst>
          </p:cNvPr>
          <p:cNvSpPr>
            <a:spLocks noGrp="1"/>
          </p:cNvSpPr>
          <p:nvPr>
            <p:ph type="ctrTitle"/>
          </p:nvPr>
        </p:nvSpPr>
        <p:spPr>
          <a:xfrm>
            <a:off x="1386010" y="1259624"/>
            <a:ext cx="9144000" cy="1655762"/>
          </a:xfrm>
        </p:spPr>
        <p:txBody>
          <a:bodyPr>
            <a:normAutofit/>
          </a:bodyPr>
          <a:lstStyle/>
          <a:p>
            <a:r>
              <a:rPr lang="es-PE" sz="4000" b="1" dirty="0">
                <a:solidFill>
                  <a:srgbClr val="B71C1C"/>
                </a:solidFill>
                <a:latin typeface="Helvetica" panose="020B0604020202020204" pitchFamily="34" charset="0"/>
              </a:rPr>
              <a:t>CRECS</a:t>
            </a:r>
            <a:br>
              <a:rPr lang="es-PE" sz="1400" b="1" dirty="0">
                <a:solidFill>
                  <a:srgbClr val="B71C1C"/>
                </a:solidFill>
                <a:latin typeface="Helvetica" panose="020B0604020202020204" pitchFamily="34" charset="0"/>
              </a:rPr>
            </a:br>
            <a:br>
              <a:rPr lang="es-PE" sz="1400" b="1" dirty="0">
                <a:solidFill>
                  <a:srgbClr val="B71C1C"/>
                </a:solidFill>
                <a:latin typeface="Helvetica" panose="020B0604020202020204" pitchFamily="34" charset="0"/>
              </a:rPr>
            </a:br>
            <a:r>
              <a:rPr lang="es-PE" sz="2000" b="1" dirty="0">
                <a:solidFill>
                  <a:srgbClr val="B71C1C"/>
                </a:solidFill>
                <a:latin typeface="Helvetica" panose="020B0604020202020204" pitchFamily="34" charset="0"/>
              </a:rPr>
              <a:t>13º Congreso internacional sobre revistas científicas</a:t>
            </a:r>
            <a:br>
              <a:rPr lang="es-PE" sz="2000" b="1" dirty="0">
                <a:solidFill>
                  <a:srgbClr val="B71C1C"/>
                </a:solidFill>
                <a:latin typeface="Helvetica" panose="020B0604020202020204" pitchFamily="34" charset="0"/>
              </a:rPr>
            </a:br>
            <a:r>
              <a:rPr lang="es-PE" sz="2000" b="1" dirty="0">
                <a:solidFill>
                  <a:srgbClr val="B71C1C"/>
                </a:solidFill>
                <a:latin typeface="Helvetica" panose="020B0604020202020204" pitchFamily="34" charset="0"/>
              </a:rPr>
              <a:t>8-10 de mayo de 2024 - Arequipa, Perú</a:t>
            </a:r>
            <a:endParaRPr lang="es-PE" sz="1400" b="1" dirty="0">
              <a:solidFill>
                <a:srgbClr val="B71C1C"/>
              </a:solidFill>
              <a:latin typeface="Helvetica" panose="020B0604020202020204" pitchFamily="34" charset="0"/>
            </a:endParaRPr>
          </a:p>
        </p:txBody>
      </p:sp>
      <p:sp>
        <p:nvSpPr>
          <p:cNvPr id="3" name="Subtítulo 2">
            <a:extLst>
              <a:ext uri="{FF2B5EF4-FFF2-40B4-BE49-F238E27FC236}">
                <a16:creationId xmlns:a16="http://schemas.microsoft.com/office/drawing/2014/main" id="{3276339E-2578-4A6F-8232-FC240477EA43}"/>
              </a:ext>
            </a:extLst>
          </p:cNvPr>
          <p:cNvSpPr>
            <a:spLocks noGrp="1"/>
          </p:cNvSpPr>
          <p:nvPr>
            <p:ph type="subTitle" idx="1"/>
          </p:nvPr>
        </p:nvSpPr>
        <p:spPr>
          <a:xfrm>
            <a:off x="1303715" y="4785778"/>
            <a:ext cx="9901805" cy="392804"/>
          </a:xfrm>
        </p:spPr>
        <p:txBody>
          <a:bodyPr>
            <a:normAutofit lnSpcReduction="10000"/>
          </a:bodyPr>
          <a:lstStyle/>
          <a:p>
            <a:pPr algn="just"/>
            <a:r>
              <a:rPr lang="es-ES" spc="0" dirty="0"/>
              <a:t>Dr. Enaidy Reynosa Navarro / </a:t>
            </a:r>
            <a:r>
              <a:rPr lang="es-ES" sz="2400" b="0" i="1" spc="0" dirty="0">
                <a:solidFill>
                  <a:srgbClr val="000000"/>
                </a:solidFill>
                <a:effectLst/>
                <a:latin typeface="Calibri" panose="020F0502020204030204" pitchFamily="34" charset="0"/>
              </a:rPr>
              <a:t>Universidad César Vallejo</a:t>
            </a:r>
            <a:r>
              <a:rPr lang="es-ES" sz="2400" b="0" i="0" spc="0" dirty="0">
                <a:solidFill>
                  <a:srgbClr val="000000"/>
                </a:solidFill>
                <a:effectLst/>
                <a:latin typeface="Calibri" panose="020F0502020204030204" pitchFamily="34" charset="0"/>
              </a:rPr>
              <a:t> (Perú).</a:t>
            </a:r>
            <a:endParaRPr lang="es-PE" spc="0" dirty="0"/>
          </a:p>
        </p:txBody>
      </p:sp>
      <p:grpSp>
        <p:nvGrpSpPr>
          <p:cNvPr id="7" name="Grupo 6">
            <a:extLst>
              <a:ext uri="{FF2B5EF4-FFF2-40B4-BE49-F238E27FC236}">
                <a16:creationId xmlns:a16="http://schemas.microsoft.com/office/drawing/2014/main" id="{C3127C28-29AB-4500-8F98-95304625A9C3}"/>
              </a:ext>
            </a:extLst>
          </p:cNvPr>
          <p:cNvGrpSpPr/>
          <p:nvPr/>
        </p:nvGrpSpPr>
        <p:grpSpPr>
          <a:xfrm>
            <a:off x="6435090" y="435485"/>
            <a:ext cx="5186144" cy="762929"/>
            <a:chOff x="6751390" y="5865900"/>
            <a:chExt cx="5186144" cy="762929"/>
          </a:xfrm>
        </p:grpSpPr>
        <p:pic>
          <p:nvPicPr>
            <p:cNvPr id="1026" name="Picture 2" descr="EPI">
              <a:extLst>
                <a:ext uri="{FF2B5EF4-FFF2-40B4-BE49-F238E27FC236}">
                  <a16:creationId xmlns:a16="http://schemas.microsoft.com/office/drawing/2014/main" id="{6528DC5C-B342-4B5F-A196-69F001DF2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dad Católica de Santa María – UCSM">
              <a:extLst>
                <a:ext uri="{FF2B5EF4-FFF2-40B4-BE49-F238E27FC236}">
                  <a16:creationId xmlns:a16="http://schemas.microsoft.com/office/drawing/2014/main" id="{D4136ADF-34BF-47D2-B57B-F3BD63094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F627EA9-61D3-4D8B-933A-0288DFE86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uadroTexto 11">
            <a:extLst>
              <a:ext uri="{FF2B5EF4-FFF2-40B4-BE49-F238E27FC236}">
                <a16:creationId xmlns:a16="http://schemas.microsoft.com/office/drawing/2014/main" id="{5786E3D5-F8D8-4691-9AFC-9B81C3313A1A}"/>
              </a:ext>
            </a:extLst>
          </p:cNvPr>
          <p:cNvSpPr txBox="1"/>
          <p:nvPr/>
        </p:nvSpPr>
        <p:spPr>
          <a:xfrm>
            <a:off x="1303715" y="3068806"/>
            <a:ext cx="9901804" cy="1077218"/>
          </a:xfrm>
          <a:prstGeom prst="rect">
            <a:avLst/>
          </a:prstGeom>
          <a:noFill/>
        </p:spPr>
        <p:txBody>
          <a:bodyPr wrap="square">
            <a:spAutoFit/>
          </a:bodyPr>
          <a:lstStyle/>
          <a:p>
            <a:r>
              <a:rPr lang="es-ES" sz="3200" b="1" i="0" dirty="0">
                <a:solidFill>
                  <a:srgbClr val="03579B"/>
                </a:solidFill>
                <a:effectLst/>
                <a:latin typeface="Calibri" panose="020F0502020204030204" pitchFamily="34" charset="0"/>
              </a:rPr>
              <a:t>Avances en Revisión Abierta y su impacto en la calidad de las publicaciones científicas actuales</a:t>
            </a:r>
            <a:endParaRPr lang="es-PE" sz="3200" dirty="0"/>
          </a:p>
        </p:txBody>
      </p:sp>
      <p:sp>
        <p:nvSpPr>
          <p:cNvPr id="4" name="CuadroTexto 3">
            <a:extLst>
              <a:ext uri="{FF2B5EF4-FFF2-40B4-BE49-F238E27FC236}">
                <a16:creationId xmlns:a16="http://schemas.microsoft.com/office/drawing/2014/main" id="{FCB41F77-A704-42FD-9D06-4FC720F537F6}"/>
              </a:ext>
            </a:extLst>
          </p:cNvPr>
          <p:cNvSpPr txBox="1"/>
          <p:nvPr/>
        </p:nvSpPr>
        <p:spPr>
          <a:xfrm>
            <a:off x="6435090" y="5786902"/>
            <a:ext cx="4925086" cy="369332"/>
          </a:xfrm>
          <a:prstGeom prst="rect">
            <a:avLst/>
          </a:prstGeom>
          <a:noFill/>
        </p:spPr>
        <p:txBody>
          <a:bodyPr wrap="square" rtlCol="0">
            <a:spAutoFit/>
          </a:bodyPr>
          <a:lstStyle/>
          <a:p>
            <a:pPr algn="r"/>
            <a:r>
              <a:rPr lang="es-ES" dirty="0">
                <a:hlinkClick r:id="rId5"/>
              </a:rPr>
              <a:t>ereynosa@ucv.edu.pe</a:t>
            </a:r>
            <a:r>
              <a:rPr lang="es-ES" dirty="0"/>
              <a:t> </a:t>
            </a:r>
            <a:endParaRPr lang="es-PE" dirty="0"/>
          </a:p>
        </p:txBody>
      </p:sp>
    </p:spTree>
    <p:extLst>
      <p:ext uri="{BB962C8B-B14F-4D97-AF65-F5344CB8AC3E}">
        <p14:creationId xmlns:p14="http://schemas.microsoft.com/office/powerpoint/2010/main" val="16996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86F984-C90B-E91D-48B7-D158B8F64604}"/>
              </a:ext>
            </a:extLst>
          </p:cNvPr>
          <p:cNvSpPr>
            <a:spLocks noGrp="1"/>
          </p:cNvSpPr>
          <p:nvPr>
            <p:ph idx="1"/>
          </p:nvPr>
        </p:nvSpPr>
        <p:spPr>
          <a:xfrm>
            <a:off x="1066800" y="1020156"/>
            <a:ext cx="10058400" cy="4928062"/>
          </a:xfrm>
          <a:solidFill>
            <a:schemeClr val="bg1"/>
          </a:solidFill>
        </p:spPr>
        <p:txBody>
          <a:bodyPr>
            <a:normAutofit/>
          </a:bodyPr>
          <a:lstStyle/>
          <a:p>
            <a:r>
              <a:rPr lang="es-ES" sz="4400" b="1" i="0" dirty="0">
                <a:solidFill>
                  <a:srgbClr val="0D0D0D"/>
                </a:solidFill>
                <a:effectLst/>
                <a:latin typeface="Söhne"/>
              </a:rPr>
              <a:t>Recomendaciones para editores que adopten este sistema</a:t>
            </a:r>
          </a:p>
          <a:p>
            <a:endParaRPr lang="es-ES" sz="4400" dirty="0">
              <a:solidFill>
                <a:srgbClr val="0D0D0D"/>
              </a:solidFill>
              <a:latin typeface="Söhne"/>
            </a:endParaRPr>
          </a:p>
          <a:p>
            <a:r>
              <a:rPr lang="es-ES" sz="4800" b="0" i="0" dirty="0">
                <a:solidFill>
                  <a:srgbClr val="0D0D0D"/>
                </a:solidFill>
                <a:effectLst/>
                <a:latin typeface="Söhne"/>
              </a:rPr>
              <a:t>Comunicar con más detalle las particularidades de sus procesos de revisión</a:t>
            </a:r>
            <a:r>
              <a:rPr lang="es-ES" sz="4800" dirty="0">
                <a:solidFill>
                  <a:srgbClr val="0D0D0D"/>
                </a:solidFill>
                <a:latin typeface="Söhne"/>
              </a:rPr>
              <a:t> </a:t>
            </a:r>
            <a:r>
              <a:rPr lang="es-ES" sz="4800" b="0" i="0" dirty="0">
                <a:solidFill>
                  <a:srgbClr val="0D0D0D"/>
                </a:solidFill>
                <a:effectLst/>
                <a:latin typeface="Söhne"/>
              </a:rPr>
              <a:t>(</a:t>
            </a:r>
            <a:r>
              <a:rPr lang="es-ES" sz="4800" b="0" i="0" dirty="0" err="1">
                <a:solidFill>
                  <a:srgbClr val="0D0D0D"/>
                </a:solidFill>
                <a:effectLst/>
                <a:latin typeface="Söhne"/>
              </a:rPr>
              <a:t>Karhulahti</a:t>
            </a:r>
            <a:r>
              <a:rPr lang="es-ES" sz="4800" b="0" i="0" dirty="0">
                <a:solidFill>
                  <a:srgbClr val="0D0D0D"/>
                </a:solidFill>
                <a:effectLst/>
                <a:latin typeface="Söhne"/>
              </a:rPr>
              <a:t> &amp; </a:t>
            </a:r>
            <a:r>
              <a:rPr lang="es-ES" sz="4800" b="0" i="0" dirty="0" err="1">
                <a:solidFill>
                  <a:srgbClr val="0D0D0D"/>
                </a:solidFill>
                <a:effectLst/>
                <a:latin typeface="Söhne"/>
              </a:rPr>
              <a:t>Backe</a:t>
            </a:r>
            <a:r>
              <a:rPr lang="es-ES" sz="4800" b="0" i="0" dirty="0">
                <a:solidFill>
                  <a:srgbClr val="0D0D0D"/>
                </a:solidFill>
                <a:effectLst/>
                <a:latin typeface="Söhne"/>
              </a:rPr>
              <a:t>, 2021).</a:t>
            </a:r>
            <a:endParaRPr lang="es-PE" sz="4800" dirty="0"/>
          </a:p>
        </p:txBody>
      </p:sp>
      <p:grpSp>
        <p:nvGrpSpPr>
          <p:cNvPr id="4" name="Grupo 3">
            <a:extLst>
              <a:ext uri="{FF2B5EF4-FFF2-40B4-BE49-F238E27FC236}">
                <a16:creationId xmlns:a16="http://schemas.microsoft.com/office/drawing/2014/main" id="{8DD5F157-A281-72B7-9079-C9903923D286}"/>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FA44ABB1-CE86-1EBD-3F9F-EFC03D35C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73B4442C-D611-DC6F-7225-E6A9EA2D0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B54CD75E-ED31-A875-852C-CCA301A87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730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CAD82-D555-4B33-AD43-5C8E63E4022F}"/>
              </a:ext>
            </a:extLst>
          </p:cNvPr>
          <p:cNvSpPr>
            <a:spLocks noGrp="1"/>
          </p:cNvSpPr>
          <p:nvPr>
            <p:ph type="title"/>
          </p:nvPr>
        </p:nvSpPr>
        <p:spPr>
          <a:xfrm>
            <a:off x="838200" y="862274"/>
            <a:ext cx="10515600" cy="1325563"/>
          </a:xfrm>
          <a:solidFill>
            <a:schemeClr val="bg1"/>
          </a:solidFill>
        </p:spPr>
        <p:txBody>
          <a:bodyPr/>
          <a:lstStyle/>
          <a:p>
            <a:r>
              <a:rPr lang="es-ES" sz="4400" b="1" i="0" dirty="0">
                <a:solidFill>
                  <a:schemeClr val="tx1"/>
                </a:solidFill>
                <a:effectLst/>
                <a:latin typeface="Calibri" panose="020F0502020204030204" pitchFamily="34" charset="0"/>
              </a:rPr>
              <a:t>Avances en </a:t>
            </a:r>
            <a:r>
              <a:rPr lang="es-ES" b="1" dirty="0" err="1">
                <a:solidFill>
                  <a:schemeClr val="tx1"/>
                </a:solidFill>
                <a:latin typeface="Calibri" panose="020F0502020204030204" pitchFamily="34" charset="0"/>
              </a:rPr>
              <a:t>OPR</a:t>
            </a:r>
            <a:endParaRPr lang="es-PE" dirty="0">
              <a:solidFill>
                <a:schemeClr val="tx1"/>
              </a:solidFill>
            </a:endParaRPr>
          </a:p>
        </p:txBody>
      </p:sp>
      <p:sp>
        <p:nvSpPr>
          <p:cNvPr id="3" name="Marcador de contenido 2">
            <a:extLst>
              <a:ext uri="{FF2B5EF4-FFF2-40B4-BE49-F238E27FC236}">
                <a16:creationId xmlns:a16="http://schemas.microsoft.com/office/drawing/2014/main" id="{04AC1826-249F-43D1-92FB-FD6B333988B4}"/>
              </a:ext>
            </a:extLst>
          </p:cNvPr>
          <p:cNvSpPr>
            <a:spLocks noGrp="1"/>
          </p:cNvSpPr>
          <p:nvPr>
            <p:ph idx="1"/>
          </p:nvPr>
        </p:nvSpPr>
        <p:spPr>
          <a:xfrm>
            <a:off x="5708339" y="1849722"/>
            <a:ext cx="5749954" cy="2820442"/>
          </a:xfrm>
        </p:spPr>
        <p:txBody>
          <a:bodyPr>
            <a:normAutofit/>
          </a:bodyPr>
          <a:lstStyle/>
          <a:p>
            <a:r>
              <a:rPr lang="es-ES" sz="4800" b="0" i="0" dirty="0">
                <a:solidFill>
                  <a:srgbClr val="000000"/>
                </a:solidFill>
                <a:effectLst/>
                <a:latin typeface="ProximaVara-Roman"/>
              </a:rPr>
              <a:t>La revisión abierta por pares, es cada vez más popular en las revistas científicas (Ford, 2015)</a:t>
            </a:r>
          </a:p>
        </p:txBody>
      </p:sp>
      <p:grpSp>
        <p:nvGrpSpPr>
          <p:cNvPr id="6" name="Grupo 5">
            <a:extLst>
              <a:ext uri="{FF2B5EF4-FFF2-40B4-BE49-F238E27FC236}">
                <a16:creationId xmlns:a16="http://schemas.microsoft.com/office/drawing/2014/main" id="{EA1A45AD-C675-13F3-D610-3BF65562CC3A}"/>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D7C50851-8D9F-0E1E-EEB5-F969470CF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2587DF45-0E33-71C8-F9A0-C4891C62B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E83912F-758E-B5AC-82A3-C64DF2537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n 10">
            <a:extLst>
              <a:ext uri="{FF2B5EF4-FFF2-40B4-BE49-F238E27FC236}">
                <a16:creationId xmlns:a16="http://schemas.microsoft.com/office/drawing/2014/main" id="{F3971B30-D9FD-403F-BDAA-D77A40891E3E}"/>
              </a:ext>
            </a:extLst>
          </p:cNvPr>
          <p:cNvPicPr>
            <a:picLocks noChangeAspect="1"/>
          </p:cNvPicPr>
          <p:nvPr/>
        </p:nvPicPr>
        <p:blipFill>
          <a:blip r:embed="rId5"/>
          <a:stretch>
            <a:fillRect/>
          </a:stretch>
        </p:blipFill>
        <p:spPr>
          <a:xfrm>
            <a:off x="838200" y="1031846"/>
            <a:ext cx="4556660" cy="4533501"/>
          </a:xfrm>
          <a:prstGeom prst="rect">
            <a:avLst/>
          </a:prstGeom>
        </p:spPr>
      </p:pic>
    </p:spTree>
    <p:extLst>
      <p:ext uri="{BB962C8B-B14F-4D97-AF65-F5344CB8AC3E}">
        <p14:creationId xmlns:p14="http://schemas.microsoft.com/office/powerpoint/2010/main" val="2874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D82A6-0FA2-4A9C-FB6B-18F8BC26B3C6}"/>
              </a:ext>
            </a:extLst>
          </p:cNvPr>
          <p:cNvSpPr>
            <a:spLocks noGrp="1"/>
          </p:cNvSpPr>
          <p:nvPr>
            <p:ph type="title"/>
          </p:nvPr>
        </p:nvSpPr>
        <p:spPr/>
        <p:txBody>
          <a:bodyPr>
            <a:noAutofit/>
          </a:bodyPr>
          <a:lstStyle/>
          <a:p>
            <a:r>
              <a:rPr lang="es-ES" sz="4000" b="1" i="0" dirty="0">
                <a:solidFill>
                  <a:schemeClr val="tx1"/>
                </a:solidFill>
                <a:effectLst/>
                <a:latin typeface="Merriweather Sans"/>
              </a:rPr>
              <a:t>¿Qué aporta la revisión abierta por pares a los artículos científicos? Evidencia de revistas </a:t>
            </a:r>
            <a:r>
              <a:rPr lang="es-ES" sz="4000" b="1" i="0" dirty="0" err="1">
                <a:solidFill>
                  <a:schemeClr val="tx1"/>
                </a:solidFill>
                <a:effectLst/>
                <a:latin typeface="Merriweather Sans"/>
              </a:rPr>
              <a:t>PLoS</a:t>
            </a:r>
            <a:endParaRPr lang="es-PE" sz="4000" dirty="0">
              <a:solidFill>
                <a:schemeClr val="tx1"/>
              </a:solidFill>
            </a:endParaRPr>
          </a:p>
        </p:txBody>
      </p:sp>
      <p:sp>
        <p:nvSpPr>
          <p:cNvPr id="3" name="Marcador de contenido 2">
            <a:extLst>
              <a:ext uri="{FF2B5EF4-FFF2-40B4-BE49-F238E27FC236}">
                <a16:creationId xmlns:a16="http://schemas.microsoft.com/office/drawing/2014/main" id="{1FF7960E-3C74-56B6-DD9D-530265AD93FA}"/>
              </a:ext>
            </a:extLst>
          </p:cNvPr>
          <p:cNvSpPr>
            <a:spLocks noGrp="1"/>
          </p:cNvSpPr>
          <p:nvPr>
            <p:ph idx="1"/>
          </p:nvPr>
        </p:nvSpPr>
        <p:spPr>
          <a:xfrm>
            <a:off x="838200" y="2045767"/>
            <a:ext cx="10515600" cy="4717218"/>
          </a:xfrm>
        </p:spPr>
        <p:txBody>
          <a:bodyPr vert="horz" lIns="91440" tIns="45720" rIns="91440" bIns="45720" rtlCol="0">
            <a:normAutofit/>
          </a:bodyPr>
          <a:lstStyle/>
          <a:p>
            <a:pPr>
              <a:lnSpc>
                <a:spcPct val="100000"/>
              </a:lnSpc>
            </a:pPr>
            <a:r>
              <a:rPr lang="es-ES" sz="4000" dirty="0">
                <a:solidFill>
                  <a:srgbClr val="000000"/>
                </a:solidFill>
                <a:latin typeface="ProximaVara-Roman"/>
              </a:rPr>
              <a:t>Mayor cantidad de visitas a los artículos. </a:t>
            </a:r>
          </a:p>
          <a:p>
            <a:pPr>
              <a:lnSpc>
                <a:spcPct val="100000"/>
              </a:lnSpc>
            </a:pPr>
            <a:r>
              <a:rPr lang="es-ES" sz="4000" dirty="0">
                <a:solidFill>
                  <a:srgbClr val="000000"/>
                </a:solidFill>
                <a:latin typeface="ProximaVara-Roman"/>
              </a:rPr>
              <a:t>Evidencia convincente para que editores e investigadores, participen en OPR y promuevan su adopción en las publicaciones científicas (</a:t>
            </a:r>
            <a:r>
              <a:rPr lang="es-PE" sz="4000" dirty="0">
                <a:solidFill>
                  <a:srgbClr val="000000"/>
                </a:solidFill>
                <a:latin typeface="ProximaVara-Roman"/>
              </a:rPr>
              <a:t>Wei et al., 2023</a:t>
            </a:r>
            <a:r>
              <a:rPr lang="es-ES" sz="4000" dirty="0">
                <a:solidFill>
                  <a:srgbClr val="000000"/>
                </a:solidFill>
                <a:latin typeface="ProximaVara-Roman"/>
              </a:rPr>
              <a:t>)</a:t>
            </a:r>
            <a:endParaRPr lang="es-PE" sz="4000" dirty="0">
              <a:solidFill>
                <a:srgbClr val="000000"/>
              </a:solidFill>
              <a:latin typeface="ProximaVara-Roman"/>
            </a:endParaRPr>
          </a:p>
        </p:txBody>
      </p:sp>
      <p:grpSp>
        <p:nvGrpSpPr>
          <p:cNvPr id="6" name="Grupo 5">
            <a:extLst>
              <a:ext uri="{FF2B5EF4-FFF2-40B4-BE49-F238E27FC236}">
                <a16:creationId xmlns:a16="http://schemas.microsoft.com/office/drawing/2014/main" id="{B9106DFB-927B-EAA8-3C01-CF2759900749}"/>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4ADDC148-9BAE-C828-203D-9398A74AB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9792BC8D-3C49-B013-A5E1-EA8DFC610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4F8F3A2-F219-AAA0-1F3E-AF97E2B6A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083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E0776E-47FC-670C-D1EE-4AC69AFC74E7}"/>
              </a:ext>
            </a:extLst>
          </p:cNvPr>
          <p:cNvSpPr>
            <a:spLocks noGrp="1"/>
          </p:cNvSpPr>
          <p:nvPr>
            <p:ph idx="1"/>
          </p:nvPr>
        </p:nvSpPr>
        <p:spPr>
          <a:xfrm>
            <a:off x="881172" y="1376645"/>
            <a:ext cx="10515600" cy="4418775"/>
          </a:xfrm>
          <a:solidFill>
            <a:schemeClr val="bg1"/>
          </a:solidFill>
        </p:spPr>
        <p:txBody>
          <a:bodyPr>
            <a:normAutofit/>
          </a:bodyPr>
          <a:lstStyle/>
          <a:p>
            <a:pPr marL="0" indent="0">
              <a:lnSpc>
                <a:spcPct val="100000"/>
              </a:lnSpc>
              <a:buNone/>
            </a:pPr>
            <a:r>
              <a:rPr lang="es-ES" sz="5400" dirty="0">
                <a:solidFill>
                  <a:srgbClr val="0D0D0D"/>
                </a:solidFill>
                <a:latin typeface="Söhne"/>
              </a:rPr>
              <a:t>L</a:t>
            </a:r>
            <a:r>
              <a:rPr lang="es-ES" sz="5400" b="0" i="0" dirty="0">
                <a:solidFill>
                  <a:srgbClr val="0D0D0D"/>
                </a:solidFill>
                <a:effectLst/>
                <a:latin typeface="Söhne"/>
              </a:rPr>
              <a:t>a implementación efectiva del OPR requiere un diseño cuidadoso del </a:t>
            </a:r>
            <a:r>
              <a:rPr lang="es-ES" sz="5400" b="1" i="0" dirty="0">
                <a:solidFill>
                  <a:srgbClr val="0D0D0D"/>
                </a:solidFill>
                <a:effectLst/>
                <a:latin typeface="Söhne"/>
              </a:rPr>
              <a:t>proceso de envío </a:t>
            </a:r>
            <a:r>
              <a:rPr lang="es-ES" sz="5400" b="0" i="0" dirty="0">
                <a:solidFill>
                  <a:srgbClr val="0D0D0D"/>
                </a:solidFill>
                <a:effectLst/>
                <a:latin typeface="Söhne"/>
              </a:rPr>
              <a:t>y </a:t>
            </a:r>
            <a:r>
              <a:rPr lang="es-ES" sz="5400" b="1" i="0" dirty="0">
                <a:solidFill>
                  <a:srgbClr val="0D0D0D"/>
                </a:solidFill>
                <a:effectLst/>
                <a:latin typeface="Söhne"/>
              </a:rPr>
              <a:t>revisión</a:t>
            </a:r>
            <a:r>
              <a:rPr lang="es-ES" sz="5400" b="0" i="0" dirty="0">
                <a:solidFill>
                  <a:srgbClr val="0D0D0D"/>
                </a:solidFill>
                <a:effectLst/>
                <a:latin typeface="Söhne"/>
              </a:rPr>
              <a:t>, y la </a:t>
            </a:r>
            <a:r>
              <a:rPr lang="es-ES" sz="5400" b="1" i="0" dirty="0">
                <a:solidFill>
                  <a:srgbClr val="0D0D0D"/>
                </a:solidFill>
                <a:effectLst/>
                <a:latin typeface="Söhne"/>
              </a:rPr>
              <a:t>adaptación de las </a:t>
            </a:r>
            <a:r>
              <a:rPr lang="es-ES" sz="5400" b="1" dirty="0">
                <a:solidFill>
                  <a:srgbClr val="0D0D0D"/>
                </a:solidFill>
                <a:latin typeface="Söhne"/>
              </a:rPr>
              <a:t>plataformas de envío de revistas (</a:t>
            </a:r>
            <a:r>
              <a:rPr lang="en-US" sz="5400" b="1" dirty="0">
                <a:solidFill>
                  <a:srgbClr val="0D0D0D"/>
                </a:solidFill>
                <a:latin typeface="Söhne"/>
              </a:rPr>
              <a:t>Chiu, 2021)</a:t>
            </a:r>
            <a:r>
              <a:rPr lang="es-ES" sz="5400" b="1" dirty="0">
                <a:solidFill>
                  <a:srgbClr val="0D0D0D"/>
                </a:solidFill>
                <a:latin typeface="Söhne"/>
              </a:rPr>
              <a:t>.</a:t>
            </a:r>
            <a:endParaRPr lang="es-PE" sz="5400" b="1" dirty="0">
              <a:solidFill>
                <a:srgbClr val="0D0D0D"/>
              </a:solidFill>
              <a:latin typeface="Söhne"/>
            </a:endParaRPr>
          </a:p>
        </p:txBody>
      </p:sp>
      <p:grpSp>
        <p:nvGrpSpPr>
          <p:cNvPr id="6" name="Grupo 5">
            <a:extLst>
              <a:ext uri="{FF2B5EF4-FFF2-40B4-BE49-F238E27FC236}">
                <a16:creationId xmlns:a16="http://schemas.microsoft.com/office/drawing/2014/main" id="{F97BB257-5CA4-AEE1-72B0-F2B687545E6D}"/>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ADC62E50-CCB0-CE02-3FB2-EE2285515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EF34EB78-11F7-2B07-D196-F5A546F3C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FC6B8A-0D00-124A-28FD-AABBC0276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530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130FBC5-F9D0-FC01-42A4-FCFC433E3AE5}"/>
              </a:ext>
            </a:extLst>
          </p:cNvPr>
          <p:cNvSpPr>
            <a:spLocks noGrp="1"/>
          </p:cNvSpPr>
          <p:nvPr>
            <p:ph idx="1"/>
          </p:nvPr>
        </p:nvSpPr>
        <p:spPr>
          <a:xfrm>
            <a:off x="838200" y="1168184"/>
            <a:ext cx="10515600" cy="4539902"/>
          </a:xfrm>
          <a:solidFill>
            <a:schemeClr val="bg1"/>
          </a:solidFill>
        </p:spPr>
        <p:txBody>
          <a:bodyPr>
            <a:normAutofit lnSpcReduction="10000"/>
          </a:bodyPr>
          <a:lstStyle/>
          <a:p>
            <a:pPr>
              <a:lnSpc>
                <a:spcPct val="100000"/>
              </a:lnSpc>
            </a:pPr>
            <a:r>
              <a:rPr lang="es-ES" sz="5400" dirty="0">
                <a:solidFill>
                  <a:schemeClr val="tx1"/>
                </a:solidFill>
                <a:latin typeface="Söhne"/>
              </a:rPr>
              <a:t>A</a:t>
            </a:r>
            <a:r>
              <a:rPr lang="es-ES" sz="5400" b="0" i="0" dirty="0">
                <a:solidFill>
                  <a:schemeClr val="tx1"/>
                </a:solidFill>
                <a:effectLst/>
                <a:latin typeface="Söhne"/>
              </a:rPr>
              <a:t>unque la implementación del </a:t>
            </a:r>
            <a:r>
              <a:rPr lang="es-ES" sz="5400" b="0" i="0" dirty="0" err="1">
                <a:solidFill>
                  <a:schemeClr val="tx1"/>
                </a:solidFill>
                <a:effectLst/>
                <a:latin typeface="Söhne"/>
              </a:rPr>
              <a:t>OPR</a:t>
            </a:r>
            <a:r>
              <a:rPr lang="es-ES" sz="5400" b="0" i="0" dirty="0">
                <a:solidFill>
                  <a:schemeClr val="tx1"/>
                </a:solidFill>
                <a:effectLst/>
                <a:latin typeface="Söhne"/>
              </a:rPr>
              <a:t> </a:t>
            </a:r>
            <a:r>
              <a:rPr lang="es-ES" sz="5400" b="1" i="0" dirty="0">
                <a:solidFill>
                  <a:schemeClr val="tx1"/>
                </a:solidFill>
                <a:effectLst/>
                <a:latin typeface="Söhne"/>
              </a:rPr>
              <a:t>parece estar en transición</a:t>
            </a:r>
            <a:r>
              <a:rPr lang="es-ES" sz="5400" b="0" i="0" dirty="0">
                <a:solidFill>
                  <a:schemeClr val="tx1"/>
                </a:solidFill>
                <a:effectLst/>
                <a:latin typeface="Söhne"/>
              </a:rPr>
              <a:t>, representa un movimiento </a:t>
            </a:r>
            <a:r>
              <a:rPr lang="es-ES" sz="5400" dirty="0">
                <a:solidFill>
                  <a:schemeClr val="tx1"/>
                </a:solidFill>
                <a:latin typeface="Söhne"/>
              </a:rPr>
              <a:t>emergente hacia prácticas de publicación abiertas y transparentes (</a:t>
            </a:r>
            <a:r>
              <a:rPr lang="en-US" sz="5400" dirty="0">
                <a:solidFill>
                  <a:schemeClr val="tx1"/>
                </a:solidFill>
                <a:latin typeface="Söhne"/>
              </a:rPr>
              <a:t>Majumdar, 2023)</a:t>
            </a:r>
            <a:endParaRPr lang="es-ES" sz="5400" dirty="0">
              <a:solidFill>
                <a:schemeClr val="tx1"/>
              </a:solidFill>
              <a:latin typeface="Söhne"/>
            </a:endParaRPr>
          </a:p>
        </p:txBody>
      </p:sp>
      <p:grpSp>
        <p:nvGrpSpPr>
          <p:cNvPr id="6" name="Grupo 5">
            <a:extLst>
              <a:ext uri="{FF2B5EF4-FFF2-40B4-BE49-F238E27FC236}">
                <a16:creationId xmlns:a16="http://schemas.microsoft.com/office/drawing/2014/main" id="{1E92AC94-0BB6-B2D9-E5E1-2F2451B43B32}"/>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C1C75C53-E88A-303B-49B7-4F974B052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313AE922-3648-002E-9BEF-A1EAC3966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87FB225-3F5C-DA14-E2E4-A53BD5848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729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6D7EE6-B9DF-B2AD-502F-C4BD65A31785}"/>
              </a:ext>
            </a:extLst>
          </p:cNvPr>
          <p:cNvSpPr>
            <a:spLocks noGrp="1"/>
          </p:cNvSpPr>
          <p:nvPr>
            <p:ph idx="1"/>
          </p:nvPr>
        </p:nvSpPr>
        <p:spPr>
          <a:xfrm>
            <a:off x="838200" y="715206"/>
            <a:ext cx="10515600" cy="4983630"/>
          </a:xfrm>
          <a:solidFill>
            <a:schemeClr val="bg1"/>
          </a:solidFill>
        </p:spPr>
        <p:txBody>
          <a:bodyPr>
            <a:normAutofit fontScale="92500" lnSpcReduction="10000"/>
          </a:bodyPr>
          <a:lstStyle/>
          <a:p>
            <a:pPr>
              <a:lnSpc>
                <a:spcPct val="100000"/>
              </a:lnSpc>
            </a:pPr>
            <a:r>
              <a:rPr lang="es-ES" sz="4400" b="0" i="0" dirty="0">
                <a:solidFill>
                  <a:srgbClr val="0D0D0D"/>
                </a:solidFill>
                <a:effectLst/>
                <a:latin typeface="Söhne"/>
              </a:rPr>
              <a:t>Un estudio basado en una encuesta enviada a 1,875 editores, reveló:</a:t>
            </a:r>
          </a:p>
          <a:p>
            <a:pPr>
              <a:lnSpc>
                <a:spcPct val="100000"/>
              </a:lnSpc>
              <a:buFont typeface="Wingdings" panose="05000000000000000000" pitchFamily="2" charset="2"/>
              <a:buChar char="§"/>
            </a:pPr>
            <a:r>
              <a:rPr lang="es-ES" sz="4400" dirty="0">
                <a:solidFill>
                  <a:srgbClr val="0D0D0D"/>
                </a:solidFill>
                <a:latin typeface="Söhne"/>
              </a:rPr>
              <a:t>U</a:t>
            </a:r>
            <a:r>
              <a:rPr lang="es-ES" sz="4400" b="0" i="0" dirty="0">
                <a:solidFill>
                  <a:srgbClr val="0D0D0D"/>
                </a:solidFill>
                <a:effectLst/>
                <a:latin typeface="Söhne"/>
              </a:rPr>
              <a:t>na </a:t>
            </a:r>
            <a:r>
              <a:rPr lang="es-ES" sz="4400" b="0" i="0" dirty="0">
                <a:solidFill>
                  <a:srgbClr val="0D0D0D"/>
                </a:solidFill>
                <a:effectLst/>
                <a:highlight>
                  <a:srgbClr val="FFFF00"/>
                </a:highlight>
                <a:latin typeface="Söhne"/>
              </a:rPr>
              <a:t>preferencia</a:t>
            </a:r>
            <a:r>
              <a:rPr lang="es-ES" sz="4400" b="0" i="0" dirty="0">
                <a:solidFill>
                  <a:srgbClr val="0D0D0D"/>
                </a:solidFill>
                <a:effectLst/>
                <a:latin typeface="Söhne"/>
              </a:rPr>
              <a:t> marcada por el modelo de revisión </a:t>
            </a:r>
            <a:r>
              <a:rPr lang="es-ES" sz="4400" b="0" i="0" dirty="0" err="1">
                <a:solidFill>
                  <a:srgbClr val="0D0D0D"/>
                </a:solidFill>
                <a:effectLst/>
                <a:latin typeface="Söhne"/>
              </a:rPr>
              <a:t>OPR</a:t>
            </a:r>
            <a:r>
              <a:rPr lang="es-ES" sz="4400" b="0" i="0" dirty="0">
                <a:solidFill>
                  <a:srgbClr val="0D0D0D"/>
                </a:solidFill>
                <a:effectLst/>
                <a:latin typeface="Söhne"/>
              </a:rPr>
              <a:t>,</a:t>
            </a:r>
          </a:p>
          <a:p>
            <a:pPr>
              <a:lnSpc>
                <a:spcPct val="100000"/>
              </a:lnSpc>
              <a:buFont typeface="Wingdings" panose="05000000000000000000" pitchFamily="2" charset="2"/>
              <a:buChar char="§"/>
            </a:pPr>
            <a:r>
              <a:rPr lang="es-ES" sz="4400" b="0" i="0" dirty="0">
                <a:solidFill>
                  <a:srgbClr val="0D0D0D"/>
                </a:solidFill>
                <a:effectLst/>
                <a:latin typeface="Söhne"/>
              </a:rPr>
              <a:t>sin embargo se identifica </a:t>
            </a:r>
            <a:r>
              <a:rPr lang="es-ES" sz="4400" b="0" i="0" dirty="0">
                <a:solidFill>
                  <a:srgbClr val="0D0D0D"/>
                </a:solidFill>
                <a:effectLst/>
                <a:highlight>
                  <a:srgbClr val="FFFF00"/>
                </a:highlight>
                <a:latin typeface="Söhne"/>
              </a:rPr>
              <a:t>como punto crítico </a:t>
            </a:r>
            <a:r>
              <a:rPr lang="es-ES" sz="4400" b="0" i="0" dirty="0">
                <a:solidFill>
                  <a:srgbClr val="0D0D0D"/>
                </a:solidFill>
                <a:effectLst/>
                <a:latin typeface="Söhne"/>
              </a:rPr>
              <a:t>la resistencia al cambio,</a:t>
            </a:r>
          </a:p>
          <a:p>
            <a:pPr>
              <a:lnSpc>
                <a:spcPct val="100000"/>
              </a:lnSpc>
              <a:buFont typeface="Wingdings" panose="05000000000000000000" pitchFamily="2" charset="2"/>
              <a:buChar char="§"/>
            </a:pPr>
            <a:r>
              <a:rPr lang="es-ES" sz="4400" b="0" i="0" dirty="0">
                <a:solidFill>
                  <a:srgbClr val="0D0D0D"/>
                </a:solidFill>
                <a:effectLst/>
                <a:latin typeface="Söhne"/>
              </a:rPr>
              <a:t>y la </a:t>
            </a:r>
            <a:r>
              <a:rPr lang="es-ES" sz="4400" b="0" i="0" dirty="0">
                <a:solidFill>
                  <a:srgbClr val="0D0D0D"/>
                </a:solidFill>
                <a:effectLst/>
                <a:highlight>
                  <a:srgbClr val="FFFF00"/>
                </a:highlight>
                <a:latin typeface="Söhne"/>
              </a:rPr>
              <a:t>potencial</a:t>
            </a:r>
            <a:r>
              <a:rPr lang="es-ES" sz="4400" b="0" i="0" dirty="0">
                <a:solidFill>
                  <a:srgbClr val="0D0D0D"/>
                </a:solidFill>
                <a:effectLst/>
                <a:latin typeface="Söhne"/>
              </a:rPr>
              <a:t> falta de objetividad y rigor.</a:t>
            </a:r>
            <a:endParaRPr lang="es-PE" sz="4400" dirty="0"/>
          </a:p>
        </p:txBody>
      </p:sp>
      <p:grpSp>
        <p:nvGrpSpPr>
          <p:cNvPr id="6" name="Grupo 5">
            <a:extLst>
              <a:ext uri="{FF2B5EF4-FFF2-40B4-BE49-F238E27FC236}">
                <a16:creationId xmlns:a16="http://schemas.microsoft.com/office/drawing/2014/main" id="{F7E13CF8-2D39-0D55-0AF4-358221DFE410}"/>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5D2A89F6-7C7E-2A10-972D-389FD3621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1408D09E-2ECB-DF0A-AD1C-7E114D866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52627C5-CB0E-6BB5-3659-2BEAA481F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54BD641D-323B-1544-7D47-1AF255B31390}"/>
              </a:ext>
            </a:extLst>
          </p:cNvPr>
          <p:cNvSpPr txBox="1"/>
          <p:nvPr/>
        </p:nvSpPr>
        <p:spPr>
          <a:xfrm>
            <a:off x="5846617" y="5337198"/>
            <a:ext cx="6096000" cy="723275"/>
          </a:xfrm>
          <a:prstGeom prst="rect">
            <a:avLst/>
          </a:prstGeom>
          <a:noFill/>
        </p:spPr>
        <p:txBody>
          <a:bodyPr wrap="square">
            <a:spAutoFit/>
          </a:bodyPr>
          <a:lstStyle/>
          <a:p>
            <a:r>
              <a:rPr lang="en-US" sz="4100" dirty="0">
                <a:solidFill>
                  <a:srgbClr val="0D0D0D"/>
                </a:solidFill>
                <a:latin typeface="Söhne"/>
              </a:rPr>
              <a:t>(</a:t>
            </a:r>
            <a:r>
              <a:rPr lang="en-US" sz="4100" dirty="0" err="1">
                <a:solidFill>
                  <a:srgbClr val="0D0D0D"/>
                </a:solidFill>
                <a:latin typeface="Söhne"/>
              </a:rPr>
              <a:t>Abadal</a:t>
            </a:r>
            <a:r>
              <a:rPr lang="en-US" sz="4100" dirty="0">
                <a:solidFill>
                  <a:srgbClr val="0D0D0D"/>
                </a:solidFill>
                <a:latin typeface="Söhne"/>
              </a:rPr>
              <a:t> &amp; </a:t>
            </a:r>
            <a:r>
              <a:rPr lang="en-US" sz="4100" dirty="0" err="1">
                <a:solidFill>
                  <a:srgbClr val="0D0D0D"/>
                </a:solidFill>
                <a:latin typeface="Söhne"/>
              </a:rPr>
              <a:t>Melero</a:t>
            </a:r>
            <a:r>
              <a:rPr lang="en-US" sz="4100" dirty="0">
                <a:solidFill>
                  <a:srgbClr val="0D0D0D"/>
                </a:solidFill>
                <a:latin typeface="Söhne"/>
              </a:rPr>
              <a:t>, 2023). </a:t>
            </a:r>
            <a:endParaRPr lang="es-PE" sz="4100" dirty="0">
              <a:solidFill>
                <a:srgbClr val="0D0D0D"/>
              </a:solidFill>
              <a:latin typeface="Söhne"/>
            </a:endParaRPr>
          </a:p>
        </p:txBody>
      </p:sp>
    </p:spTree>
    <p:extLst>
      <p:ext uri="{BB962C8B-B14F-4D97-AF65-F5344CB8AC3E}">
        <p14:creationId xmlns:p14="http://schemas.microsoft.com/office/powerpoint/2010/main" val="20487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3E8C73-F771-1A79-7F6F-A0D076CCE16F}"/>
              </a:ext>
            </a:extLst>
          </p:cNvPr>
          <p:cNvSpPr>
            <a:spLocks noGrp="1"/>
          </p:cNvSpPr>
          <p:nvPr>
            <p:ph idx="1"/>
          </p:nvPr>
        </p:nvSpPr>
        <p:spPr>
          <a:xfrm>
            <a:off x="730118" y="997745"/>
            <a:ext cx="10515600" cy="4728435"/>
          </a:xfrm>
          <a:solidFill>
            <a:schemeClr val="bg1"/>
          </a:solidFill>
        </p:spPr>
        <p:txBody>
          <a:bodyPr>
            <a:normAutofit fontScale="92500" lnSpcReduction="20000"/>
          </a:bodyPr>
          <a:lstStyle/>
          <a:p>
            <a:pPr marL="0" indent="0">
              <a:lnSpc>
                <a:spcPct val="120000"/>
              </a:lnSpc>
              <a:buNone/>
            </a:pPr>
            <a:r>
              <a:rPr lang="es-ES" sz="3900" b="0" i="0" dirty="0">
                <a:solidFill>
                  <a:srgbClr val="0D0D0D"/>
                </a:solidFill>
                <a:effectLst/>
              </a:rPr>
              <a:t>Entre los aspectos positivos del </a:t>
            </a:r>
            <a:r>
              <a:rPr lang="es-ES" sz="3900" b="0" i="0" dirty="0" err="1">
                <a:solidFill>
                  <a:srgbClr val="0D0D0D"/>
                </a:solidFill>
                <a:effectLst/>
              </a:rPr>
              <a:t>OPR</a:t>
            </a:r>
            <a:r>
              <a:rPr lang="es-ES" sz="3900" b="0" i="0" dirty="0">
                <a:solidFill>
                  <a:srgbClr val="0D0D0D"/>
                </a:solidFill>
                <a:effectLst/>
              </a:rPr>
              <a:t>, </a:t>
            </a:r>
            <a:r>
              <a:rPr lang="es-ES" sz="3900" dirty="0">
                <a:solidFill>
                  <a:srgbClr val="0D0D0D"/>
                </a:solidFill>
              </a:rPr>
              <a:t>destacan</a:t>
            </a:r>
            <a:r>
              <a:rPr lang="es-ES" sz="3900" b="0" i="0" dirty="0">
                <a:solidFill>
                  <a:srgbClr val="0D0D0D"/>
                </a:solidFill>
                <a:effectLst/>
              </a:rPr>
              <a:t>:</a:t>
            </a:r>
          </a:p>
          <a:p>
            <a:pPr marL="361950" indent="-361950">
              <a:lnSpc>
                <a:spcPct val="120000"/>
              </a:lnSpc>
              <a:buFont typeface="Wingdings" panose="05000000000000000000" pitchFamily="2" charset="2"/>
              <a:buChar char="§"/>
            </a:pPr>
            <a:r>
              <a:rPr lang="es-ES" sz="3900" b="0" i="0" dirty="0">
                <a:solidFill>
                  <a:srgbClr val="0D0D0D"/>
                </a:solidFill>
                <a:effectLst/>
              </a:rPr>
              <a:t>El valor de los informes para la comunidad científica</a:t>
            </a:r>
          </a:p>
          <a:p>
            <a:pPr marL="361950" indent="-361950">
              <a:lnSpc>
                <a:spcPct val="120000"/>
              </a:lnSpc>
              <a:buFont typeface="Wingdings" panose="05000000000000000000" pitchFamily="2" charset="2"/>
              <a:buChar char="§"/>
            </a:pPr>
            <a:r>
              <a:rPr lang="es-ES" sz="3900" b="0" i="0" dirty="0">
                <a:solidFill>
                  <a:srgbClr val="0D0D0D"/>
                </a:solidFill>
                <a:effectLst/>
              </a:rPr>
              <a:t>El reconocimiento del papel del revisor</a:t>
            </a:r>
          </a:p>
          <a:p>
            <a:pPr marL="361950" indent="-361950">
              <a:lnSpc>
                <a:spcPct val="120000"/>
              </a:lnSpc>
              <a:buFont typeface="Wingdings" panose="05000000000000000000" pitchFamily="2" charset="2"/>
              <a:buChar char="§"/>
            </a:pPr>
            <a:r>
              <a:rPr lang="es-ES" sz="3900" b="0" i="0" dirty="0">
                <a:solidFill>
                  <a:srgbClr val="0D0D0D"/>
                </a:solidFill>
                <a:effectLst/>
              </a:rPr>
              <a:t>La posibilidad de controlar la arbitrariedad de algunos revisores y la promoción del diálogo entre revisor y autor. </a:t>
            </a:r>
          </a:p>
          <a:p>
            <a:pPr marL="361950" indent="-361950">
              <a:lnSpc>
                <a:spcPct val="120000"/>
              </a:lnSpc>
              <a:buFont typeface="Wingdings" panose="05000000000000000000" pitchFamily="2" charset="2"/>
              <a:buChar char="§"/>
            </a:pPr>
            <a:r>
              <a:rPr lang="es-ES" sz="3900" b="0" i="0" dirty="0">
                <a:solidFill>
                  <a:srgbClr val="0D0D0D"/>
                </a:solidFill>
                <a:effectLst/>
                <a:highlight>
                  <a:srgbClr val="FFFF00"/>
                </a:highlight>
              </a:rPr>
              <a:t>Se destaca la necesidad de un cambio cultural</a:t>
            </a:r>
          </a:p>
          <a:p>
            <a:pPr>
              <a:lnSpc>
                <a:spcPct val="120000"/>
              </a:lnSpc>
              <a:buFont typeface="Wingdings" panose="05000000000000000000" pitchFamily="2" charset="2"/>
              <a:buChar char="§"/>
            </a:pPr>
            <a:endParaRPr lang="es-PE" sz="3200" dirty="0"/>
          </a:p>
        </p:txBody>
      </p:sp>
      <p:grpSp>
        <p:nvGrpSpPr>
          <p:cNvPr id="10" name="Grupo 9">
            <a:extLst>
              <a:ext uri="{FF2B5EF4-FFF2-40B4-BE49-F238E27FC236}">
                <a16:creationId xmlns:a16="http://schemas.microsoft.com/office/drawing/2014/main" id="{FFE5B91F-94B2-E5B2-6835-EE11CE7D4A66}"/>
              </a:ext>
            </a:extLst>
          </p:cNvPr>
          <p:cNvGrpSpPr/>
          <p:nvPr/>
        </p:nvGrpSpPr>
        <p:grpSpPr>
          <a:xfrm>
            <a:off x="9530589" y="198315"/>
            <a:ext cx="2267834" cy="333619"/>
            <a:chOff x="6751390" y="5865900"/>
            <a:chExt cx="5186144" cy="762929"/>
          </a:xfrm>
        </p:grpSpPr>
        <p:pic>
          <p:nvPicPr>
            <p:cNvPr id="11" name="Picture 2" descr="EPI">
              <a:extLst>
                <a:ext uri="{FF2B5EF4-FFF2-40B4-BE49-F238E27FC236}">
                  <a16:creationId xmlns:a16="http://schemas.microsoft.com/office/drawing/2014/main" id="{E9401CE7-A89D-CD09-2E41-D1CAF8AB8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Universidad Católica de Santa María – UCSM">
              <a:extLst>
                <a:ext uri="{FF2B5EF4-FFF2-40B4-BE49-F238E27FC236}">
                  <a16:creationId xmlns:a16="http://schemas.microsoft.com/office/drawing/2014/main" id="{8C294278-4B6D-EB01-8405-B48082E13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1BA927A6-2EEF-A898-9E58-CC7A973A9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a:extLst>
              <a:ext uri="{FF2B5EF4-FFF2-40B4-BE49-F238E27FC236}">
                <a16:creationId xmlns:a16="http://schemas.microsoft.com/office/drawing/2014/main" id="{6C1C2D0B-FAEF-9E0E-EEF2-B3C7F20DC2B8}"/>
              </a:ext>
            </a:extLst>
          </p:cNvPr>
          <p:cNvSpPr txBox="1"/>
          <p:nvPr/>
        </p:nvSpPr>
        <p:spPr>
          <a:xfrm>
            <a:off x="5781963" y="5595816"/>
            <a:ext cx="6096000" cy="723275"/>
          </a:xfrm>
          <a:prstGeom prst="rect">
            <a:avLst/>
          </a:prstGeom>
          <a:noFill/>
        </p:spPr>
        <p:txBody>
          <a:bodyPr wrap="square">
            <a:spAutoFit/>
          </a:bodyPr>
          <a:lstStyle/>
          <a:p>
            <a:r>
              <a:rPr lang="en-US" sz="4100" dirty="0">
                <a:solidFill>
                  <a:srgbClr val="0D0D0D"/>
                </a:solidFill>
                <a:latin typeface="Söhne"/>
              </a:rPr>
              <a:t>(</a:t>
            </a:r>
            <a:r>
              <a:rPr lang="en-US" sz="4100" dirty="0" err="1">
                <a:solidFill>
                  <a:srgbClr val="0D0D0D"/>
                </a:solidFill>
                <a:latin typeface="Söhne"/>
              </a:rPr>
              <a:t>Abadal</a:t>
            </a:r>
            <a:r>
              <a:rPr lang="en-US" sz="4100" dirty="0">
                <a:solidFill>
                  <a:srgbClr val="0D0D0D"/>
                </a:solidFill>
                <a:latin typeface="Söhne"/>
              </a:rPr>
              <a:t> &amp; </a:t>
            </a:r>
            <a:r>
              <a:rPr lang="en-US" sz="4100" dirty="0" err="1">
                <a:solidFill>
                  <a:srgbClr val="0D0D0D"/>
                </a:solidFill>
                <a:latin typeface="Söhne"/>
              </a:rPr>
              <a:t>Melero</a:t>
            </a:r>
            <a:r>
              <a:rPr lang="en-US" sz="4100" dirty="0">
                <a:solidFill>
                  <a:srgbClr val="0D0D0D"/>
                </a:solidFill>
                <a:latin typeface="Söhne"/>
              </a:rPr>
              <a:t>, 2023). </a:t>
            </a:r>
            <a:endParaRPr lang="es-PE" sz="4100" dirty="0">
              <a:solidFill>
                <a:srgbClr val="0D0D0D"/>
              </a:solidFill>
              <a:latin typeface="Söhne"/>
            </a:endParaRPr>
          </a:p>
        </p:txBody>
      </p:sp>
    </p:spTree>
    <p:extLst>
      <p:ext uri="{BB962C8B-B14F-4D97-AF65-F5344CB8AC3E}">
        <p14:creationId xmlns:p14="http://schemas.microsoft.com/office/powerpoint/2010/main" val="315731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DF3E8FC-8388-E88E-85BF-DCB14EC82AD0}"/>
              </a:ext>
            </a:extLst>
          </p:cNvPr>
          <p:cNvSpPr>
            <a:spLocks noGrp="1"/>
          </p:cNvSpPr>
          <p:nvPr>
            <p:ph idx="1"/>
          </p:nvPr>
        </p:nvSpPr>
        <p:spPr>
          <a:xfrm>
            <a:off x="730118" y="1152747"/>
            <a:ext cx="10515600" cy="4552505"/>
          </a:xfrm>
          <a:solidFill>
            <a:schemeClr val="bg1"/>
          </a:solidFill>
        </p:spPr>
        <p:txBody>
          <a:bodyPr>
            <a:normAutofit/>
          </a:bodyPr>
          <a:lstStyle/>
          <a:p>
            <a:pPr>
              <a:lnSpc>
                <a:spcPct val="100000"/>
              </a:lnSpc>
            </a:pPr>
            <a:r>
              <a:rPr lang="es-ES" sz="3200" b="0" i="0" dirty="0">
                <a:solidFill>
                  <a:srgbClr val="0D0D0D"/>
                </a:solidFill>
                <a:effectLst/>
              </a:rPr>
              <a:t>A través de un detallado análisis de 21 artículos seleccionados, se identificaron:  </a:t>
            </a:r>
          </a:p>
          <a:p>
            <a:pPr marL="268288" indent="-268288">
              <a:lnSpc>
                <a:spcPct val="100000"/>
              </a:lnSpc>
              <a:buFont typeface="Wingdings" panose="05000000000000000000" pitchFamily="2" charset="2"/>
              <a:buChar char="§"/>
            </a:pPr>
            <a:r>
              <a:rPr lang="es-ES" sz="3200" b="1" i="0" dirty="0">
                <a:solidFill>
                  <a:srgbClr val="0D0D0D"/>
                </a:solidFill>
                <a:effectLst/>
              </a:rPr>
              <a:t>La calidad de la revisión</a:t>
            </a:r>
            <a:r>
              <a:rPr lang="es-ES" sz="3200" b="0" i="0" dirty="0">
                <a:solidFill>
                  <a:srgbClr val="0D0D0D"/>
                </a:solidFill>
                <a:effectLst/>
              </a:rPr>
              <a:t>,</a:t>
            </a:r>
          </a:p>
          <a:p>
            <a:pPr marL="268288" indent="-268288">
              <a:lnSpc>
                <a:spcPct val="100000"/>
              </a:lnSpc>
              <a:buFont typeface="Wingdings" panose="05000000000000000000" pitchFamily="2" charset="2"/>
              <a:buChar char="§"/>
            </a:pPr>
            <a:r>
              <a:rPr lang="es-ES" sz="3200" b="0" i="0" dirty="0">
                <a:solidFill>
                  <a:srgbClr val="0D0D0D"/>
                </a:solidFill>
                <a:effectLst/>
              </a:rPr>
              <a:t>El </a:t>
            </a:r>
            <a:r>
              <a:rPr lang="es-ES" sz="3200" b="1" i="0" dirty="0">
                <a:solidFill>
                  <a:srgbClr val="0D0D0D"/>
                </a:solidFill>
                <a:effectLst/>
              </a:rPr>
              <a:t>sesgo hacia determinados temas como género y país de origen</a:t>
            </a:r>
            <a:r>
              <a:rPr lang="es-ES" sz="3200" b="0" i="0" dirty="0">
                <a:solidFill>
                  <a:srgbClr val="0D0D0D"/>
                </a:solidFill>
                <a:effectLst/>
              </a:rPr>
              <a:t>, y </a:t>
            </a:r>
            <a:r>
              <a:rPr lang="es-ES" sz="3200" b="1" i="0" dirty="0">
                <a:solidFill>
                  <a:srgbClr val="0D0D0D"/>
                </a:solidFill>
                <a:effectLst/>
              </a:rPr>
              <a:t>el tiempo dedicado a la revisión</a:t>
            </a:r>
            <a:r>
              <a:rPr lang="es-ES" sz="3200" b="0" i="0" dirty="0">
                <a:solidFill>
                  <a:srgbClr val="0D0D0D"/>
                </a:solidFill>
                <a:effectLst/>
              </a:rPr>
              <a:t>. </a:t>
            </a:r>
          </a:p>
          <a:p>
            <a:pPr marL="268288" indent="-268288">
              <a:lnSpc>
                <a:spcPct val="100000"/>
              </a:lnSpc>
              <a:buFont typeface="Wingdings" panose="05000000000000000000" pitchFamily="2" charset="2"/>
              <a:buChar char="§"/>
            </a:pPr>
            <a:r>
              <a:rPr lang="es-ES" sz="3200" b="0" i="0" dirty="0">
                <a:solidFill>
                  <a:srgbClr val="0D0D0D"/>
                </a:solidFill>
                <a:effectLst/>
              </a:rPr>
              <a:t>El </a:t>
            </a:r>
            <a:r>
              <a:rPr lang="es-ES" sz="3200" b="0" i="0" dirty="0" err="1">
                <a:solidFill>
                  <a:srgbClr val="0D0D0D"/>
                </a:solidFill>
                <a:effectLst/>
              </a:rPr>
              <a:t>OPR</a:t>
            </a:r>
            <a:r>
              <a:rPr lang="es-ES" sz="3200" b="0" i="0" dirty="0">
                <a:solidFill>
                  <a:srgbClr val="0D0D0D"/>
                </a:solidFill>
                <a:effectLst/>
              </a:rPr>
              <a:t> no tiene un impacto negativo en la calidad de la revisión, y en algunos casos, la mejora.</a:t>
            </a:r>
            <a:endParaRPr lang="es-PE" sz="3200" dirty="0"/>
          </a:p>
        </p:txBody>
      </p:sp>
      <p:grpSp>
        <p:nvGrpSpPr>
          <p:cNvPr id="6" name="Grupo 5">
            <a:extLst>
              <a:ext uri="{FF2B5EF4-FFF2-40B4-BE49-F238E27FC236}">
                <a16:creationId xmlns:a16="http://schemas.microsoft.com/office/drawing/2014/main" id="{EA3ABDBE-E633-9300-70C4-66836C287539}"/>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2759AED1-199B-43CC-4673-F36F9771B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0305A217-7453-00CF-3F5A-A44E31B5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3CBDB05-747E-9C66-9D79-6ABE93BCA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CuadroTexto 3">
            <a:extLst>
              <a:ext uri="{FF2B5EF4-FFF2-40B4-BE49-F238E27FC236}">
                <a16:creationId xmlns:a16="http://schemas.microsoft.com/office/drawing/2014/main" id="{06A72573-7958-7432-160F-2AB2E7FA1725}"/>
              </a:ext>
            </a:extLst>
          </p:cNvPr>
          <p:cNvSpPr txBox="1"/>
          <p:nvPr/>
        </p:nvSpPr>
        <p:spPr>
          <a:xfrm>
            <a:off x="6482589" y="5412864"/>
            <a:ext cx="6096000" cy="584775"/>
          </a:xfrm>
          <a:prstGeom prst="rect">
            <a:avLst/>
          </a:prstGeom>
          <a:noFill/>
        </p:spPr>
        <p:txBody>
          <a:bodyPr wrap="square">
            <a:spAutoFit/>
          </a:bodyPr>
          <a:lstStyle/>
          <a:p>
            <a:r>
              <a:rPr lang="en-US" sz="3200" dirty="0">
                <a:solidFill>
                  <a:srgbClr val="0D0D0D"/>
                </a:solidFill>
              </a:rPr>
              <a:t>(Hadji-Azizi, 2022). </a:t>
            </a:r>
            <a:endParaRPr lang="es-PE" sz="3200" dirty="0">
              <a:solidFill>
                <a:srgbClr val="0D0D0D"/>
              </a:solidFill>
            </a:endParaRPr>
          </a:p>
        </p:txBody>
      </p:sp>
    </p:spTree>
    <p:extLst>
      <p:ext uri="{BB962C8B-B14F-4D97-AF65-F5344CB8AC3E}">
        <p14:creationId xmlns:p14="http://schemas.microsoft.com/office/powerpoint/2010/main" val="158418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57DDC34-47E2-C944-F9AB-80F2C850952E}"/>
              </a:ext>
            </a:extLst>
          </p:cNvPr>
          <p:cNvSpPr>
            <a:spLocks noGrp="1"/>
          </p:cNvSpPr>
          <p:nvPr>
            <p:ph idx="1"/>
          </p:nvPr>
        </p:nvSpPr>
        <p:spPr>
          <a:xfrm>
            <a:off x="730118" y="883058"/>
            <a:ext cx="10515600" cy="4841875"/>
          </a:xfrm>
          <a:solidFill>
            <a:schemeClr val="bg1"/>
          </a:solidFill>
        </p:spPr>
        <p:txBody>
          <a:bodyPr>
            <a:normAutofit/>
          </a:bodyPr>
          <a:lstStyle/>
          <a:p>
            <a:pPr algn="l">
              <a:lnSpc>
                <a:spcPct val="100000"/>
              </a:lnSpc>
              <a:buFont typeface="Wingdings" panose="05000000000000000000" pitchFamily="2" charset="2"/>
              <a:buChar char="§"/>
            </a:pPr>
            <a:r>
              <a:rPr lang="es-ES" sz="3200" b="1" i="0" dirty="0">
                <a:solidFill>
                  <a:srgbClr val="0D0D0D"/>
                </a:solidFill>
                <a:effectLst/>
                <a:latin typeface="Söhne"/>
              </a:rPr>
              <a:t>Transparencia y rapidez en la revisión por pares</a:t>
            </a:r>
            <a:r>
              <a:rPr lang="es-ES" sz="3200" b="0" i="0" dirty="0">
                <a:solidFill>
                  <a:srgbClr val="0D0D0D"/>
                </a:solidFill>
                <a:effectLst/>
                <a:latin typeface="Söhne"/>
              </a:rPr>
              <a:t>: </a:t>
            </a:r>
            <a:r>
              <a:rPr lang="es-ES" sz="3200" dirty="0">
                <a:solidFill>
                  <a:srgbClr val="0D0D0D"/>
                </a:solidFill>
                <a:latin typeface="Söhne"/>
              </a:rPr>
              <a:t>U</a:t>
            </a:r>
            <a:r>
              <a:rPr lang="es-ES" sz="3200" b="0" i="0" dirty="0">
                <a:solidFill>
                  <a:srgbClr val="0D0D0D"/>
                </a:solidFill>
                <a:effectLst/>
                <a:latin typeface="Söhne"/>
              </a:rPr>
              <a:t>n proceso de revisión más abierto y eficiente puede mejorar la confianza en los resultados publicados</a:t>
            </a:r>
          </a:p>
          <a:p>
            <a:pPr algn="l">
              <a:lnSpc>
                <a:spcPct val="100000"/>
              </a:lnSpc>
              <a:buFont typeface="Wingdings" panose="05000000000000000000" pitchFamily="2" charset="2"/>
              <a:buChar char="§"/>
            </a:pPr>
            <a:r>
              <a:rPr lang="es-ES" sz="3200" b="1" i="0" dirty="0">
                <a:solidFill>
                  <a:srgbClr val="0D0D0D"/>
                </a:solidFill>
                <a:effectLst/>
                <a:latin typeface="Söhne"/>
              </a:rPr>
              <a:t>Desafíos de adoptar la </a:t>
            </a:r>
            <a:r>
              <a:rPr lang="es-ES" sz="3200" b="1" i="0" dirty="0" err="1">
                <a:solidFill>
                  <a:srgbClr val="0D0D0D"/>
                </a:solidFill>
                <a:effectLst/>
                <a:latin typeface="Söhne"/>
              </a:rPr>
              <a:t>OPR</a:t>
            </a:r>
            <a:r>
              <a:rPr lang="es-ES" sz="3200" b="0" i="0" dirty="0">
                <a:solidFill>
                  <a:srgbClr val="0D0D0D"/>
                </a:solidFill>
                <a:effectLst/>
                <a:latin typeface="Söhne"/>
              </a:rPr>
              <a:t>: Sugiere que cambios significativos en la gestión de los procesos y los actores son necesarios para una transición exitosa hacia un sistema más abierto y transparente.</a:t>
            </a:r>
          </a:p>
          <a:p>
            <a:pPr algn="l">
              <a:lnSpc>
                <a:spcPct val="100000"/>
              </a:lnSpc>
              <a:buFont typeface="Wingdings" panose="05000000000000000000" pitchFamily="2" charset="2"/>
              <a:buChar char="§"/>
            </a:pPr>
            <a:r>
              <a:rPr lang="es-ES" sz="3200" b="1" i="0" dirty="0">
                <a:solidFill>
                  <a:srgbClr val="0D0D0D"/>
                </a:solidFill>
                <a:effectLst/>
                <a:latin typeface="Söhne"/>
              </a:rPr>
              <a:t>Innovación en el proceso de revisión</a:t>
            </a:r>
            <a:r>
              <a:rPr lang="es-ES" sz="3200" b="0" i="0" dirty="0">
                <a:solidFill>
                  <a:srgbClr val="0D0D0D"/>
                </a:solidFill>
                <a:effectLst/>
                <a:latin typeface="Söhne"/>
              </a:rPr>
              <a:t>: Sugiere que la innovación tecnológica y los cambios culturales</a:t>
            </a:r>
          </a:p>
        </p:txBody>
      </p:sp>
      <p:sp>
        <p:nvSpPr>
          <p:cNvPr id="5" name="CuadroTexto 4">
            <a:extLst>
              <a:ext uri="{FF2B5EF4-FFF2-40B4-BE49-F238E27FC236}">
                <a16:creationId xmlns:a16="http://schemas.microsoft.com/office/drawing/2014/main" id="{0358C747-A043-F3EA-AA05-BAE4C20795B2}"/>
              </a:ext>
            </a:extLst>
          </p:cNvPr>
          <p:cNvSpPr txBox="1"/>
          <p:nvPr/>
        </p:nvSpPr>
        <p:spPr>
          <a:xfrm>
            <a:off x="7835752" y="5863601"/>
            <a:ext cx="4702946" cy="369332"/>
          </a:xfrm>
          <a:prstGeom prst="rect">
            <a:avLst/>
          </a:prstGeom>
          <a:noFill/>
        </p:spPr>
        <p:txBody>
          <a:bodyPr wrap="square">
            <a:spAutoFit/>
          </a:bodyPr>
          <a:lstStyle/>
          <a:p>
            <a:r>
              <a:rPr lang="es-PE" dirty="0">
                <a:hlinkClick r:id="rId2"/>
              </a:rPr>
              <a:t>https://doi.org/10.53377/lq.11114</a:t>
            </a:r>
            <a:r>
              <a:rPr lang="es-PE" dirty="0"/>
              <a:t> </a:t>
            </a:r>
          </a:p>
        </p:txBody>
      </p:sp>
      <p:grpSp>
        <p:nvGrpSpPr>
          <p:cNvPr id="6" name="Grupo 5">
            <a:extLst>
              <a:ext uri="{FF2B5EF4-FFF2-40B4-BE49-F238E27FC236}">
                <a16:creationId xmlns:a16="http://schemas.microsoft.com/office/drawing/2014/main" id="{0FE67435-5DEF-F236-5904-4850C83AEE2A}"/>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303ECBE9-4E13-5D9F-EC2D-88F6271B0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3852816E-5E72-6D13-7852-CF606B9C9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F0EC3AD-ADCB-E5ED-D04B-9E36900E8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624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35EBC5B-18CD-17DF-AAC5-0C6EBC781D70}"/>
              </a:ext>
            </a:extLst>
          </p:cNvPr>
          <p:cNvSpPr>
            <a:spLocks noGrp="1"/>
          </p:cNvSpPr>
          <p:nvPr>
            <p:ph idx="1"/>
          </p:nvPr>
        </p:nvSpPr>
        <p:spPr>
          <a:xfrm>
            <a:off x="730118" y="1318094"/>
            <a:ext cx="10515600" cy="4376170"/>
          </a:xfrm>
          <a:solidFill>
            <a:schemeClr val="bg1"/>
          </a:solidFill>
        </p:spPr>
        <p:txBody>
          <a:bodyPr>
            <a:normAutofit/>
          </a:bodyPr>
          <a:lstStyle/>
          <a:p>
            <a:pPr>
              <a:lnSpc>
                <a:spcPct val="100000"/>
              </a:lnSpc>
            </a:pPr>
            <a:r>
              <a:rPr lang="es-ES" sz="3600" b="0" i="0" dirty="0">
                <a:solidFill>
                  <a:srgbClr val="0D0D0D"/>
                </a:solidFill>
                <a:effectLst/>
                <a:latin typeface="Söhne"/>
              </a:rPr>
              <a:t>Esta investigación destaca la ausencia de una definición unificada de </a:t>
            </a:r>
            <a:r>
              <a:rPr lang="es-ES" sz="3600" b="0" i="0" dirty="0" err="1">
                <a:solidFill>
                  <a:srgbClr val="0D0D0D"/>
                </a:solidFill>
                <a:effectLst/>
                <a:latin typeface="Söhne"/>
              </a:rPr>
              <a:t>OPR</a:t>
            </a:r>
            <a:r>
              <a:rPr lang="es-ES" sz="3600" b="0" i="0" dirty="0">
                <a:solidFill>
                  <a:srgbClr val="0D0D0D"/>
                </a:solidFill>
                <a:effectLst/>
                <a:latin typeface="Söhne"/>
              </a:rPr>
              <a:t> en la comunidad científica y editorial. </a:t>
            </a:r>
          </a:p>
          <a:p>
            <a:pPr>
              <a:lnSpc>
                <a:spcPct val="100000"/>
              </a:lnSpc>
            </a:pPr>
            <a:r>
              <a:rPr lang="es-ES" sz="3600" dirty="0">
                <a:solidFill>
                  <a:srgbClr val="0D0D0D"/>
                </a:solidFill>
                <a:latin typeface="Söhne"/>
              </a:rPr>
              <a:t>Coexisten </a:t>
            </a:r>
            <a:r>
              <a:rPr lang="es-ES" sz="3600" b="0" i="0" dirty="0">
                <a:solidFill>
                  <a:srgbClr val="0D0D0D"/>
                </a:solidFill>
                <a:effectLst/>
                <a:latin typeface="Söhne"/>
              </a:rPr>
              <a:t>desafíos relacionados con la selección y gestión de revisores bajo este sistema, resaltando la necesidad de garantizar la competencia y la imparcialidad.</a:t>
            </a:r>
          </a:p>
        </p:txBody>
      </p:sp>
      <p:sp>
        <p:nvSpPr>
          <p:cNvPr id="5" name="CuadroTexto 4">
            <a:extLst>
              <a:ext uri="{FF2B5EF4-FFF2-40B4-BE49-F238E27FC236}">
                <a16:creationId xmlns:a16="http://schemas.microsoft.com/office/drawing/2014/main" id="{C19A596C-6B65-20F1-5943-1FB9AB2432B6}"/>
              </a:ext>
            </a:extLst>
          </p:cNvPr>
          <p:cNvSpPr txBox="1"/>
          <p:nvPr/>
        </p:nvSpPr>
        <p:spPr>
          <a:xfrm>
            <a:off x="5703903" y="5427797"/>
            <a:ext cx="6094520" cy="369332"/>
          </a:xfrm>
          <a:prstGeom prst="rect">
            <a:avLst/>
          </a:prstGeom>
          <a:noFill/>
        </p:spPr>
        <p:txBody>
          <a:bodyPr wrap="square">
            <a:spAutoFit/>
          </a:bodyPr>
          <a:lstStyle/>
          <a:p>
            <a:r>
              <a:rPr lang="es-PE" dirty="0">
                <a:hlinkClick r:id="rId2"/>
              </a:rPr>
              <a:t>https://www.jlis.it/index.php/jlis/article/view/508/482</a:t>
            </a:r>
            <a:r>
              <a:rPr lang="es-PE" dirty="0"/>
              <a:t> </a:t>
            </a:r>
          </a:p>
        </p:txBody>
      </p:sp>
      <p:grpSp>
        <p:nvGrpSpPr>
          <p:cNvPr id="6" name="Grupo 5">
            <a:extLst>
              <a:ext uri="{FF2B5EF4-FFF2-40B4-BE49-F238E27FC236}">
                <a16:creationId xmlns:a16="http://schemas.microsoft.com/office/drawing/2014/main" id="{6C8E8ED6-85A8-2D4F-2332-DEC2D25CF1D0}"/>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92CD984A-285F-9ACF-A87A-E9FF38578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E57B37D2-70A8-956F-321E-CFBE57D4D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6FB18E4-F851-4E09-140D-13BB1883B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770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1159E-2AAE-47A4-A45D-B83EFCA13F6A}"/>
              </a:ext>
            </a:extLst>
          </p:cNvPr>
          <p:cNvSpPr>
            <a:spLocks noGrp="1"/>
          </p:cNvSpPr>
          <p:nvPr>
            <p:ph type="title"/>
          </p:nvPr>
        </p:nvSpPr>
        <p:spPr>
          <a:xfrm>
            <a:off x="1097280" y="263527"/>
            <a:ext cx="10058400" cy="1450757"/>
          </a:xfrm>
        </p:spPr>
        <p:txBody>
          <a:bodyPr/>
          <a:lstStyle/>
          <a:p>
            <a:r>
              <a:rPr lang="es-ES" b="1" dirty="0">
                <a:latin typeface="+mn-lt"/>
              </a:rPr>
              <a:t>Sumario</a:t>
            </a:r>
            <a:endParaRPr lang="es-PE" b="1" dirty="0">
              <a:latin typeface="+mn-lt"/>
            </a:endParaRPr>
          </a:p>
        </p:txBody>
      </p:sp>
      <p:sp>
        <p:nvSpPr>
          <p:cNvPr id="3" name="Marcador de contenido 2">
            <a:extLst>
              <a:ext uri="{FF2B5EF4-FFF2-40B4-BE49-F238E27FC236}">
                <a16:creationId xmlns:a16="http://schemas.microsoft.com/office/drawing/2014/main" id="{2015A918-C247-4C5C-B897-5F6F81C92F73}"/>
              </a:ext>
            </a:extLst>
          </p:cNvPr>
          <p:cNvSpPr>
            <a:spLocks noGrp="1"/>
          </p:cNvSpPr>
          <p:nvPr>
            <p:ph idx="1"/>
          </p:nvPr>
        </p:nvSpPr>
        <p:spPr/>
        <p:txBody>
          <a:bodyPr numCol="3">
            <a:noAutofit/>
          </a:bodyPr>
          <a:lstStyle/>
          <a:p>
            <a:pPr marL="271463" indent="-271463">
              <a:lnSpc>
                <a:spcPct val="100000"/>
              </a:lnSpc>
              <a:buFont typeface="Wingdings" panose="05000000000000000000" pitchFamily="2" charset="2"/>
              <a:buChar char="Ø"/>
            </a:pPr>
            <a:r>
              <a:rPr lang="es-ES" i="0" dirty="0">
                <a:solidFill>
                  <a:srgbClr val="0D0D0D"/>
                </a:solidFill>
                <a:effectLst/>
                <a:hlinkClick r:id="rId2" action="ppaction://hlinksldjump"/>
              </a:rPr>
              <a:t>Revisión Abierta por Pares y su evolución</a:t>
            </a:r>
            <a:endParaRPr lang="es-ES" i="0" dirty="0">
              <a:solidFill>
                <a:srgbClr val="0D0D0D"/>
              </a:solidFill>
              <a:effectLst/>
            </a:endParaRPr>
          </a:p>
          <a:p>
            <a:pPr marL="271463" indent="-271463">
              <a:lnSpc>
                <a:spcPct val="100000"/>
              </a:lnSpc>
              <a:buFont typeface="Wingdings" panose="05000000000000000000" pitchFamily="2" charset="2"/>
              <a:buChar char="Ø"/>
            </a:pPr>
            <a:r>
              <a:rPr lang="es-ES" dirty="0">
                <a:solidFill>
                  <a:srgbClr val="0D0D0D"/>
                </a:solidFill>
                <a:hlinkClick r:id="rId3" action="ppaction://hlinksldjump"/>
              </a:rPr>
              <a:t>Evolución histórica</a:t>
            </a:r>
            <a:endParaRPr lang="es-ES" dirty="0">
              <a:solidFill>
                <a:srgbClr val="0D0D0D"/>
              </a:solidFill>
            </a:endParaRPr>
          </a:p>
          <a:p>
            <a:pPr marL="271463" indent="-271463">
              <a:lnSpc>
                <a:spcPct val="100000"/>
              </a:lnSpc>
              <a:buFont typeface="Wingdings" panose="05000000000000000000" pitchFamily="2" charset="2"/>
              <a:buChar char="Ø"/>
            </a:pPr>
            <a:r>
              <a:rPr lang="es-ES" i="0" dirty="0">
                <a:solidFill>
                  <a:srgbClr val="0D0D0D"/>
                </a:solidFill>
                <a:effectLst/>
                <a:hlinkClick r:id="rId4" action="ppaction://hlinksldjump"/>
              </a:rPr>
              <a:t>Adopción y percepciones</a:t>
            </a:r>
            <a:endParaRPr lang="es-ES" i="0" dirty="0">
              <a:solidFill>
                <a:srgbClr val="0D0D0D"/>
              </a:solidFill>
              <a:effectLst/>
            </a:endParaRPr>
          </a:p>
          <a:p>
            <a:pPr marL="271463" indent="-271463">
              <a:lnSpc>
                <a:spcPct val="100000"/>
              </a:lnSpc>
              <a:buFont typeface="Wingdings" panose="05000000000000000000" pitchFamily="2" charset="2"/>
              <a:buChar char="Ø"/>
            </a:pPr>
            <a:r>
              <a:rPr lang="es-ES" i="0" dirty="0">
                <a:solidFill>
                  <a:srgbClr val="0D0D0D"/>
                </a:solidFill>
                <a:effectLst/>
                <a:hlinkClick r:id="rId4" action="ppaction://hlinksldjump"/>
              </a:rPr>
              <a:t>Objetivos del proceso de OPR</a:t>
            </a:r>
            <a:endParaRPr lang="es-ES" i="0" dirty="0">
              <a:solidFill>
                <a:srgbClr val="0D0D0D"/>
              </a:solidFill>
              <a:effectLst/>
            </a:endParaRPr>
          </a:p>
          <a:p>
            <a:pPr marL="271463" indent="-271463">
              <a:lnSpc>
                <a:spcPct val="100000"/>
              </a:lnSpc>
              <a:buFont typeface="Wingdings" panose="05000000000000000000" pitchFamily="2" charset="2"/>
              <a:buChar char="Ø"/>
            </a:pPr>
            <a:r>
              <a:rPr lang="es-ES" dirty="0">
                <a:solidFill>
                  <a:srgbClr val="0D0D0D"/>
                </a:solidFill>
                <a:hlinkClick r:id="rId5" action="ppaction://hlinksldjump"/>
              </a:rPr>
              <a:t>Reducir sesgos</a:t>
            </a:r>
            <a:endParaRPr lang="es-ES" dirty="0">
              <a:solidFill>
                <a:srgbClr val="0D0D0D"/>
              </a:solidFill>
            </a:endParaRPr>
          </a:p>
          <a:p>
            <a:pPr marL="271463" indent="-271463">
              <a:lnSpc>
                <a:spcPct val="100000"/>
              </a:lnSpc>
              <a:buFont typeface="Wingdings" panose="05000000000000000000" pitchFamily="2" charset="2"/>
              <a:buChar char="Ø"/>
            </a:pPr>
            <a:r>
              <a:rPr lang="es-ES" dirty="0">
                <a:solidFill>
                  <a:srgbClr val="0D0D0D"/>
                </a:solidFill>
                <a:hlinkClick r:id="rId6" action="ppaction://hlinksldjump"/>
              </a:rPr>
              <a:t>Promover la inclusión de diversas perspectivas</a:t>
            </a:r>
            <a:endParaRPr lang="es-ES" dirty="0">
              <a:solidFill>
                <a:srgbClr val="0D0D0D"/>
              </a:solidFill>
            </a:endParaRPr>
          </a:p>
          <a:p>
            <a:pPr marL="271463" indent="-271463">
              <a:lnSpc>
                <a:spcPct val="100000"/>
              </a:lnSpc>
              <a:buFont typeface="Wingdings" panose="05000000000000000000" pitchFamily="2" charset="2"/>
              <a:buChar char="Ø"/>
            </a:pPr>
            <a:r>
              <a:rPr lang="es-ES" dirty="0">
                <a:solidFill>
                  <a:srgbClr val="0D0D0D"/>
                </a:solidFill>
                <a:hlinkClick r:id="rId7" action="ppaction://hlinksldjump"/>
              </a:rPr>
              <a:t>Retos y desafíos</a:t>
            </a:r>
            <a:endParaRPr lang="es-ES" dirty="0">
              <a:solidFill>
                <a:srgbClr val="0D0D0D"/>
              </a:solidFill>
            </a:endParaRPr>
          </a:p>
          <a:p>
            <a:pPr marL="271463" indent="-271463">
              <a:lnSpc>
                <a:spcPct val="100000"/>
              </a:lnSpc>
              <a:buFont typeface="Wingdings" panose="05000000000000000000" pitchFamily="2" charset="2"/>
              <a:buChar char="Ø"/>
            </a:pPr>
            <a:r>
              <a:rPr lang="es-ES" dirty="0">
                <a:solidFill>
                  <a:srgbClr val="0D0D0D"/>
                </a:solidFill>
                <a:hlinkClick r:id="rId8" action="ppaction://hlinksldjump"/>
              </a:rPr>
              <a:t>Prácticas fundamentales de la OPR</a:t>
            </a:r>
            <a:endParaRPr lang="es-ES" dirty="0">
              <a:solidFill>
                <a:srgbClr val="0D0D0D"/>
              </a:solidFill>
            </a:endParaRPr>
          </a:p>
          <a:p>
            <a:pPr marL="271463" indent="-271463">
              <a:lnSpc>
                <a:spcPct val="100000"/>
              </a:lnSpc>
              <a:buFont typeface="Wingdings" panose="05000000000000000000" pitchFamily="2" charset="2"/>
              <a:buChar char="Ø"/>
            </a:pPr>
            <a:r>
              <a:rPr lang="es-ES" dirty="0">
                <a:solidFill>
                  <a:srgbClr val="0D0D0D"/>
                </a:solidFill>
                <a:hlinkClick r:id="rId9" action="ppaction://hlinksldjump"/>
              </a:rPr>
              <a:t>Principios recortes para las prácticas de ciencia abierta</a:t>
            </a:r>
            <a:endParaRPr lang="es-ES" dirty="0">
              <a:solidFill>
                <a:srgbClr val="0D0D0D"/>
              </a:solidFill>
            </a:endParaRPr>
          </a:p>
          <a:p>
            <a:pPr marL="271463" indent="-271463">
              <a:lnSpc>
                <a:spcPct val="100000"/>
              </a:lnSpc>
              <a:buFont typeface="Wingdings" panose="05000000000000000000" pitchFamily="2" charset="2"/>
              <a:buChar char="Ø"/>
            </a:pPr>
            <a:r>
              <a:rPr lang="es-ES" i="0" dirty="0">
                <a:solidFill>
                  <a:srgbClr val="0D0D0D"/>
                </a:solidFill>
                <a:effectLst/>
                <a:hlinkClick r:id="rId9" action="ppaction://hlinksldjump"/>
              </a:rPr>
              <a:t>Recomendaciones para revistas en ciencias sociales y humanidades</a:t>
            </a:r>
            <a:endParaRPr lang="es-ES" dirty="0">
              <a:solidFill>
                <a:srgbClr val="0D0D0D"/>
              </a:solidFill>
            </a:endParaRPr>
          </a:p>
          <a:p>
            <a:pPr marL="271463" indent="-271463">
              <a:lnSpc>
                <a:spcPct val="100000"/>
              </a:lnSpc>
              <a:buFont typeface="Wingdings" panose="05000000000000000000" pitchFamily="2" charset="2"/>
              <a:buChar char="Ø"/>
            </a:pPr>
            <a:r>
              <a:rPr lang="es-ES" i="0" dirty="0">
                <a:solidFill>
                  <a:srgbClr val="0D0D0D"/>
                </a:solidFill>
                <a:effectLst/>
                <a:hlinkClick r:id="rId10" action="ppaction://hlinksldjump"/>
              </a:rPr>
              <a:t>Transparencia en el proceso de OPR</a:t>
            </a:r>
            <a:endParaRPr lang="es-ES" dirty="0">
              <a:solidFill>
                <a:srgbClr val="0D0D0D"/>
              </a:solidFill>
            </a:endParaRPr>
          </a:p>
          <a:p>
            <a:pPr marL="271463" indent="-271463">
              <a:lnSpc>
                <a:spcPct val="100000"/>
              </a:lnSpc>
              <a:buFont typeface="Wingdings" panose="05000000000000000000" pitchFamily="2" charset="2"/>
              <a:buChar char="Ø"/>
            </a:pPr>
            <a:r>
              <a:rPr lang="es-ES" i="0" dirty="0">
                <a:solidFill>
                  <a:srgbClr val="03579B"/>
                </a:solidFill>
                <a:effectLst/>
                <a:hlinkClick r:id="rId11" action="ppaction://hlinksldjump"/>
              </a:rPr>
              <a:t>Avances en Revisión Abierta </a:t>
            </a:r>
            <a:endParaRPr lang="es-ES" dirty="0">
              <a:solidFill>
                <a:srgbClr val="0D0D0D"/>
              </a:solidFill>
            </a:endParaRPr>
          </a:p>
          <a:p>
            <a:pPr marL="271463" indent="-271463">
              <a:buFont typeface="Wingdings" panose="05000000000000000000" pitchFamily="2" charset="2"/>
              <a:buChar char="Ø"/>
            </a:pPr>
            <a:r>
              <a:rPr lang="es-ES" dirty="0">
                <a:solidFill>
                  <a:srgbClr val="0D0D0D"/>
                </a:solidFill>
                <a:hlinkClick r:id="rId12" action="ppaction://hlinksldjump"/>
              </a:rPr>
              <a:t>Caso de OPR – </a:t>
            </a:r>
            <a:r>
              <a:rPr lang="es-ES" i="1" dirty="0">
                <a:solidFill>
                  <a:srgbClr val="0D0D0D"/>
                </a:solidFill>
                <a:hlinkClick r:id="rId12" action="ppaction://hlinksldjump"/>
              </a:rPr>
              <a:t>F1000Research</a:t>
            </a:r>
            <a:endParaRPr lang="es-PE" i="1" dirty="0"/>
          </a:p>
          <a:p>
            <a:pPr marL="271463" indent="-271463">
              <a:lnSpc>
                <a:spcPct val="100000"/>
              </a:lnSpc>
              <a:buFont typeface="Wingdings" panose="05000000000000000000" pitchFamily="2" charset="2"/>
              <a:buChar char="Ø"/>
            </a:pPr>
            <a:r>
              <a:rPr lang="es-ES" dirty="0">
                <a:solidFill>
                  <a:srgbClr val="0D0D0D"/>
                </a:solidFill>
                <a:hlinkClick r:id="rId13" action="ppaction://hlinksldjump"/>
              </a:rPr>
              <a:t>Conclusiones</a:t>
            </a:r>
            <a:endParaRPr lang="es-ES" dirty="0">
              <a:solidFill>
                <a:srgbClr val="0D0D0D"/>
              </a:solidFill>
            </a:endParaRPr>
          </a:p>
          <a:p>
            <a:pPr marL="271463" indent="-271463">
              <a:lnSpc>
                <a:spcPct val="100000"/>
              </a:lnSpc>
              <a:buFont typeface="Wingdings" panose="05000000000000000000" pitchFamily="2" charset="2"/>
              <a:buChar char="Ø"/>
            </a:pPr>
            <a:r>
              <a:rPr lang="es-ES" dirty="0">
                <a:solidFill>
                  <a:srgbClr val="0D0D0D"/>
                </a:solidFill>
                <a:hlinkClick r:id="rId14" action="ppaction://hlinksldjump"/>
              </a:rPr>
              <a:t>Referencias</a:t>
            </a:r>
            <a:endParaRPr lang="es-ES" dirty="0">
              <a:solidFill>
                <a:srgbClr val="0D0D0D"/>
              </a:solidFill>
            </a:endParaRPr>
          </a:p>
          <a:p>
            <a:pPr>
              <a:lnSpc>
                <a:spcPct val="100000"/>
              </a:lnSpc>
            </a:pPr>
            <a:endParaRPr lang="es-ES" dirty="0">
              <a:solidFill>
                <a:srgbClr val="0D0D0D"/>
              </a:solidFill>
            </a:endParaRPr>
          </a:p>
          <a:p>
            <a:pPr>
              <a:lnSpc>
                <a:spcPct val="100000"/>
              </a:lnSpc>
            </a:pPr>
            <a:endParaRPr lang="es-ES" i="0" dirty="0">
              <a:solidFill>
                <a:srgbClr val="0D0D0D"/>
              </a:solidFill>
              <a:effectLst/>
            </a:endParaRPr>
          </a:p>
          <a:p>
            <a:pPr>
              <a:lnSpc>
                <a:spcPct val="100000"/>
              </a:lnSpc>
            </a:pPr>
            <a:endParaRPr lang="es-ES" i="0" dirty="0">
              <a:solidFill>
                <a:srgbClr val="0D0D0D"/>
              </a:solidFill>
              <a:effectLst/>
            </a:endParaRPr>
          </a:p>
          <a:p>
            <a:endParaRPr lang="es-PE" dirty="0"/>
          </a:p>
        </p:txBody>
      </p:sp>
      <p:grpSp>
        <p:nvGrpSpPr>
          <p:cNvPr id="4" name="Grupo 3">
            <a:extLst>
              <a:ext uri="{FF2B5EF4-FFF2-40B4-BE49-F238E27FC236}">
                <a16:creationId xmlns:a16="http://schemas.microsoft.com/office/drawing/2014/main" id="{69627232-B54B-489F-91CA-6BE36C31A2C4}"/>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6B0AC206-474F-4006-AAF8-B71E323CC6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89011DFA-0CA7-40B4-96FC-F5FE8A982A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76A1A467-B45A-4412-9DD2-73B692A9406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909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3E84FB-064E-0DA2-3FC9-65C98E40FA63}"/>
              </a:ext>
            </a:extLst>
          </p:cNvPr>
          <p:cNvSpPr>
            <a:spLocks noGrp="1"/>
          </p:cNvSpPr>
          <p:nvPr>
            <p:ph idx="1"/>
          </p:nvPr>
        </p:nvSpPr>
        <p:spPr>
          <a:xfrm>
            <a:off x="838200" y="1144840"/>
            <a:ext cx="10515600" cy="4433923"/>
          </a:xfrm>
          <a:solidFill>
            <a:schemeClr val="bg1"/>
          </a:solidFill>
        </p:spPr>
        <p:txBody>
          <a:bodyPr>
            <a:normAutofit/>
          </a:bodyPr>
          <a:lstStyle/>
          <a:p>
            <a:pPr marL="0" indent="0">
              <a:lnSpc>
                <a:spcPct val="100000"/>
              </a:lnSpc>
              <a:buNone/>
            </a:pPr>
            <a:r>
              <a:rPr lang="es-ES" sz="4000" dirty="0"/>
              <a:t>La correcta implementación de </a:t>
            </a:r>
            <a:r>
              <a:rPr lang="es-ES" sz="4000" dirty="0" err="1"/>
              <a:t>OPR</a:t>
            </a:r>
            <a:r>
              <a:rPr lang="es-ES" sz="4000" dirty="0"/>
              <a:t>, demanda </a:t>
            </a:r>
            <a:r>
              <a:rPr lang="es-ES" sz="4000" b="0" i="0" dirty="0">
                <a:solidFill>
                  <a:srgbClr val="0D0D0D"/>
                </a:solidFill>
                <a:effectLst/>
                <a:latin typeface="Söhne"/>
              </a:rPr>
              <a:t>una perspectiva detallada sobre cómo afecta a autores y revisores.</a:t>
            </a:r>
          </a:p>
          <a:p>
            <a:pPr marL="0" indent="0">
              <a:lnSpc>
                <a:spcPct val="100000"/>
              </a:lnSpc>
              <a:buNone/>
            </a:pPr>
            <a:r>
              <a:rPr lang="es-ES" sz="4000" dirty="0">
                <a:solidFill>
                  <a:srgbClr val="0D0D0D"/>
                </a:solidFill>
                <a:latin typeface="Söhne"/>
              </a:rPr>
              <a:t>Las revistas científicas deberían ir migrando poco a poco a este sistema estableciendo un </a:t>
            </a:r>
            <a:r>
              <a:rPr lang="es-ES" sz="4000" b="0" i="0" dirty="0">
                <a:solidFill>
                  <a:srgbClr val="0D0D0D"/>
                </a:solidFill>
                <a:effectLst/>
                <a:latin typeface="Söhne"/>
              </a:rPr>
              <a:t>equilibrio que beneficie a todos los actores involucrados.</a:t>
            </a:r>
            <a:endParaRPr lang="es-PE" sz="4000" dirty="0"/>
          </a:p>
        </p:txBody>
      </p:sp>
      <p:sp>
        <p:nvSpPr>
          <p:cNvPr id="5" name="CuadroTexto 4">
            <a:extLst>
              <a:ext uri="{FF2B5EF4-FFF2-40B4-BE49-F238E27FC236}">
                <a16:creationId xmlns:a16="http://schemas.microsoft.com/office/drawing/2014/main" id="{4966B53B-052B-8A61-7C2A-2C7FC8B865AB}"/>
              </a:ext>
            </a:extLst>
          </p:cNvPr>
          <p:cNvSpPr txBox="1"/>
          <p:nvPr/>
        </p:nvSpPr>
        <p:spPr>
          <a:xfrm>
            <a:off x="6872160" y="5528494"/>
            <a:ext cx="6094520" cy="369332"/>
          </a:xfrm>
          <a:prstGeom prst="rect">
            <a:avLst/>
          </a:prstGeom>
          <a:noFill/>
        </p:spPr>
        <p:txBody>
          <a:bodyPr wrap="square">
            <a:spAutoFit/>
          </a:bodyPr>
          <a:lstStyle/>
          <a:p>
            <a:r>
              <a:rPr lang="es-PE" dirty="0">
                <a:hlinkClick r:id="rId2"/>
              </a:rPr>
              <a:t>https://doi.org/10.1128%2Fmbio.01948-23</a:t>
            </a:r>
            <a:r>
              <a:rPr lang="es-PE" dirty="0"/>
              <a:t> </a:t>
            </a:r>
          </a:p>
        </p:txBody>
      </p:sp>
      <p:grpSp>
        <p:nvGrpSpPr>
          <p:cNvPr id="6" name="Grupo 5">
            <a:extLst>
              <a:ext uri="{FF2B5EF4-FFF2-40B4-BE49-F238E27FC236}">
                <a16:creationId xmlns:a16="http://schemas.microsoft.com/office/drawing/2014/main" id="{B470D295-074E-B64B-EAC0-5813FAF92E68}"/>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4E7E1AA4-9409-631F-EE3F-2967E292C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4D735E5F-5743-9ECB-49E2-E0254FC29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2F1ECC3-60DB-BCD7-39EC-AC197A1A9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099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9EE2BB0-AE56-2C41-08EC-C96B4FABF17A}"/>
              </a:ext>
            </a:extLst>
          </p:cNvPr>
          <p:cNvSpPr>
            <a:spLocks noGrp="1"/>
          </p:cNvSpPr>
          <p:nvPr>
            <p:ph idx="1"/>
          </p:nvPr>
        </p:nvSpPr>
        <p:spPr>
          <a:xfrm>
            <a:off x="795228" y="1612980"/>
            <a:ext cx="10515600" cy="4351338"/>
          </a:xfrm>
          <a:solidFill>
            <a:schemeClr val="bg1"/>
          </a:solidFill>
        </p:spPr>
        <p:txBody>
          <a:bodyPr>
            <a:normAutofit/>
          </a:bodyPr>
          <a:lstStyle/>
          <a:p>
            <a:pPr marL="0" indent="0" algn="l">
              <a:lnSpc>
                <a:spcPct val="120000"/>
              </a:lnSpc>
              <a:buNone/>
            </a:pPr>
            <a:r>
              <a:rPr lang="es-ES" sz="3200" b="1" dirty="0">
                <a:solidFill>
                  <a:srgbClr val="0D0D0D"/>
                </a:solidFill>
              </a:rPr>
              <a:t>Incremento sostenido de OPR: </a:t>
            </a:r>
            <a:r>
              <a:rPr lang="es-ES" sz="3200" dirty="0">
                <a:solidFill>
                  <a:srgbClr val="0D0D0D"/>
                </a:solidFill>
              </a:rPr>
              <a:t>Desde 2001, se ha registrado un aumento continuo en la implementación de OPR, con un crecimiento acelerado a partir de 2017.</a:t>
            </a:r>
          </a:p>
          <a:p>
            <a:pPr marL="0" indent="0" algn="l">
              <a:lnSpc>
                <a:spcPct val="120000"/>
              </a:lnSpc>
              <a:buNone/>
            </a:pPr>
            <a:r>
              <a:rPr lang="es-ES" sz="3200" b="1" i="0" dirty="0">
                <a:solidFill>
                  <a:srgbClr val="0D0D0D"/>
                </a:solidFill>
                <a:effectLst/>
              </a:rPr>
              <a:t>Adopción concentrada en ciertas disciplinas</a:t>
            </a:r>
            <a:r>
              <a:rPr lang="es-ES" sz="3200" b="0" i="0" dirty="0">
                <a:solidFill>
                  <a:srgbClr val="0D0D0D"/>
                </a:solidFill>
                <a:effectLst/>
              </a:rPr>
              <a:t>: La mayoría de las revistas que han adoptado OPR se encuentran en los campos de las ciencias médicas y naturales.</a:t>
            </a:r>
          </a:p>
        </p:txBody>
      </p:sp>
      <p:sp>
        <p:nvSpPr>
          <p:cNvPr id="5" name="CuadroTexto 4">
            <a:extLst>
              <a:ext uri="{FF2B5EF4-FFF2-40B4-BE49-F238E27FC236}">
                <a16:creationId xmlns:a16="http://schemas.microsoft.com/office/drawing/2014/main" id="{19BC6461-96DD-D41B-1934-08263A350CCD}"/>
              </a:ext>
            </a:extLst>
          </p:cNvPr>
          <p:cNvSpPr txBox="1"/>
          <p:nvPr/>
        </p:nvSpPr>
        <p:spPr>
          <a:xfrm>
            <a:off x="5300772" y="5779652"/>
            <a:ext cx="6096000" cy="369332"/>
          </a:xfrm>
          <a:prstGeom prst="rect">
            <a:avLst/>
          </a:prstGeom>
          <a:noFill/>
        </p:spPr>
        <p:txBody>
          <a:bodyPr wrap="square">
            <a:spAutoFit/>
          </a:bodyPr>
          <a:lstStyle/>
          <a:p>
            <a:r>
              <a:rPr lang="es-PE" dirty="0">
                <a:hlinkClick r:id="rId2"/>
              </a:rPr>
              <a:t>https://link.springer.com/article/10.1007/s11192-020-03488-4</a:t>
            </a:r>
            <a:r>
              <a:rPr lang="es-PE" dirty="0"/>
              <a:t> </a:t>
            </a:r>
          </a:p>
        </p:txBody>
      </p:sp>
      <p:grpSp>
        <p:nvGrpSpPr>
          <p:cNvPr id="6" name="Grupo 5">
            <a:extLst>
              <a:ext uri="{FF2B5EF4-FFF2-40B4-BE49-F238E27FC236}">
                <a16:creationId xmlns:a16="http://schemas.microsoft.com/office/drawing/2014/main" id="{D4FC9811-A2C7-8B83-EECD-452451829944}"/>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E18F9132-07DE-7D3D-1762-512442BB4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D8678146-B753-E2E0-D2CB-E503627CB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7462C7-08EB-B77F-A387-9786B6629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6522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9BE842-0DE6-B207-84EA-B5211A78D469}"/>
              </a:ext>
            </a:extLst>
          </p:cNvPr>
          <p:cNvSpPr>
            <a:spLocks noGrp="1"/>
          </p:cNvSpPr>
          <p:nvPr>
            <p:ph idx="1"/>
          </p:nvPr>
        </p:nvSpPr>
        <p:spPr>
          <a:xfrm>
            <a:off x="881172" y="1010611"/>
            <a:ext cx="10515600" cy="4725090"/>
          </a:xfrm>
          <a:solidFill>
            <a:schemeClr val="bg1"/>
          </a:solidFill>
        </p:spPr>
        <p:txBody>
          <a:bodyPr>
            <a:normAutofit fontScale="92500" lnSpcReduction="10000"/>
          </a:bodyPr>
          <a:lstStyle/>
          <a:p>
            <a:pPr marL="0" indent="0">
              <a:lnSpc>
                <a:spcPct val="120000"/>
              </a:lnSpc>
              <a:buNone/>
            </a:pPr>
            <a:r>
              <a:rPr lang="es-ES" sz="2800" b="0" i="0" dirty="0">
                <a:solidFill>
                  <a:srgbClr val="0D0D0D"/>
                </a:solidFill>
                <a:effectLst/>
                <a:latin typeface="Söhne"/>
              </a:rPr>
              <a:t>Los aportes principales del artículo incluyen:</a:t>
            </a:r>
          </a:p>
          <a:p>
            <a:pPr marL="0" indent="0" algn="l">
              <a:lnSpc>
                <a:spcPct val="120000"/>
              </a:lnSpc>
              <a:buNone/>
            </a:pPr>
            <a:r>
              <a:rPr lang="es-ES" sz="2800" b="1" i="0" dirty="0">
                <a:solidFill>
                  <a:srgbClr val="0D0D0D"/>
                </a:solidFill>
                <a:effectLst/>
                <a:latin typeface="Söhne"/>
              </a:rPr>
              <a:t>Recomendaciones para talleres de formación en revisión por pares</a:t>
            </a:r>
            <a:r>
              <a:rPr lang="es-ES" sz="2800" b="0" i="0" dirty="0">
                <a:solidFill>
                  <a:srgbClr val="0D0D0D"/>
                </a:solidFill>
                <a:effectLst/>
                <a:latin typeface="Söhne"/>
              </a:rPr>
              <a:t>: es necesario contar con editores bien capacitados.</a:t>
            </a:r>
          </a:p>
          <a:p>
            <a:pPr marL="0" indent="0" algn="l">
              <a:lnSpc>
                <a:spcPct val="120000"/>
              </a:lnSpc>
              <a:buNone/>
            </a:pPr>
            <a:r>
              <a:rPr lang="es-ES" sz="2800" b="1" i="0" dirty="0">
                <a:solidFill>
                  <a:srgbClr val="0D0D0D"/>
                </a:solidFill>
                <a:effectLst/>
                <a:latin typeface="Söhne"/>
              </a:rPr>
              <a:t>Beneficios mutuos en el proceso de revisión</a:t>
            </a:r>
            <a:r>
              <a:rPr lang="es-ES" sz="2800" b="0" i="0" dirty="0">
                <a:solidFill>
                  <a:srgbClr val="0D0D0D"/>
                </a:solidFill>
                <a:effectLst/>
                <a:latin typeface="Söhne"/>
              </a:rPr>
              <a:t>: garantizar la calidad científica de los informes y beneficiar a los autores mediante comentarios detallados y bien argumentados.</a:t>
            </a:r>
          </a:p>
          <a:p>
            <a:pPr marL="0" indent="0" algn="l">
              <a:lnSpc>
                <a:spcPct val="120000"/>
              </a:lnSpc>
              <a:buNone/>
            </a:pPr>
            <a:r>
              <a:rPr lang="es-ES" sz="2800" b="1" i="0" dirty="0">
                <a:solidFill>
                  <a:srgbClr val="0D0D0D"/>
                </a:solidFill>
                <a:effectLst/>
                <a:latin typeface="Söhne"/>
              </a:rPr>
              <a:t>Desarrollo de habilidades críticas y científicas</a:t>
            </a:r>
            <a:r>
              <a:rPr lang="es-ES" sz="2800" b="0" i="0" dirty="0">
                <a:solidFill>
                  <a:srgbClr val="0D0D0D"/>
                </a:solidFill>
                <a:effectLst/>
                <a:latin typeface="Söhne"/>
              </a:rPr>
              <a:t>: los editores no solo aprenden a realizar revisiones críticas, sino que también se involucran en el proceso científico en forma protagónica.</a:t>
            </a:r>
          </a:p>
        </p:txBody>
      </p:sp>
      <p:sp>
        <p:nvSpPr>
          <p:cNvPr id="5" name="CuadroTexto 4">
            <a:extLst>
              <a:ext uri="{FF2B5EF4-FFF2-40B4-BE49-F238E27FC236}">
                <a16:creationId xmlns:a16="http://schemas.microsoft.com/office/drawing/2014/main" id="{8C6FC7E7-5020-0EA2-3F14-B3874485E9F2}"/>
              </a:ext>
            </a:extLst>
          </p:cNvPr>
          <p:cNvSpPr txBox="1"/>
          <p:nvPr/>
        </p:nvSpPr>
        <p:spPr>
          <a:xfrm>
            <a:off x="4423300" y="5662723"/>
            <a:ext cx="7375123" cy="369332"/>
          </a:xfrm>
          <a:prstGeom prst="rect">
            <a:avLst/>
          </a:prstGeom>
          <a:solidFill>
            <a:schemeClr val="bg1"/>
          </a:solidFill>
        </p:spPr>
        <p:txBody>
          <a:bodyPr wrap="square">
            <a:spAutoFit/>
          </a:bodyPr>
          <a:lstStyle/>
          <a:p>
            <a:pPr algn="ctr"/>
            <a:r>
              <a:rPr lang="es-PE" dirty="0">
                <a:hlinkClick r:id="rId2"/>
              </a:rPr>
              <a:t>https://essd.copernicus.org/articles/15/1437/2023/essd-15-1437-2023.pdf</a:t>
            </a:r>
            <a:r>
              <a:rPr lang="es-PE" dirty="0"/>
              <a:t> </a:t>
            </a:r>
          </a:p>
        </p:txBody>
      </p:sp>
      <p:grpSp>
        <p:nvGrpSpPr>
          <p:cNvPr id="6" name="Grupo 5">
            <a:extLst>
              <a:ext uri="{FF2B5EF4-FFF2-40B4-BE49-F238E27FC236}">
                <a16:creationId xmlns:a16="http://schemas.microsoft.com/office/drawing/2014/main" id="{91D720CF-29C7-820A-5CAC-34DDF94E26BE}"/>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84A4CA62-65DA-7D2C-DE0F-3ED9B6927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2431AEE0-47B9-7824-35C4-CA1E24182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31BCC3D-0973-3DE8-364B-0D02246A80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885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E67F97-653B-4F58-8884-358DCA5622D6}"/>
              </a:ext>
            </a:extLst>
          </p:cNvPr>
          <p:cNvSpPr>
            <a:spLocks noGrp="1"/>
          </p:cNvSpPr>
          <p:nvPr>
            <p:ph type="title"/>
          </p:nvPr>
        </p:nvSpPr>
        <p:spPr>
          <a:xfrm>
            <a:off x="1066800" y="0"/>
            <a:ext cx="10058400" cy="1450757"/>
          </a:xfrm>
        </p:spPr>
        <p:txBody>
          <a:bodyPr/>
          <a:lstStyle/>
          <a:p>
            <a:r>
              <a:rPr lang="es-ES" b="0" i="0" dirty="0">
                <a:solidFill>
                  <a:srgbClr val="0D0D0D"/>
                </a:solidFill>
                <a:effectLst/>
                <a:latin typeface="Söhne"/>
              </a:rPr>
              <a:t>Caso de </a:t>
            </a:r>
            <a:r>
              <a:rPr lang="es-ES" b="0" i="0" dirty="0" err="1">
                <a:solidFill>
                  <a:srgbClr val="0D0D0D"/>
                </a:solidFill>
                <a:effectLst/>
                <a:latin typeface="Söhne"/>
              </a:rPr>
              <a:t>OPR</a:t>
            </a:r>
            <a:r>
              <a:rPr lang="es-ES" b="0" i="0" dirty="0">
                <a:solidFill>
                  <a:srgbClr val="0D0D0D"/>
                </a:solidFill>
                <a:effectLst/>
                <a:latin typeface="Söhne"/>
              </a:rPr>
              <a:t> – </a:t>
            </a:r>
            <a:r>
              <a:rPr lang="es-ES" b="0" i="1" dirty="0">
                <a:solidFill>
                  <a:srgbClr val="0D0D0D"/>
                </a:solidFill>
                <a:effectLst/>
                <a:latin typeface="Söhne"/>
              </a:rPr>
              <a:t>F1000Research</a:t>
            </a:r>
            <a:endParaRPr lang="es-PE" i="1" dirty="0"/>
          </a:p>
        </p:txBody>
      </p:sp>
      <p:pic>
        <p:nvPicPr>
          <p:cNvPr id="5" name="Imagen 4">
            <a:extLst>
              <a:ext uri="{FF2B5EF4-FFF2-40B4-BE49-F238E27FC236}">
                <a16:creationId xmlns:a16="http://schemas.microsoft.com/office/drawing/2014/main" id="{14FB1ED6-ED17-4790-B77C-BEE406948665}"/>
              </a:ext>
            </a:extLst>
          </p:cNvPr>
          <p:cNvPicPr>
            <a:picLocks noChangeAspect="1"/>
          </p:cNvPicPr>
          <p:nvPr/>
        </p:nvPicPr>
        <p:blipFill>
          <a:blip r:embed="rId2"/>
          <a:stretch>
            <a:fillRect/>
          </a:stretch>
        </p:blipFill>
        <p:spPr>
          <a:xfrm>
            <a:off x="1879134" y="1450757"/>
            <a:ext cx="8236980" cy="5159768"/>
          </a:xfrm>
          <a:prstGeom prst="rect">
            <a:avLst/>
          </a:prstGeom>
        </p:spPr>
      </p:pic>
      <p:grpSp>
        <p:nvGrpSpPr>
          <p:cNvPr id="6" name="Grupo 5">
            <a:extLst>
              <a:ext uri="{FF2B5EF4-FFF2-40B4-BE49-F238E27FC236}">
                <a16:creationId xmlns:a16="http://schemas.microsoft.com/office/drawing/2014/main" id="{2D16E880-199C-497E-A176-E25BA1493950}"/>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3CF8637D-AA4F-4914-B31D-CFF3A064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7CA34FBE-17C2-4BF9-B6F4-743E851A6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71AF3A5-0CB6-45B4-8D92-1BFCC9F5B1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uadroTexto 10">
            <a:extLst>
              <a:ext uri="{FF2B5EF4-FFF2-40B4-BE49-F238E27FC236}">
                <a16:creationId xmlns:a16="http://schemas.microsoft.com/office/drawing/2014/main" id="{24FDEE65-D94E-4681-970E-29268D3F7324}"/>
              </a:ext>
            </a:extLst>
          </p:cNvPr>
          <p:cNvSpPr txBox="1"/>
          <p:nvPr/>
        </p:nvSpPr>
        <p:spPr>
          <a:xfrm>
            <a:off x="4215358" y="6290353"/>
            <a:ext cx="6097508" cy="369332"/>
          </a:xfrm>
          <a:prstGeom prst="rect">
            <a:avLst/>
          </a:prstGeom>
          <a:noFill/>
        </p:spPr>
        <p:txBody>
          <a:bodyPr wrap="square">
            <a:spAutoFit/>
          </a:bodyPr>
          <a:lstStyle/>
          <a:p>
            <a:r>
              <a:rPr lang="es-PE" dirty="0">
                <a:hlinkClick r:id="rId6"/>
              </a:rPr>
              <a:t>https://f1000research.com/</a:t>
            </a:r>
            <a:r>
              <a:rPr lang="es-PE" dirty="0"/>
              <a:t> </a:t>
            </a:r>
          </a:p>
        </p:txBody>
      </p:sp>
    </p:spTree>
    <p:extLst>
      <p:ext uri="{BB962C8B-B14F-4D97-AF65-F5344CB8AC3E}">
        <p14:creationId xmlns:p14="http://schemas.microsoft.com/office/powerpoint/2010/main" val="551530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2765E-88C3-F431-828C-4D2C5CBE30A5}"/>
              </a:ext>
            </a:extLst>
          </p:cNvPr>
          <p:cNvSpPr>
            <a:spLocks noGrp="1"/>
          </p:cNvSpPr>
          <p:nvPr>
            <p:ph type="title"/>
          </p:nvPr>
        </p:nvSpPr>
        <p:spPr/>
        <p:txBody>
          <a:bodyPr/>
          <a:lstStyle/>
          <a:p>
            <a:r>
              <a:rPr lang="es-PE" dirty="0"/>
              <a:t>Pasos - Modelo y procesos editoriales</a:t>
            </a:r>
          </a:p>
        </p:txBody>
      </p:sp>
      <p:sp>
        <p:nvSpPr>
          <p:cNvPr id="3" name="Marcador de contenido 2">
            <a:extLst>
              <a:ext uri="{FF2B5EF4-FFF2-40B4-BE49-F238E27FC236}">
                <a16:creationId xmlns:a16="http://schemas.microsoft.com/office/drawing/2014/main" id="{7E13ED65-2124-788C-4319-D74810DCCEE1}"/>
              </a:ext>
            </a:extLst>
          </p:cNvPr>
          <p:cNvSpPr>
            <a:spLocks noGrp="1"/>
          </p:cNvSpPr>
          <p:nvPr>
            <p:ph idx="1"/>
          </p:nvPr>
        </p:nvSpPr>
        <p:spPr/>
        <p:txBody>
          <a:bodyPr>
            <a:normAutofit lnSpcReduction="10000"/>
          </a:bodyPr>
          <a:lstStyle/>
          <a:p>
            <a:pPr algn="l">
              <a:lnSpc>
                <a:spcPct val="100000"/>
              </a:lnSpc>
            </a:pPr>
            <a:r>
              <a:rPr lang="es-ES" sz="2400" b="1" i="0" dirty="0">
                <a:solidFill>
                  <a:srgbClr val="333333"/>
                </a:solidFill>
                <a:effectLst/>
                <a:latin typeface="Roboto"/>
              </a:rPr>
              <a:t>El proceso de revisión por pares</a:t>
            </a:r>
          </a:p>
          <a:p>
            <a:pPr algn="l">
              <a:lnSpc>
                <a:spcPct val="100000"/>
              </a:lnSpc>
            </a:pPr>
            <a:r>
              <a:rPr lang="es-ES" sz="2400" b="0" i="0" dirty="0">
                <a:solidFill>
                  <a:srgbClr val="333333"/>
                </a:solidFill>
                <a:effectLst/>
                <a:latin typeface="Roboto"/>
              </a:rPr>
              <a:t>La revisión por pares de los artículos publicados en F1000Research se realiza después de su publicación; una vez publicado el artículo, se invita formalmente a revisores expertos a revisarlo según nuestro modelo de revisión por pares abierto y transparente.</a:t>
            </a:r>
          </a:p>
          <a:p>
            <a:pPr algn="l">
              <a:lnSpc>
                <a:spcPct val="100000"/>
              </a:lnSpc>
            </a:pPr>
            <a:r>
              <a:rPr lang="es-ES" sz="2400" b="0" i="0" dirty="0">
                <a:solidFill>
                  <a:srgbClr val="333333"/>
                </a:solidFill>
                <a:effectLst/>
                <a:latin typeface="Roboto"/>
              </a:rPr>
              <a:t>El proceso de revisión por pares de F1000Research está dirigido por los autores, lo que significa que usted es responsable de identificar a los expertos adecuados en los campos relevantes. Antes de que se pueda publicar un artículo, los autores deben sugerir al menos 5 revisores que cumplan con nuestros criterios de revisor.</a:t>
            </a:r>
          </a:p>
          <a:p>
            <a:pPr>
              <a:lnSpc>
                <a:spcPct val="100000"/>
              </a:lnSpc>
            </a:pPr>
            <a:endParaRPr lang="es-PE" sz="2400" dirty="0"/>
          </a:p>
        </p:txBody>
      </p:sp>
      <p:grpSp>
        <p:nvGrpSpPr>
          <p:cNvPr id="4" name="Grupo 3">
            <a:extLst>
              <a:ext uri="{FF2B5EF4-FFF2-40B4-BE49-F238E27FC236}">
                <a16:creationId xmlns:a16="http://schemas.microsoft.com/office/drawing/2014/main" id="{547E4297-2588-4694-A515-F97979990625}"/>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49E651F1-1D45-47A3-B1F9-95F9BE1A9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7E21B8DB-25C1-4930-8439-009A9173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91200520-082D-4301-8408-25FCA3E33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uadroTexto 8">
            <a:extLst>
              <a:ext uri="{FF2B5EF4-FFF2-40B4-BE49-F238E27FC236}">
                <a16:creationId xmlns:a16="http://schemas.microsoft.com/office/drawing/2014/main" id="{66BB77A0-F812-447D-B0B8-E764B8327CAD}"/>
              </a:ext>
            </a:extLst>
          </p:cNvPr>
          <p:cNvSpPr txBox="1"/>
          <p:nvPr/>
        </p:nvSpPr>
        <p:spPr>
          <a:xfrm>
            <a:off x="4841341" y="5977468"/>
            <a:ext cx="6097508" cy="369332"/>
          </a:xfrm>
          <a:prstGeom prst="rect">
            <a:avLst/>
          </a:prstGeom>
          <a:noFill/>
        </p:spPr>
        <p:txBody>
          <a:bodyPr wrap="square">
            <a:spAutoFit/>
          </a:bodyPr>
          <a:lstStyle/>
          <a:p>
            <a:r>
              <a:rPr lang="es-PE" dirty="0">
                <a:hlinkClick r:id="rId5"/>
              </a:rPr>
              <a:t>https://f1000research.com/</a:t>
            </a:r>
            <a:r>
              <a:rPr lang="es-PE" dirty="0"/>
              <a:t> </a:t>
            </a:r>
          </a:p>
        </p:txBody>
      </p:sp>
    </p:spTree>
    <p:extLst>
      <p:ext uri="{BB962C8B-B14F-4D97-AF65-F5344CB8AC3E}">
        <p14:creationId xmlns:p14="http://schemas.microsoft.com/office/powerpoint/2010/main" val="349175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57065-E8ED-4BAD-932C-BD5F435E42BD}"/>
              </a:ext>
            </a:extLst>
          </p:cNvPr>
          <p:cNvSpPr>
            <a:spLocks noGrp="1"/>
          </p:cNvSpPr>
          <p:nvPr>
            <p:ph type="title"/>
          </p:nvPr>
        </p:nvSpPr>
        <p:spPr/>
        <p:txBody>
          <a:bodyPr/>
          <a:lstStyle/>
          <a:p>
            <a:r>
              <a:rPr lang="es-ES" dirty="0"/>
              <a:t>Criterios del revisor</a:t>
            </a:r>
            <a:endParaRPr lang="es-PE" dirty="0"/>
          </a:p>
        </p:txBody>
      </p:sp>
      <p:sp>
        <p:nvSpPr>
          <p:cNvPr id="3" name="Marcador de contenido 2">
            <a:extLst>
              <a:ext uri="{FF2B5EF4-FFF2-40B4-BE49-F238E27FC236}">
                <a16:creationId xmlns:a16="http://schemas.microsoft.com/office/drawing/2014/main" id="{4BC7BB56-8404-4653-A43F-59E6624EA74E}"/>
              </a:ext>
            </a:extLst>
          </p:cNvPr>
          <p:cNvSpPr>
            <a:spLocks noGrp="1"/>
          </p:cNvSpPr>
          <p:nvPr>
            <p:ph idx="1"/>
          </p:nvPr>
        </p:nvSpPr>
        <p:spPr/>
        <p:txBody>
          <a:bodyPr>
            <a:normAutofit lnSpcReduction="10000"/>
          </a:bodyPr>
          <a:lstStyle/>
          <a:p>
            <a:pPr>
              <a:lnSpc>
                <a:spcPct val="110000"/>
              </a:lnSpc>
            </a:pPr>
            <a:r>
              <a:rPr lang="es-ES" sz="1600" b="1" i="0" dirty="0">
                <a:solidFill>
                  <a:srgbClr val="333333"/>
                </a:solidFill>
                <a:effectLst/>
                <a:latin typeface="Roboto"/>
              </a:rPr>
              <a:t>Calificado:</a:t>
            </a:r>
            <a:r>
              <a:rPr lang="es-ES" sz="1600" b="0" i="0" dirty="0">
                <a:solidFill>
                  <a:srgbClr val="333333"/>
                </a:solidFill>
                <a:effectLst/>
                <a:latin typeface="Roboto"/>
              </a:rPr>
              <a:t> los revisores normalmente deben tener un doctorado (PhD/MD/MBBS o equivalente). Se harán excepciones para disciplinas académicas donde los doctorados no son necesarios (por ejemplo, Educación, Biblioteconomía) o cuando una persona tenga un historial público demostrable de experiencia.</a:t>
            </a:r>
          </a:p>
          <a:p>
            <a:pPr>
              <a:lnSpc>
                <a:spcPct val="110000"/>
              </a:lnSpc>
            </a:pPr>
            <a:r>
              <a:rPr lang="es-ES" sz="1600" b="1" i="0" dirty="0">
                <a:solidFill>
                  <a:srgbClr val="333333"/>
                </a:solidFill>
                <a:effectLst/>
                <a:latin typeface="Roboto"/>
              </a:rPr>
              <a:t>Experto:</a:t>
            </a:r>
            <a:r>
              <a:rPr lang="es-ES" sz="1600" b="0" i="0" dirty="0">
                <a:solidFill>
                  <a:srgbClr val="333333"/>
                </a:solidFill>
                <a:effectLst/>
                <a:latin typeface="Roboto"/>
              </a:rPr>
              <a:t> Los revisores deberán haber publicado al menos </a:t>
            </a:r>
            <a:r>
              <a:rPr lang="es-ES" sz="1600" b="1" i="0" dirty="0">
                <a:solidFill>
                  <a:srgbClr val="333333"/>
                </a:solidFill>
                <a:effectLst/>
                <a:latin typeface="Roboto"/>
              </a:rPr>
              <a:t>tres artículos como autor principal</a:t>
            </a:r>
            <a:r>
              <a:rPr lang="es-ES" sz="1600" b="0" i="0" dirty="0">
                <a:solidFill>
                  <a:srgbClr val="333333"/>
                </a:solidFill>
                <a:effectLst/>
                <a:latin typeface="Roboto"/>
              </a:rPr>
              <a:t> en un tema relevante, </a:t>
            </a:r>
            <a:r>
              <a:rPr lang="es-ES" sz="1600" b="1" i="0" dirty="0">
                <a:solidFill>
                  <a:srgbClr val="333333"/>
                </a:solidFill>
                <a:effectLst/>
                <a:latin typeface="Roboto"/>
              </a:rPr>
              <a:t>habiendo sido publicado al menos un artículo en los últimos cinco años</a:t>
            </a:r>
            <a:r>
              <a:rPr lang="es-ES" sz="1600" dirty="0">
                <a:solidFill>
                  <a:srgbClr val="333333"/>
                </a:solidFill>
                <a:latin typeface="Roboto"/>
              </a:rPr>
              <a:t>.</a:t>
            </a:r>
          </a:p>
          <a:p>
            <a:pPr algn="l">
              <a:lnSpc>
                <a:spcPct val="110000"/>
              </a:lnSpc>
              <a:buFont typeface="Arial" panose="020B0604020202020204" pitchFamily="34" charset="0"/>
              <a:buChar char="•"/>
            </a:pPr>
            <a:r>
              <a:rPr lang="es-ES" sz="1600" b="1" i="0" dirty="0">
                <a:solidFill>
                  <a:srgbClr val="333333"/>
                </a:solidFill>
                <a:effectLst/>
                <a:latin typeface="Roboto"/>
              </a:rPr>
              <a:t>Imparcial:</a:t>
            </a:r>
            <a:r>
              <a:rPr lang="es-ES" sz="1600" b="0" i="0" dirty="0">
                <a:solidFill>
                  <a:srgbClr val="333333"/>
                </a:solidFill>
                <a:effectLst/>
                <a:latin typeface="Roboto"/>
              </a:rPr>
              <a:t> los revisores no deben tener intereses en competencia que puedan sesgar su evaluación del artículo; no deben ser colaboradores cercanos de los autores ni estar asociados personalmente con ellos. Por ejemplo, un revisor no debería haber sido coautor con cualquiera de los autores principales en los tres años anteriores a la publicación de la Versión 1;</a:t>
            </a:r>
          </a:p>
          <a:p>
            <a:pPr algn="l">
              <a:lnSpc>
                <a:spcPct val="110000"/>
              </a:lnSpc>
              <a:buFont typeface="Arial" panose="020B0604020202020204" pitchFamily="34" charset="0"/>
              <a:buChar char="•"/>
            </a:pPr>
            <a:r>
              <a:rPr lang="es-ES" sz="1600" b="0" i="0" dirty="0">
                <a:solidFill>
                  <a:srgbClr val="333333"/>
                </a:solidFill>
                <a:effectLst/>
                <a:latin typeface="Roboto"/>
              </a:rPr>
              <a:t>haber sido coautor con cualquiera de los autores principales desde la publicación de la Versión 1;</a:t>
            </a:r>
          </a:p>
          <a:p>
            <a:pPr algn="l">
              <a:lnSpc>
                <a:spcPct val="110000"/>
              </a:lnSpc>
              <a:buFont typeface="Arial" panose="020B0604020202020204" pitchFamily="34" charset="0"/>
              <a:buChar char="•"/>
            </a:pPr>
            <a:r>
              <a:rPr lang="es-ES" sz="1600" b="0" i="0" dirty="0">
                <a:solidFill>
                  <a:srgbClr val="333333"/>
                </a:solidFill>
                <a:effectLst/>
                <a:latin typeface="Roboto"/>
              </a:rPr>
              <a:t>actualmente trabaja en la misma institución que los autores;</a:t>
            </a:r>
          </a:p>
          <a:p>
            <a:pPr algn="l">
              <a:lnSpc>
                <a:spcPct val="110000"/>
              </a:lnSpc>
              <a:buFont typeface="Arial" panose="020B0604020202020204" pitchFamily="34" charset="0"/>
              <a:buChar char="•"/>
            </a:pPr>
            <a:r>
              <a:rPr lang="es-ES" sz="1600" b="0" i="0" dirty="0">
                <a:solidFill>
                  <a:srgbClr val="333333"/>
                </a:solidFill>
                <a:effectLst/>
                <a:latin typeface="Roboto"/>
              </a:rPr>
              <a:t>Ser un colaborador cercano de un autor.</a:t>
            </a:r>
          </a:p>
          <a:p>
            <a:pPr>
              <a:lnSpc>
                <a:spcPct val="110000"/>
              </a:lnSpc>
            </a:pPr>
            <a:endParaRPr lang="es-ES" sz="1600" b="0" i="0" dirty="0">
              <a:solidFill>
                <a:srgbClr val="333333"/>
              </a:solidFill>
              <a:effectLst/>
              <a:latin typeface="Roboto"/>
            </a:endParaRPr>
          </a:p>
          <a:p>
            <a:pPr>
              <a:lnSpc>
                <a:spcPct val="110000"/>
              </a:lnSpc>
            </a:pPr>
            <a:endParaRPr lang="es-PE" sz="1600" dirty="0"/>
          </a:p>
        </p:txBody>
      </p:sp>
      <p:grpSp>
        <p:nvGrpSpPr>
          <p:cNvPr id="4" name="Grupo 3">
            <a:extLst>
              <a:ext uri="{FF2B5EF4-FFF2-40B4-BE49-F238E27FC236}">
                <a16:creationId xmlns:a16="http://schemas.microsoft.com/office/drawing/2014/main" id="{4885CEA4-D802-4928-8005-6626BE87E12D}"/>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6F35D3AF-6DB9-43DE-8979-4EF841CE3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8C37EEB0-1F00-4458-AFE1-050E869C5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C4E913C8-37C1-4598-B1DD-6D6C41F3B3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a:extLst>
              <a:ext uri="{FF2B5EF4-FFF2-40B4-BE49-F238E27FC236}">
                <a16:creationId xmlns:a16="http://schemas.microsoft.com/office/drawing/2014/main" id="{915C237D-D2E3-43D7-8445-DDD438B15A34}"/>
              </a:ext>
            </a:extLst>
          </p:cNvPr>
          <p:cNvSpPr txBox="1"/>
          <p:nvPr/>
        </p:nvSpPr>
        <p:spPr>
          <a:xfrm>
            <a:off x="4841341" y="5977468"/>
            <a:ext cx="6097508" cy="369332"/>
          </a:xfrm>
          <a:prstGeom prst="rect">
            <a:avLst/>
          </a:prstGeom>
          <a:noFill/>
        </p:spPr>
        <p:txBody>
          <a:bodyPr wrap="square">
            <a:spAutoFit/>
          </a:bodyPr>
          <a:lstStyle/>
          <a:p>
            <a:r>
              <a:rPr lang="es-PE" dirty="0">
                <a:hlinkClick r:id="rId5"/>
              </a:rPr>
              <a:t>https://f1000research.com/</a:t>
            </a:r>
            <a:r>
              <a:rPr lang="es-PE" dirty="0"/>
              <a:t> </a:t>
            </a:r>
          </a:p>
        </p:txBody>
      </p:sp>
    </p:spTree>
    <p:extLst>
      <p:ext uri="{BB962C8B-B14F-4D97-AF65-F5344CB8AC3E}">
        <p14:creationId xmlns:p14="http://schemas.microsoft.com/office/powerpoint/2010/main" val="340945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F91E503-776D-4CB7-8819-BE3EFB9BB97C}"/>
              </a:ext>
            </a:extLst>
          </p:cNvPr>
          <p:cNvSpPr>
            <a:spLocks noGrp="1"/>
          </p:cNvSpPr>
          <p:nvPr>
            <p:ph idx="1"/>
          </p:nvPr>
        </p:nvSpPr>
        <p:spPr>
          <a:xfrm>
            <a:off x="1059857" y="628068"/>
            <a:ext cx="10336915" cy="5601863"/>
          </a:xfrm>
          <a:solidFill>
            <a:schemeClr val="bg1"/>
          </a:solidFill>
        </p:spPr>
        <p:txBody>
          <a:bodyPr>
            <a:normAutofit/>
          </a:bodyPr>
          <a:lstStyle/>
          <a:p>
            <a:pPr>
              <a:lnSpc>
                <a:spcPct val="100000"/>
              </a:lnSpc>
            </a:pPr>
            <a:r>
              <a:rPr lang="es-ES" sz="4000" b="1" i="0" dirty="0">
                <a:solidFill>
                  <a:srgbClr val="333333"/>
                </a:solidFill>
                <a:effectLst/>
                <a:latin typeface="Roboto"/>
              </a:rPr>
              <a:t>Global:</a:t>
            </a:r>
            <a:r>
              <a:rPr lang="es-ES" sz="4000" b="0" i="0" dirty="0">
                <a:solidFill>
                  <a:srgbClr val="333333"/>
                </a:solidFill>
                <a:effectLst/>
                <a:latin typeface="Roboto"/>
              </a:rPr>
              <a:t> para cualquier artículo </a:t>
            </a:r>
            <a:r>
              <a:rPr lang="es-ES" sz="4000" b="1" i="0" dirty="0">
                <a:solidFill>
                  <a:srgbClr val="333333"/>
                </a:solidFill>
                <a:effectLst/>
                <a:latin typeface="Roboto"/>
              </a:rPr>
              <a:t>los revisores deben ser de diferentes instituciones</a:t>
            </a:r>
            <a:r>
              <a:rPr lang="es-ES" sz="4000" b="0" i="0" dirty="0">
                <a:solidFill>
                  <a:srgbClr val="333333"/>
                </a:solidFill>
                <a:effectLst/>
                <a:latin typeface="Roboto"/>
              </a:rPr>
              <a:t> . </a:t>
            </a:r>
          </a:p>
          <a:p>
            <a:pPr>
              <a:lnSpc>
                <a:spcPct val="100000"/>
              </a:lnSpc>
            </a:pPr>
            <a:r>
              <a:rPr lang="es-ES" sz="4000" dirty="0">
                <a:solidFill>
                  <a:srgbClr val="333333"/>
                </a:solidFill>
                <a:latin typeface="Roboto"/>
              </a:rPr>
              <a:t>Los autores deben recomendar mínimo 5 </a:t>
            </a:r>
            <a:r>
              <a:rPr lang="es-ES" sz="4000" b="1" i="0" dirty="0">
                <a:solidFill>
                  <a:srgbClr val="333333"/>
                </a:solidFill>
                <a:effectLst/>
                <a:latin typeface="Roboto"/>
              </a:rPr>
              <a:t>revisores geográficamente diversos</a:t>
            </a:r>
            <a:r>
              <a:rPr lang="es-ES" sz="4000" b="0" i="0" dirty="0">
                <a:solidFill>
                  <a:srgbClr val="333333"/>
                </a:solidFill>
                <a:effectLst/>
                <a:latin typeface="Roboto"/>
              </a:rPr>
              <a:t> para obtener una perspectiva internacional del artículo</a:t>
            </a:r>
            <a:endParaRPr lang="es-PE" sz="4000" dirty="0"/>
          </a:p>
        </p:txBody>
      </p:sp>
      <p:grpSp>
        <p:nvGrpSpPr>
          <p:cNvPr id="4" name="Grupo 3">
            <a:extLst>
              <a:ext uri="{FF2B5EF4-FFF2-40B4-BE49-F238E27FC236}">
                <a16:creationId xmlns:a16="http://schemas.microsoft.com/office/drawing/2014/main" id="{60AEACCA-A182-4094-880A-F6434AD83FAE}"/>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322DE8B3-30F9-41E0-AD88-217C55BEA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2251ADCB-D32E-4B0E-AFF8-B1BD8A9C3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8B34DD3-39DE-4355-86C7-B73B25F37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a:extLst>
              <a:ext uri="{FF2B5EF4-FFF2-40B4-BE49-F238E27FC236}">
                <a16:creationId xmlns:a16="http://schemas.microsoft.com/office/drawing/2014/main" id="{8DD8CF4A-6B4D-43B3-B3B3-CD87FE6BBC18}"/>
              </a:ext>
            </a:extLst>
          </p:cNvPr>
          <p:cNvSpPr txBox="1"/>
          <p:nvPr/>
        </p:nvSpPr>
        <p:spPr>
          <a:xfrm>
            <a:off x="4841341" y="5977468"/>
            <a:ext cx="6097508" cy="369332"/>
          </a:xfrm>
          <a:prstGeom prst="rect">
            <a:avLst/>
          </a:prstGeom>
          <a:noFill/>
        </p:spPr>
        <p:txBody>
          <a:bodyPr wrap="square">
            <a:spAutoFit/>
          </a:bodyPr>
          <a:lstStyle/>
          <a:p>
            <a:r>
              <a:rPr lang="es-PE" dirty="0">
                <a:hlinkClick r:id="rId5"/>
              </a:rPr>
              <a:t>https://f1000research.com/</a:t>
            </a:r>
            <a:r>
              <a:rPr lang="es-PE" dirty="0"/>
              <a:t> </a:t>
            </a:r>
          </a:p>
        </p:txBody>
      </p:sp>
    </p:spTree>
    <p:extLst>
      <p:ext uri="{BB962C8B-B14F-4D97-AF65-F5344CB8AC3E}">
        <p14:creationId xmlns:p14="http://schemas.microsoft.com/office/powerpoint/2010/main" val="2613098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36CCB3B-8C64-41BF-84B0-CB3F026A31C4}"/>
              </a:ext>
            </a:extLst>
          </p:cNvPr>
          <p:cNvPicPr>
            <a:picLocks noChangeAspect="1"/>
          </p:cNvPicPr>
          <p:nvPr/>
        </p:nvPicPr>
        <p:blipFill>
          <a:blip r:embed="rId2"/>
          <a:stretch>
            <a:fillRect/>
          </a:stretch>
        </p:blipFill>
        <p:spPr>
          <a:xfrm>
            <a:off x="315441" y="251670"/>
            <a:ext cx="11561117" cy="6537951"/>
          </a:xfrm>
          <a:prstGeom prst="rect">
            <a:avLst/>
          </a:prstGeom>
        </p:spPr>
      </p:pic>
      <p:grpSp>
        <p:nvGrpSpPr>
          <p:cNvPr id="8" name="Grupo 7">
            <a:extLst>
              <a:ext uri="{FF2B5EF4-FFF2-40B4-BE49-F238E27FC236}">
                <a16:creationId xmlns:a16="http://schemas.microsoft.com/office/drawing/2014/main" id="{CB3FF5F9-221F-4AE5-B485-562C8A6619FE}"/>
              </a:ext>
            </a:extLst>
          </p:cNvPr>
          <p:cNvGrpSpPr/>
          <p:nvPr/>
        </p:nvGrpSpPr>
        <p:grpSpPr>
          <a:xfrm>
            <a:off x="9530589" y="198315"/>
            <a:ext cx="2267834" cy="333619"/>
            <a:chOff x="6751390" y="5865900"/>
            <a:chExt cx="5186144" cy="762929"/>
          </a:xfrm>
        </p:grpSpPr>
        <p:pic>
          <p:nvPicPr>
            <p:cNvPr id="9" name="Picture 2" descr="EPI">
              <a:extLst>
                <a:ext uri="{FF2B5EF4-FFF2-40B4-BE49-F238E27FC236}">
                  <a16:creationId xmlns:a16="http://schemas.microsoft.com/office/drawing/2014/main" id="{1A14FD4F-69DC-4D1A-8A06-9652E2D56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Universidad Católica de Santa María – UCSM">
              <a:extLst>
                <a:ext uri="{FF2B5EF4-FFF2-40B4-BE49-F238E27FC236}">
                  <a16:creationId xmlns:a16="http://schemas.microsoft.com/office/drawing/2014/main" id="{94E79F05-503C-4FE8-8997-424ED20A5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33CA1561-A652-4102-96DA-F4748C20D0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642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94BACFC-8BDD-4136-8770-2C647F58C886}"/>
              </a:ext>
            </a:extLst>
          </p:cNvPr>
          <p:cNvPicPr>
            <a:picLocks noChangeAspect="1"/>
          </p:cNvPicPr>
          <p:nvPr/>
        </p:nvPicPr>
        <p:blipFill>
          <a:blip r:embed="rId3"/>
          <a:stretch>
            <a:fillRect/>
          </a:stretch>
        </p:blipFill>
        <p:spPr>
          <a:xfrm>
            <a:off x="1900464" y="201336"/>
            <a:ext cx="7872710" cy="5860189"/>
          </a:xfrm>
          <a:prstGeom prst="rect">
            <a:avLst/>
          </a:prstGeom>
        </p:spPr>
      </p:pic>
      <p:grpSp>
        <p:nvGrpSpPr>
          <p:cNvPr id="6" name="Grupo 5">
            <a:extLst>
              <a:ext uri="{FF2B5EF4-FFF2-40B4-BE49-F238E27FC236}">
                <a16:creationId xmlns:a16="http://schemas.microsoft.com/office/drawing/2014/main" id="{A4688E9C-D8AB-4123-920B-1B1D5B88A252}"/>
              </a:ext>
            </a:extLst>
          </p:cNvPr>
          <p:cNvGrpSpPr/>
          <p:nvPr/>
        </p:nvGrpSpPr>
        <p:grpSpPr>
          <a:xfrm>
            <a:off x="9530589" y="198315"/>
            <a:ext cx="2267834" cy="333619"/>
            <a:chOff x="6751390" y="5865900"/>
            <a:chExt cx="5186144" cy="762929"/>
          </a:xfrm>
        </p:grpSpPr>
        <p:pic>
          <p:nvPicPr>
            <p:cNvPr id="7" name="Picture 2" descr="EPI">
              <a:extLst>
                <a:ext uri="{FF2B5EF4-FFF2-40B4-BE49-F238E27FC236}">
                  <a16:creationId xmlns:a16="http://schemas.microsoft.com/office/drawing/2014/main" id="{D79FDC38-3BCF-4E30-B373-A7C9145B35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Universidad Católica de Santa María – UCSM">
              <a:extLst>
                <a:ext uri="{FF2B5EF4-FFF2-40B4-BE49-F238E27FC236}">
                  <a16:creationId xmlns:a16="http://schemas.microsoft.com/office/drawing/2014/main" id="{12162982-809F-4815-8627-B5EA675BB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3527A5F-A920-4C6A-8C83-47FF2B288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uadroTexto 9">
            <a:extLst>
              <a:ext uri="{FF2B5EF4-FFF2-40B4-BE49-F238E27FC236}">
                <a16:creationId xmlns:a16="http://schemas.microsoft.com/office/drawing/2014/main" id="{237BDCB5-FAD4-41E5-B58D-4B3EA8AF9AD3}"/>
              </a:ext>
            </a:extLst>
          </p:cNvPr>
          <p:cNvSpPr txBox="1"/>
          <p:nvPr/>
        </p:nvSpPr>
        <p:spPr>
          <a:xfrm>
            <a:off x="4841341" y="5977468"/>
            <a:ext cx="6097508" cy="369332"/>
          </a:xfrm>
          <a:prstGeom prst="rect">
            <a:avLst/>
          </a:prstGeom>
          <a:noFill/>
        </p:spPr>
        <p:txBody>
          <a:bodyPr wrap="square">
            <a:spAutoFit/>
          </a:bodyPr>
          <a:lstStyle/>
          <a:p>
            <a:r>
              <a:rPr lang="es-PE" dirty="0">
                <a:hlinkClick r:id="rId7"/>
              </a:rPr>
              <a:t>https://f1000research.com/</a:t>
            </a:r>
            <a:r>
              <a:rPr lang="es-PE" dirty="0"/>
              <a:t> </a:t>
            </a:r>
          </a:p>
        </p:txBody>
      </p:sp>
    </p:spTree>
    <p:extLst>
      <p:ext uri="{BB962C8B-B14F-4D97-AF65-F5344CB8AC3E}">
        <p14:creationId xmlns:p14="http://schemas.microsoft.com/office/powerpoint/2010/main" val="2469130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54003C-07ED-4D3E-8B70-8CF2036CA1B7}"/>
              </a:ext>
            </a:extLst>
          </p:cNvPr>
          <p:cNvPicPr>
            <a:picLocks noChangeAspect="1"/>
          </p:cNvPicPr>
          <p:nvPr/>
        </p:nvPicPr>
        <p:blipFill>
          <a:blip r:embed="rId2"/>
          <a:stretch>
            <a:fillRect/>
          </a:stretch>
        </p:blipFill>
        <p:spPr>
          <a:xfrm>
            <a:off x="-1" y="327517"/>
            <a:ext cx="12206831" cy="5656824"/>
          </a:xfrm>
          <a:prstGeom prst="rect">
            <a:avLst/>
          </a:prstGeom>
        </p:spPr>
      </p:pic>
      <p:sp>
        <p:nvSpPr>
          <p:cNvPr id="10" name="CuadroTexto 9">
            <a:extLst>
              <a:ext uri="{FF2B5EF4-FFF2-40B4-BE49-F238E27FC236}">
                <a16:creationId xmlns:a16="http://schemas.microsoft.com/office/drawing/2014/main" id="{8473B58C-F2C4-4ABA-BE06-9AA7F6FCA779}"/>
              </a:ext>
            </a:extLst>
          </p:cNvPr>
          <p:cNvSpPr txBox="1"/>
          <p:nvPr/>
        </p:nvSpPr>
        <p:spPr>
          <a:xfrm>
            <a:off x="4841341" y="5977468"/>
            <a:ext cx="6097508" cy="369332"/>
          </a:xfrm>
          <a:prstGeom prst="rect">
            <a:avLst/>
          </a:prstGeom>
          <a:noFill/>
        </p:spPr>
        <p:txBody>
          <a:bodyPr wrap="square">
            <a:spAutoFit/>
          </a:bodyPr>
          <a:lstStyle/>
          <a:p>
            <a:r>
              <a:rPr lang="es-PE" dirty="0">
                <a:hlinkClick r:id="rId3"/>
              </a:rPr>
              <a:t>https://f1000research.com/</a:t>
            </a:r>
            <a:r>
              <a:rPr lang="es-PE" dirty="0"/>
              <a:t> </a:t>
            </a:r>
          </a:p>
        </p:txBody>
      </p:sp>
    </p:spTree>
    <p:extLst>
      <p:ext uri="{BB962C8B-B14F-4D97-AF65-F5344CB8AC3E}">
        <p14:creationId xmlns:p14="http://schemas.microsoft.com/office/powerpoint/2010/main" val="347663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3E745-41CC-4F24-AF38-2430F80BE6EB}"/>
              </a:ext>
            </a:extLst>
          </p:cNvPr>
          <p:cNvSpPr>
            <a:spLocks noGrp="1"/>
          </p:cNvSpPr>
          <p:nvPr>
            <p:ph type="title"/>
          </p:nvPr>
        </p:nvSpPr>
        <p:spPr>
          <a:xfrm>
            <a:off x="690418" y="560302"/>
            <a:ext cx="10058400" cy="876795"/>
          </a:xfrm>
        </p:spPr>
        <p:txBody>
          <a:bodyPr>
            <a:normAutofit/>
          </a:bodyPr>
          <a:lstStyle/>
          <a:p>
            <a:r>
              <a:rPr lang="es-ES" sz="4000" b="1" i="0" dirty="0">
                <a:solidFill>
                  <a:srgbClr val="0D0D0D"/>
                </a:solidFill>
                <a:effectLst/>
                <a:latin typeface="Söhne"/>
              </a:rPr>
              <a:t>Revisión Abierta por Pares y su evolución</a:t>
            </a:r>
            <a:endParaRPr lang="es-PE" sz="4000" b="1" dirty="0"/>
          </a:p>
        </p:txBody>
      </p:sp>
      <p:sp>
        <p:nvSpPr>
          <p:cNvPr id="3" name="Marcador de contenido 2">
            <a:extLst>
              <a:ext uri="{FF2B5EF4-FFF2-40B4-BE49-F238E27FC236}">
                <a16:creationId xmlns:a16="http://schemas.microsoft.com/office/drawing/2014/main" id="{DC209AD9-6A37-4773-84FA-D3DF47CB078F}"/>
              </a:ext>
            </a:extLst>
          </p:cNvPr>
          <p:cNvSpPr>
            <a:spLocks noGrp="1"/>
          </p:cNvSpPr>
          <p:nvPr>
            <p:ph idx="1"/>
          </p:nvPr>
        </p:nvSpPr>
        <p:spPr>
          <a:xfrm>
            <a:off x="838200" y="1465465"/>
            <a:ext cx="10515600" cy="4860601"/>
          </a:xfrm>
          <a:solidFill>
            <a:schemeClr val="bg1"/>
          </a:solidFill>
        </p:spPr>
        <p:txBody>
          <a:bodyPr>
            <a:normAutofit fontScale="92500" lnSpcReduction="10000"/>
          </a:bodyPr>
          <a:lstStyle/>
          <a:p>
            <a:endParaRPr lang="es-ES" sz="2800" b="1" i="0" dirty="0">
              <a:solidFill>
                <a:srgbClr val="0D0D0D"/>
              </a:solidFill>
              <a:effectLst/>
              <a:latin typeface="Söhne"/>
            </a:endParaRPr>
          </a:p>
          <a:p>
            <a:r>
              <a:rPr lang="es-ES" sz="2800" b="1" i="0" dirty="0">
                <a:solidFill>
                  <a:srgbClr val="0D0D0D"/>
                </a:solidFill>
                <a:effectLst/>
                <a:latin typeface="Söhne"/>
              </a:rPr>
              <a:t>Definición y características clave</a:t>
            </a:r>
            <a:endParaRPr lang="es-ES" sz="2800" dirty="0">
              <a:solidFill>
                <a:srgbClr val="0D0D0D"/>
              </a:solidFill>
              <a:latin typeface="Söhne"/>
            </a:endParaRPr>
          </a:p>
          <a:p>
            <a:r>
              <a:rPr lang="es-ES" sz="2800" b="0" i="0" dirty="0">
                <a:solidFill>
                  <a:srgbClr val="0D0D0D"/>
                </a:solidFill>
                <a:effectLst/>
                <a:latin typeface="Söhne"/>
              </a:rPr>
              <a:t>La Revisión Abierta por Pares (</a:t>
            </a:r>
            <a:r>
              <a:rPr lang="es-ES" sz="2800" b="0" i="0" dirty="0" err="1">
                <a:solidFill>
                  <a:srgbClr val="0D0D0D"/>
                </a:solidFill>
                <a:effectLst/>
                <a:latin typeface="Söhne"/>
              </a:rPr>
              <a:t>OPR</a:t>
            </a:r>
            <a:r>
              <a:rPr lang="es-ES" sz="2800" b="0" i="0" dirty="0">
                <a:solidFill>
                  <a:srgbClr val="0D0D0D"/>
                </a:solidFill>
                <a:effectLst/>
                <a:latin typeface="Söhne"/>
              </a:rPr>
              <a:t>) engloba varias adaptaciones del modelo tradicional de revisión por pares en línea con los principios de la Ciencia Abierta. </a:t>
            </a:r>
          </a:p>
          <a:p>
            <a:pPr>
              <a:buFont typeface="Wingdings" panose="05000000000000000000" pitchFamily="2" charset="2"/>
              <a:buChar char="§"/>
            </a:pPr>
            <a:r>
              <a:rPr lang="es-ES" sz="2800" b="0" i="0" dirty="0">
                <a:solidFill>
                  <a:srgbClr val="0D0D0D"/>
                </a:solidFill>
                <a:effectLst/>
                <a:latin typeface="Söhne"/>
              </a:rPr>
              <a:t>Revelación de las identidades de revisores y autores</a:t>
            </a:r>
          </a:p>
          <a:p>
            <a:pPr>
              <a:buFont typeface="Wingdings" panose="05000000000000000000" pitchFamily="2" charset="2"/>
              <a:buChar char="§"/>
            </a:pPr>
            <a:r>
              <a:rPr lang="es-ES" sz="2800" dirty="0">
                <a:solidFill>
                  <a:srgbClr val="0D0D0D"/>
                </a:solidFill>
                <a:latin typeface="Söhne"/>
              </a:rPr>
              <a:t>P</a:t>
            </a:r>
            <a:r>
              <a:rPr lang="es-ES" sz="2800" b="0" i="0" dirty="0">
                <a:solidFill>
                  <a:srgbClr val="0D0D0D"/>
                </a:solidFill>
                <a:effectLst/>
                <a:latin typeface="Söhne"/>
              </a:rPr>
              <a:t>ublicación de informes de revisión</a:t>
            </a:r>
          </a:p>
          <a:p>
            <a:pPr>
              <a:buFont typeface="Wingdings" panose="05000000000000000000" pitchFamily="2" charset="2"/>
              <a:buChar char="§"/>
            </a:pPr>
            <a:r>
              <a:rPr lang="es-ES" sz="2800" dirty="0">
                <a:solidFill>
                  <a:srgbClr val="0D0D0D"/>
                </a:solidFill>
                <a:latin typeface="Söhne"/>
              </a:rPr>
              <a:t>P</a:t>
            </a:r>
            <a:r>
              <a:rPr lang="es-ES" sz="2800" b="0" i="0" dirty="0">
                <a:solidFill>
                  <a:srgbClr val="0D0D0D"/>
                </a:solidFill>
                <a:effectLst/>
                <a:latin typeface="Söhne"/>
              </a:rPr>
              <a:t>articipación ampliada del ecosistema editorial, </a:t>
            </a:r>
          </a:p>
          <a:p>
            <a:pPr>
              <a:buFont typeface="Wingdings" panose="05000000000000000000" pitchFamily="2" charset="2"/>
              <a:buChar char="§"/>
            </a:pPr>
            <a:r>
              <a:rPr lang="es-ES" sz="2800" dirty="0">
                <a:solidFill>
                  <a:srgbClr val="0D0D0D"/>
                </a:solidFill>
                <a:latin typeface="Söhne"/>
              </a:rPr>
              <a:t>I</a:t>
            </a:r>
            <a:r>
              <a:rPr lang="es-ES" sz="2800" b="0" i="0" dirty="0">
                <a:solidFill>
                  <a:srgbClr val="0D0D0D"/>
                </a:solidFill>
                <a:effectLst/>
                <a:latin typeface="Söhne"/>
              </a:rPr>
              <a:t>nteracción directa entre las partes,</a:t>
            </a:r>
          </a:p>
          <a:p>
            <a:pPr>
              <a:buFont typeface="Wingdings" panose="05000000000000000000" pitchFamily="2" charset="2"/>
              <a:buChar char="§"/>
            </a:pPr>
            <a:r>
              <a:rPr lang="es-ES" sz="2800" b="0" i="0" dirty="0">
                <a:solidFill>
                  <a:srgbClr val="0D0D0D"/>
                </a:solidFill>
                <a:effectLst/>
                <a:latin typeface="Söhne"/>
              </a:rPr>
              <a:t>Comentarios sobre la versión final del manuscrito (Ross-</a:t>
            </a:r>
            <a:r>
              <a:rPr lang="es-ES" sz="2800" b="0" i="0" dirty="0" err="1">
                <a:solidFill>
                  <a:srgbClr val="0D0D0D"/>
                </a:solidFill>
                <a:effectLst/>
                <a:latin typeface="Söhne"/>
              </a:rPr>
              <a:t>Hellauer</a:t>
            </a:r>
            <a:r>
              <a:rPr lang="es-ES" sz="2800" b="0" i="0" dirty="0">
                <a:solidFill>
                  <a:srgbClr val="0D0D0D"/>
                </a:solidFill>
                <a:effectLst/>
                <a:latin typeface="Söhne"/>
              </a:rPr>
              <a:t> et al., 2019).</a:t>
            </a:r>
            <a:endParaRPr lang="es-PE" sz="2800" dirty="0"/>
          </a:p>
        </p:txBody>
      </p:sp>
      <p:grpSp>
        <p:nvGrpSpPr>
          <p:cNvPr id="4" name="Grupo 3">
            <a:extLst>
              <a:ext uri="{FF2B5EF4-FFF2-40B4-BE49-F238E27FC236}">
                <a16:creationId xmlns:a16="http://schemas.microsoft.com/office/drawing/2014/main" id="{0B46315D-8389-E9A6-A4A1-E9C0F68C8670}"/>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D50AEE99-87C1-3831-5E66-C1AE16BD3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B06C6591-94F3-0EDA-91CD-EEFE9C685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9928EAAE-9A49-B704-8DE4-D2A68BF1D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7206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AB8330-9B35-4457-BA10-641A8684D863}"/>
              </a:ext>
            </a:extLst>
          </p:cNvPr>
          <p:cNvSpPr>
            <a:spLocks noGrp="1"/>
          </p:cNvSpPr>
          <p:nvPr>
            <p:ph type="title"/>
          </p:nvPr>
        </p:nvSpPr>
        <p:spPr/>
        <p:txBody>
          <a:bodyPr/>
          <a:lstStyle/>
          <a:p>
            <a:r>
              <a:rPr lang="es-ES" b="1" dirty="0">
                <a:latin typeface="+mn-lt"/>
              </a:rPr>
              <a:t>Conclusiones</a:t>
            </a:r>
            <a:endParaRPr lang="es-PE" b="1" dirty="0">
              <a:latin typeface="+mn-lt"/>
            </a:endParaRPr>
          </a:p>
        </p:txBody>
      </p:sp>
      <p:sp>
        <p:nvSpPr>
          <p:cNvPr id="3" name="Marcador de contenido 2">
            <a:extLst>
              <a:ext uri="{FF2B5EF4-FFF2-40B4-BE49-F238E27FC236}">
                <a16:creationId xmlns:a16="http://schemas.microsoft.com/office/drawing/2014/main" id="{416BE43B-AC60-4E7F-B2B0-2E73FDD2B052}"/>
              </a:ext>
            </a:extLst>
          </p:cNvPr>
          <p:cNvSpPr>
            <a:spLocks noGrp="1"/>
          </p:cNvSpPr>
          <p:nvPr>
            <p:ph idx="1"/>
          </p:nvPr>
        </p:nvSpPr>
        <p:spPr/>
        <p:txBody>
          <a:bodyPr>
            <a:normAutofit/>
          </a:bodyPr>
          <a:lstStyle/>
          <a:p>
            <a:pPr>
              <a:lnSpc>
                <a:spcPct val="100000"/>
              </a:lnSpc>
            </a:pPr>
            <a:r>
              <a:rPr lang="es-ES" sz="2400" b="0" i="0" dirty="0">
                <a:solidFill>
                  <a:srgbClr val="0D0D0D"/>
                </a:solidFill>
                <a:effectLst/>
                <a:latin typeface="Söhne"/>
              </a:rPr>
              <a:t>La OPR representa un paso importante hacia una ciencia más abierta y colaborativa, lo que eventualmente puede mejorar la calidad y la transparencia de la investigación académica. </a:t>
            </a:r>
          </a:p>
          <a:p>
            <a:pPr>
              <a:lnSpc>
                <a:spcPct val="100000"/>
              </a:lnSpc>
            </a:pPr>
            <a:r>
              <a:rPr lang="es-ES" sz="2400" b="0" i="0" dirty="0">
                <a:solidFill>
                  <a:srgbClr val="0D0D0D"/>
                </a:solidFill>
                <a:effectLst/>
                <a:latin typeface="Söhne"/>
              </a:rPr>
              <a:t>La OPR ha experimentado un crecimiento constante y acelerado, especialmente en disciplinas médicas y científicas, lo que demuestra un cambio significativo en las prácticas de publicación.</a:t>
            </a:r>
          </a:p>
          <a:p>
            <a:pPr marL="0" indent="0" algn="l">
              <a:lnSpc>
                <a:spcPct val="100000"/>
              </a:lnSpc>
              <a:buNone/>
            </a:pPr>
            <a:r>
              <a:rPr lang="es-ES" sz="2400" b="1" i="0" dirty="0">
                <a:solidFill>
                  <a:srgbClr val="0D0D0D"/>
                </a:solidFill>
                <a:effectLst/>
                <a:latin typeface="Söhne"/>
              </a:rPr>
              <a:t>Mejora de la Calidad de las Revisiones</a:t>
            </a:r>
            <a:r>
              <a:rPr lang="es-ES" sz="2400" b="0" i="0" dirty="0">
                <a:solidFill>
                  <a:srgbClr val="0D0D0D"/>
                </a:solidFill>
                <a:effectLst/>
                <a:latin typeface="Söhne"/>
              </a:rPr>
              <a:t>: La OPR busca aumentar la calidad del </a:t>
            </a:r>
            <a:r>
              <a:rPr lang="es-ES" sz="2400" b="0" i="0" dirty="0" err="1">
                <a:solidFill>
                  <a:srgbClr val="0D0D0D"/>
                </a:solidFill>
                <a:effectLst/>
                <a:latin typeface="Söhne"/>
              </a:rPr>
              <a:t>feedback</a:t>
            </a:r>
            <a:r>
              <a:rPr lang="es-ES" sz="2400" b="0" i="0" dirty="0">
                <a:solidFill>
                  <a:srgbClr val="0D0D0D"/>
                </a:solidFill>
                <a:effectLst/>
                <a:latin typeface="Söhne"/>
              </a:rPr>
              <a:t> a los autores, fortaleciendo así la investigación y la escritura académica.</a:t>
            </a:r>
          </a:p>
        </p:txBody>
      </p:sp>
      <p:grpSp>
        <p:nvGrpSpPr>
          <p:cNvPr id="4" name="Grupo 3">
            <a:extLst>
              <a:ext uri="{FF2B5EF4-FFF2-40B4-BE49-F238E27FC236}">
                <a16:creationId xmlns:a16="http://schemas.microsoft.com/office/drawing/2014/main" id="{C4546EF3-1D42-4DEC-9D7B-43EF6A045B26}"/>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2C47F48C-34EB-4065-A694-25373E1FF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7B8A509C-CF70-4EC9-92CE-0E233F8FD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2F30269-F876-49FF-8914-0199F6C81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592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0048AE5-59E7-41A5-8642-28C52CCC29D5}"/>
              </a:ext>
            </a:extLst>
          </p:cNvPr>
          <p:cNvSpPr>
            <a:spLocks noGrp="1"/>
          </p:cNvSpPr>
          <p:nvPr>
            <p:ph idx="1"/>
          </p:nvPr>
        </p:nvSpPr>
        <p:spPr>
          <a:xfrm>
            <a:off x="1151601" y="904173"/>
            <a:ext cx="10058400" cy="5098276"/>
          </a:xfrm>
          <a:solidFill>
            <a:schemeClr val="bg1"/>
          </a:solidFill>
        </p:spPr>
        <p:txBody>
          <a:bodyPr>
            <a:normAutofit/>
          </a:bodyPr>
          <a:lstStyle/>
          <a:p>
            <a:r>
              <a:rPr lang="es-ES" sz="2800" b="1" i="0" dirty="0">
                <a:solidFill>
                  <a:srgbClr val="0D0D0D"/>
                </a:solidFill>
                <a:effectLst/>
                <a:latin typeface="Söhne"/>
              </a:rPr>
              <a:t>Transparencia Incrementada</a:t>
            </a:r>
            <a:r>
              <a:rPr lang="es-ES" sz="2800" b="0" i="0" dirty="0">
                <a:solidFill>
                  <a:srgbClr val="0D0D0D"/>
                </a:solidFill>
                <a:effectLst/>
                <a:latin typeface="Söhne"/>
              </a:rPr>
              <a:t>: Los procesos de revisión se hacen más transparentes, permitiendo que los comentarios de los revisores sean visibles y rastreables.</a:t>
            </a:r>
            <a:endParaRPr lang="es-PE" sz="2800" dirty="0"/>
          </a:p>
          <a:p>
            <a:r>
              <a:rPr lang="es-ES" sz="2800" b="1" i="0" dirty="0">
                <a:solidFill>
                  <a:srgbClr val="0D0D0D"/>
                </a:solidFill>
                <a:effectLst/>
                <a:latin typeface="Söhne"/>
              </a:rPr>
              <a:t>Mayor Rendición de Cuentas</a:t>
            </a:r>
            <a:r>
              <a:rPr lang="es-ES" sz="2800" b="0" i="0" dirty="0">
                <a:solidFill>
                  <a:srgbClr val="0D0D0D"/>
                </a:solidFill>
                <a:effectLst/>
                <a:latin typeface="Söhne"/>
              </a:rPr>
              <a:t>: La OPR implica una mayor responsabilidad de los revisores, promoviendo evaluaciones más honestas y detalladas.</a:t>
            </a:r>
          </a:p>
          <a:p>
            <a:r>
              <a:rPr lang="es-ES" sz="2800" b="1" i="0" dirty="0">
                <a:solidFill>
                  <a:srgbClr val="0D0D0D"/>
                </a:solidFill>
                <a:effectLst/>
                <a:latin typeface="Söhne"/>
              </a:rPr>
              <a:t>Reducción de Sesgos</a:t>
            </a:r>
            <a:r>
              <a:rPr lang="es-ES" sz="2800" b="0" i="0" dirty="0">
                <a:solidFill>
                  <a:srgbClr val="0D0D0D"/>
                </a:solidFill>
                <a:effectLst/>
                <a:latin typeface="Söhne"/>
              </a:rPr>
              <a:t>: Se pretende minimizar los sesgos potenciales asociados con el anonimato en la revisión por pares tradicional.</a:t>
            </a:r>
          </a:p>
          <a:p>
            <a:r>
              <a:rPr lang="es-ES" sz="2800" b="1" i="0" dirty="0">
                <a:solidFill>
                  <a:srgbClr val="0D0D0D"/>
                </a:solidFill>
                <a:effectLst/>
                <a:latin typeface="Söhne"/>
              </a:rPr>
              <a:t>Desarrollo Educativo</a:t>
            </a:r>
            <a:r>
              <a:rPr lang="es-ES" sz="2800" b="0" i="0" dirty="0">
                <a:solidFill>
                  <a:srgbClr val="0D0D0D"/>
                </a:solidFill>
                <a:effectLst/>
                <a:latin typeface="Söhne"/>
              </a:rPr>
              <a:t>: Se utiliza la revisión por pares como herramienta educativa para desarrollar habilidades críticas en revisores y autores.</a:t>
            </a:r>
            <a:endParaRPr lang="es-PE" sz="2800" dirty="0"/>
          </a:p>
        </p:txBody>
      </p:sp>
      <p:grpSp>
        <p:nvGrpSpPr>
          <p:cNvPr id="4" name="Grupo 3">
            <a:extLst>
              <a:ext uri="{FF2B5EF4-FFF2-40B4-BE49-F238E27FC236}">
                <a16:creationId xmlns:a16="http://schemas.microsoft.com/office/drawing/2014/main" id="{A8E55379-51C1-455C-8F3F-1730DBA867D2}"/>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162299C4-DCBF-4EF0-9B46-D625753F4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AECDD272-CC37-4B5E-83F3-B315853C1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B1FAE538-F5EA-4FF5-8BFD-EF01B58C3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795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1A36EB-B329-4A3C-BFA2-926771C6935E}"/>
              </a:ext>
            </a:extLst>
          </p:cNvPr>
          <p:cNvSpPr>
            <a:spLocks noGrp="1"/>
          </p:cNvSpPr>
          <p:nvPr>
            <p:ph idx="1"/>
          </p:nvPr>
        </p:nvSpPr>
        <p:spPr>
          <a:xfrm>
            <a:off x="1066800" y="695944"/>
            <a:ext cx="10304352" cy="5261236"/>
          </a:xfrm>
          <a:solidFill>
            <a:schemeClr val="bg1"/>
          </a:solidFill>
        </p:spPr>
        <p:txBody>
          <a:bodyPr>
            <a:normAutofit/>
          </a:bodyPr>
          <a:lstStyle/>
          <a:p>
            <a:pPr marL="0" indent="0" algn="l">
              <a:buNone/>
            </a:pPr>
            <a:r>
              <a:rPr lang="es-ES" sz="2800" b="1" i="0" dirty="0">
                <a:solidFill>
                  <a:srgbClr val="0D0D0D"/>
                </a:solidFill>
                <a:effectLst/>
                <a:latin typeface="Söhne"/>
              </a:rPr>
              <a:t>Fomento de la Colaboración Científica</a:t>
            </a:r>
            <a:r>
              <a:rPr lang="es-ES" sz="2800" b="0" i="0" dirty="0">
                <a:solidFill>
                  <a:srgbClr val="0D0D0D"/>
                </a:solidFill>
                <a:effectLst/>
                <a:latin typeface="Söhne"/>
              </a:rPr>
              <a:t>: La OPR promueve la colaboración y comunicación entre los investigadores, lo que puede resultar en avances significativos.</a:t>
            </a:r>
          </a:p>
          <a:p>
            <a:pPr marL="0" indent="0" algn="l">
              <a:buNone/>
            </a:pPr>
            <a:r>
              <a:rPr lang="es-ES" sz="2800" b="1" i="0" dirty="0">
                <a:solidFill>
                  <a:srgbClr val="0D0D0D"/>
                </a:solidFill>
                <a:effectLst/>
                <a:latin typeface="Söhne"/>
              </a:rPr>
              <a:t>Percepciones Mixtas</a:t>
            </a:r>
            <a:r>
              <a:rPr lang="es-ES" sz="2800" b="0" i="0" dirty="0">
                <a:solidFill>
                  <a:srgbClr val="0D0D0D"/>
                </a:solidFill>
                <a:effectLst/>
                <a:latin typeface="Söhne"/>
              </a:rPr>
              <a:t>: Aunque algunos autores y revisores valoran la transparencia y apertura, otros tienen preocupaciones sobre la calidad y posibilidad de sesgo.</a:t>
            </a:r>
          </a:p>
          <a:p>
            <a:pPr marL="0" indent="0" algn="l">
              <a:buNone/>
            </a:pPr>
            <a:r>
              <a:rPr lang="es-ES" sz="2800" b="1" i="0" dirty="0">
                <a:solidFill>
                  <a:srgbClr val="0D0D0D"/>
                </a:solidFill>
                <a:effectLst/>
                <a:latin typeface="Söhne"/>
              </a:rPr>
              <a:t>Desafíos en la Selección de Revisores</a:t>
            </a:r>
            <a:r>
              <a:rPr lang="es-ES" sz="2800" b="0" i="0" dirty="0">
                <a:solidFill>
                  <a:srgbClr val="0D0D0D"/>
                </a:solidFill>
                <a:effectLst/>
                <a:latin typeface="Söhne"/>
              </a:rPr>
              <a:t>: Existe la dificultad de encontrar revisores cualificados y sin conflictos de interés para asegurar revisiones imparciales y críticas.</a:t>
            </a:r>
          </a:p>
          <a:p>
            <a:pPr marL="0" indent="0" algn="l">
              <a:buNone/>
            </a:pPr>
            <a:r>
              <a:rPr lang="es-ES" sz="2800" b="1" i="0" dirty="0">
                <a:solidFill>
                  <a:srgbClr val="0D0D0D"/>
                </a:solidFill>
                <a:effectLst/>
                <a:latin typeface="Söhne"/>
              </a:rPr>
              <a:t>Promoción de Principios de Ciencia Abierta</a:t>
            </a:r>
            <a:r>
              <a:rPr lang="es-ES" sz="2800" b="0" i="0" dirty="0">
                <a:solidFill>
                  <a:srgbClr val="0D0D0D"/>
                </a:solidFill>
                <a:effectLst/>
                <a:latin typeface="Söhne"/>
              </a:rPr>
              <a:t>: La OPR se alinea con los principios de la ciencia abierta como la igualdad de oportunidades y la colaboración.</a:t>
            </a:r>
          </a:p>
          <a:p>
            <a:endParaRPr lang="es-PE" sz="2800" dirty="0"/>
          </a:p>
        </p:txBody>
      </p:sp>
      <p:grpSp>
        <p:nvGrpSpPr>
          <p:cNvPr id="4" name="Grupo 3">
            <a:extLst>
              <a:ext uri="{FF2B5EF4-FFF2-40B4-BE49-F238E27FC236}">
                <a16:creationId xmlns:a16="http://schemas.microsoft.com/office/drawing/2014/main" id="{054E938A-11C7-4638-86B7-B8BB5FC2F2DD}"/>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364BE510-ADC1-4ABF-97BF-55306A480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3F1A910B-485B-4F5E-9737-C42277F35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09E816E5-F81F-4825-B67C-D2B4851A4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1667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8F4F8-CF16-2DC3-AC6D-658D2B2B4BD7}"/>
              </a:ext>
            </a:extLst>
          </p:cNvPr>
          <p:cNvSpPr>
            <a:spLocks noGrp="1"/>
          </p:cNvSpPr>
          <p:nvPr>
            <p:ph type="title"/>
          </p:nvPr>
        </p:nvSpPr>
        <p:spPr/>
        <p:txBody>
          <a:bodyPr/>
          <a:lstStyle/>
          <a:p>
            <a:r>
              <a:rPr lang="es-PE" b="1" dirty="0">
                <a:solidFill>
                  <a:schemeClr val="tx1"/>
                </a:solidFill>
                <a:latin typeface="+mn-lt"/>
              </a:rPr>
              <a:t>Referencias</a:t>
            </a:r>
          </a:p>
        </p:txBody>
      </p:sp>
      <p:sp>
        <p:nvSpPr>
          <p:cNvPr id="3" name="Marcador de contenido 2">
            <a:extLst>
              <a:ext uri="{FF2B5EF4-FFF2-40B4-BE49-F238E27FC236}">
                <a16:creationId xmlns:a16="http://schemas.microsoft.com/office/drawing/2014/main" id="{5A19BDC8-73B4-8322-E6EE-3CF3D8B2B4F1}"/>
              </a:ext>
            </a:extLst>
          </p:cNvPr>
          <p:cNvSpPr>
            <a:spLocks noGrp="1"/>
          </p:cNvSpPr>
          <p:nvPr>
            <p:ph idx="1"/>
          </p:nvPr>
        </p:nvSpPr>
        <p:spPr>
          <a:xfrm>
            <a:off x="1097280" y="1845733"/>
            <a:ext cx="10058400" cy="4364943"/>
          </a:xfrm>
        </p:spPr>
        <p:txBody>
          <a:bodyPr>
            <a:normAutofit/>
          </a:bodyPr>
          <a:lstStyle/>
          <a:p>
            <a:pPr algn="l"/>
            <a:endParaRPr lang="en-US" b="0" i="0" dirty="0">
              <a:solidFill>
                <a:srgbClr val="0D0D0D"/>
              </a:solidFill>
              <a:effectLst/>
              <a:latin typeface="Söhne"/>
            </a:endParaRPr>
          </a:p>
          <a:p>
            <a:endParaRPr lang="es-PE" dirty="0"/>
          </a:p>
        </p:txBody>
      </p:sp>
      <p:sp>
        <p:nvSpPr>
          <p:cNvPr id="7" name="CuadroTexto 6">
            <a:extLst>
              <a:ext uri="{FF2B5EF4-FFF2-40B4-BE49-F238E27FC236}">
                <a16:creationId xmlns:a16="http://schemas.microsoft.com/office/drawing/2014/main" id="{9B203573-ECB9-4500-98E2-BEC8831D349D}"/>
              </a:ext>
            </a:extLst>
          </p:cNvPr>
          <p:cNvSpPr txBox="1"/>
          <p:nvPr/>
        </p:nvSpPr>
        <p:spPr>
          <a:xfrm>
            <a:off x="1097280" y="1966004"/>
            <a:ext cx="10058400" cy="4124399"/>
          </a:xfrm>
          <a:prstGeom prst="rect">
            <a:avLst/>
          </a:prstGeom>
          <a:noFill/>
        </p:spPr>
        <p:txBody>
          <a:bodyPr wrap="square" numCol="2">
            <a:spAutoFit/>
          </a:bodyPr>
          <a:lstStyle/>
          <a:p>
            <a:pPr marL="450215" indent="-450215">
              <a:lnSpc>
                <a:spcPct val="107000"/>
              </a:lnSpc>
              <a:spcAft>
                <a:spcPts val="800"/>
              </a:spcAft>
            </a:pPr>
            <a:r>
              <a:rPr lang="en-US"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Abadal</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E., &amp; </a:t>
            </a:r>
            <a:r>
              <a:rPr lang="en-US"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Melero</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R. (2023). Open peer review: the point of view of scientific journal editors.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JLIS</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it</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14</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(1), 60-70. </a:t>
            </a:r>
            <a:r>
              <a:rPr lang="es-PE" sz="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https://www.jlis.it/index.php/jlis/article/download/507/479</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err="1">
                <a:effectLst/>
                <a:latin typeface="Calibri" panose="020F0502020204030204" pitchFamily="34" charset="0"/>
                <a:ea typeface="Calibri" panose="020F0502020204030204" pitchFamily="34" charset="0"/>
                <a:cs typeface="Calibri" panose="020F0502020204030204" pitchFamily="34" charset="0"/>
              </a:rPr>
              <a:t>Capaccioni</a:t>
            </a:r>
            <a:r>
              <a:rPr lang="en-US" sz="900" kern="100" dirty="0">
                <a:effectLst/>
                <a:latin typeface="Calibri" panose="020F0502020204030204" pitchFamily="34" charset="0"/>
                <a:ea typeface="Calibri" panose="020F0502020204030204" pitchFamily="34" charset="0"/>
                <a:cs typeface="Calibri" panose="020F0502020204030204" pitchFamily="34" charset="0"/>
              </a:rPr>
              <a:t>, A. (2022). Open peer review: some considerations on the selection and management of reviewers.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DOI:10.36253/jlis.it-508</a:t>
            </a:r>
            <a:r>
              <a:rPr lang="en-US" sz="900" kern="100" dirty="0">
                <a:effectLst/>
                <a:latin typeface="Calibri" panose="020F0502020204030204" pitchFamily="34" charset="0"/>
                <a:ea typeface="Calibri" panose="020F0502020204030204" pitchFamily="34" charset="0"/>
                <a:cs typeface="Calibri" panose="020F0502020204030204" pitchFamily="34" charset="0"/>
              </a:rPr>
              <a:t>.</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Chiu, J. Y. (2021). A Review and Reform of the </a:t>
            </a:r>
            <a:r>
              <a:rPr lang="en-US"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JoEMLS</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Open Peer Review System. </a:t>
            </a:r>
            <a:r>
              <a:rPr lang="en-US" sz="900" i="1" kern="100" dirty="0" err="1">
                <a:solidFill>
                  <a:srgbClr val="222222"/>
                </a:solidFill>
                <a:effectLst/>
                <a:highlight>
                  <a:srgbClr val="FFFFFF"/>
                </a:highlight>
                <a:latin typeface="MS Gothic" panose="020B0609070205080204" pitchFamily="49" charset="-128"/>
                <a:ea typeface="Calibri" panose="020F0502020204030204" pitchFamily="34" charset="0"/>
                <a:cs typeface="Calibri" panose="020F0502020204030204" pitchFamily="34" charset="0"/>
              </a:rPr>
              <a:t>教育資料與圖書館學</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900" i="1"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58</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 151-155. </a:t>
            </a:r>
            <a:r>
              <a:rPr lang="en-US" sz="900" u="sng"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4"/>
              </a:rPr>
              <a:t>http://joemls.dils.tku.edu.tw/fulltext/58200fullText.pdf</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Ford, E. (2015). Open peer review at four STEM journals: an observational overview. </a:t>
            </a:r>
            <a:r>
              <a:rPr lang="es-PE" sz="900" i="1"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F1000Research</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PE" sz="900" i="1"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4</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PE" sz="900" u="sng"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5"/>
              </a:rPr>
              <a:t>https://doi.org/10.12688/f1000research.6005.2</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Hadji-Azizi, N. (2022). The Effect of Open Peer Review on </a:t>
            </a:r>
            <a:r>
              <a:rPr lang="en-US"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Reviewersâ</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Behavior: a Scope Review.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Iranian</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Journal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Processing and Management</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kern="100" dirty="0" err="1">
                <a:effectLst/>
                <a:latin typeface="Calibri" panose="020F0502020204030204" pitchFamily="34" charset="0"/>
                <a:ea typeface="Calibri" panose="020F0502020204030204" pitchFamily="34" charset="0"/>
                <a:cs typeface="Times New Roman" panose="02020603050405020304" pitchFamily="18" charset="0"/>
              </a:rPr>
              <a:t>Articles</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 in </a:t>
            </a:r>
            <a:r>
              <a:rPr lang="es-PE" sz="900" kern="100" dirty="0" err="1">
                <a:effectLst/>
                <a:latin typeface="Calibri" panose="020F0502020204030204" pitchFamily="34" charset="0"/>
                <a:ea typeface="Calibri" panose="020F0502020204030204" pitchFamily="34" charset="0"/>
                <a:cs typeface="Times New Roman" panose="02020603050405020304" pitchFamily="18" charset="0"/>
              </a:rPr>
              <a:t>Press</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 439-439. </a:t>
            </a:r>
            <a:r>
              <a:rPr lang="es-PE" sz="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https://www.sid.ir/fileserver/jf/380-273063-fa-1098753.pdf</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err="1">
                <a:effectLst/>
                <a:latin typeface="Calibri" panose="020F0502020204030204" pitchFamily="34" charset="0"/>
                <a:ea typeface="Calibri" panose="020F0502020204030204" pitchFamily="34" charset="0"/>
                <a:cs typeface="Calibri" panose="020F0502020204030204" pitchFamily="34" charset="0"/>
              </a:rPr>
              <a:t>Hayran</a:t>
            </a:r>
            <a:r>
              <a:rPr lang="en-US" sz="900" kern="100" dirty="0">
                <a:effectLst/>
                <a:latin typeface="Calibri" panose="020F0502020204030204" pitchFamily="34" charset="0"/>
                <a:ea typeface="Calibri" panose="020F0502020204030204" pitchFamily="34" charset="0"/>
                <a:cs typeface="Calibri" panose="020F0502020204030204" pitchFamily="34" charset="0"/>
              </a:rPr>
              <a:t>, O. (2023). NEED FOR OPEN-SCIENCE POLICIES. https://doi.org/10.52675/jhesp.1372087</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Janke, K.,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Bzowyckyj</a:t>
            </a:r>
            <a:r>
              <a:rPr lang="en-US" sz="900" kern="100" dirty="0">
                <a:effectLst/>
                <a:latin typeface="Calibri" panose="020F0502020204030204" pitchFamily="34" charset="0"/>
                <a:ea typeface="Calibri" panose="020F0502020204030204" pitchFamily="34" charset="0"/>
                <a:cs typeface="Calibri" panose="020F0502020204030204" pitchFamily="34" charset="0"/>
              </a:rPr>
              <a:t>, A., &amp; Traynor, A. (2017). Editors' Perspectives on Enhancing Manuscript Quality and Editorial Decisions Through Peer Review and Reviewer Development. American Journal of Pharmaceutical Education, 81(4), 73.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https://doi.org/10.5688/ajpe81473</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Le Sueur, H.,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Dagliati</a:t>
            </a:r>
            <a:r>
              <a:rPr lang="en-US" sz="900" kern="100" dirty="0">
                <a:effectLst/>
                <a:latin typeface="Calibri" panose="020F0502020204030204" pitchFamily="34" charset="0"/>
                <a:ea typeface="Calibri" panose="020F0502020204030204" pitchFamily="34" charset="0"/>
                <a:cs typeface="Calibri" panose="020F0502020204030204" pitchFamily="34" charset="0"/>
              </a:rPr>
              <a:t>, A., Buchan, I.,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Whetton</a:t>
            </a:r>
            <a:r>
              <a:rPr lang="en-US" sz="900" kern="100" dirty="0">
                <a:effectLst/>
                <a:latin typeface="Calibri" panose="020F0502020204030204" pitchFamily="34" charset="0"/>
                <a:ea typeface="Calibri" panose="020F0502020204030204" pitchFamily="34" charset="0"/>
                <a:cs typeface="Calibri" panose="020F0502020204030204" pitchFamily="34" charset="0"/>
              </a:rPr>
              <a:t>, A., Martin, G., Dornan, T., &amp;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Geifman</a:t>
            </a:r>
            <a:r>
              <a:rPr lang="en-US" sz="900" kern="100" dirty="0">
                <a:effectLst/>
                <a:latin typeface="Calibri" panose="020F0502020204030204" pitchFamily="34" charset="0"/>
                <a:ea typeface="Calibri" panose="020F0502020204030204" pitchFamily="34" charset="0"/>
                <a:cs typeface="Calibri" panose="020F0502020204030204" pitchFamily="34" charset="0"/>
              </a:rPr>
              <a:t>, N. (2020). Pride and prejudice – What can we learn from peer review? Medical Teacher, 42(9), 1020-1025.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https://doi.org/10.1080/0142159X.2020.1774527</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Majumdar, S. (2023). The scope of open peer review in the scholarly publishing ecosystem.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Annals</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of</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Library and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Information</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Studies</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ALIS</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70</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(1), 10-21. </a:t>
            </a:r>
            <a:r>
              <a:rPr lang="es-PE" sz="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http://op.niscpr.res.in/index.php/ALIS/article/viewFile/68736/465482983</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Nixon, A. (2024). Reimagining the future of peer review.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DOI:10.1515/ci-2024-0104</a:t>
            </a:r>
            <a:r>
              <a:rPr lang="en-US" sz="900" kern="100" dirty="0">
                <a:effectLst/>
                <a:latin typeface="Calibri" panose="020F0502020204030204" pitchFamily="34" charset="0"/>
                <a:ea typeface="Calibri" panose="020F0502020204030204" pitchFamily="34" charset="0"/>
                <a:cs typeface="Calibri" panose="020F0502020204030204" pitchFamily="34" charset="0"/>
              </a:rPr>
              <a:t>.</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Ross-</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Hellauer</a:t>
            </a:r>
            <a:r>
              <a:rPr lang="en-US" sz="900" kern="100" dirty="0">
                <a:effectLst/>
                <a:latin typeface="Calibri" panose="020F0502020204030204" pitchFamily="34" charset="0"/>
                <a:ea typeface="Calibri" panose="020F0502020204030204" pitchFamily="34" charset="0"/>
                <a:cs typeface="Calibri" panose="020F0502020204030204" pitchFamily="34" charset="0"/>
              </a:rPr>
              <a:t>, T. (2017). What is open peer review? A systematic review.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DOI:10.12688/f1000research.11369.1</a:t>
            </a:r>
            <a:r>
              <a:rPr lang="en-US" sz="900" kern="100" dirty="0">
                <a:effectLst/>
                <a:latin typeface="Calibri" panose="020F0502020204030204" pitchFamily="34" charset="0"/>
                <a:ea typeface="Calibri" panose="020F0502020204030204" pitchFamily="34" charset="0"/>
                <a:cs typeface="Calibri" panose="020F0502020204030204" pitchFamily="34" charset="0"/>
              </a:rPr>
              <a:t>.</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Ross-</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Hellauer</a:t>
            </a:r>
            <a:r>
              <a:rPr lang="en-US" sz="900" kern="100" dirty="0">
                <a:effectLst/>
                <a:latin typeface="Calibri" panose="020F0502020204030204" pitchFamily="34" charset="0"/>
                <a:ea typeface="Calibri" panose="020F0502020204030204" pitchFamily="34" charset="0"/>
                <a:cs typeface="Calibri" panose="020F0502020204030204" pitchFamily="34" charset="0"/>
              </a:rPr>
              <a:t>, T. (2019). Open Peer Review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OPR</a:t>
            </a:r>
            <a:r>
              <a:rPr lang="en-US" sz="900" kern="100" dirty="0">
                <a:effectLst/>
                <a:latin typeface="Calibri" panose="020F0502020204030204" pitchFamily="34" charset="0"/>
                <a:ea typeface="Calibri" panose="020F0502020204030204" pitchFamily="34" charset="0"/>
                <a:cs typeface="Calibri" panose="020F0502020204030204" pitchFamily="34" charset="0"/>
              </a:rPr>
              <a:t>).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DOI:10.32388/002217</a:t>
            </a:r>
            <a:r>
              <a:rPr lang="en-US" sz="900" kern="100" dirty="0">
                <a:effectLst/>
                <a:latin typeface="Calibri" panose="020F0502020204030204" pitchFamily="34" charset="0"/>
                <a:ea typeface="Calibri" panose="020F0502020204030204" pitchFamily="34" charset="0"/>
                <a:cs typeface="Calibri" panose="020F0502020204030204" pitchFamily="34" charset="0"/>
              </a:rPr>
              <a:t>.</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Shoham, N., &amp; Pitman, A. (2020). Open versus blind peer review: is anonymity better than transparency?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BJPsych</a:t>
            </a:r>
            <a:r>
              <a:rPr lang="en-US" sz="900" kern="100" dirty="0">
                <a:effectLst/>
                <a:latin typeface="Calibri" panose="020F0502020204030204" pitchFamily="34" charset="0"/>
                <a:ea typeface="Calibri" panose="020F0502020204030204" pitchFamily="34" charset="0"/>
                <a:cs typeface="Calibri" panose="020F0502020204030204" pitchFamily="34" charset="0"/>
              </a:rPr>
              <a:t> Advances, 26(5), 295-302.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https://doi.org/10.1192/bja.2020.61</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err="1">
                <a:effectLst/>
                <a:latin typeface="Calibri" panose="020F0502020204030204" pitchFamily="34" charset="0"/>
                <a:ea typeface="Calibri" panose="020F0502020204030204" pitchFamily="34" charset="0"/>
                <a:cs typeface="Calibri" panose="020F0502020204030204" pitchFamily="34" charset="0"/>
              </a:rPr>
              <a:t>Sulyman</a:t>
            </a:r>
            <a:r>
              <a:rPr lang="en-US" sz="900" kern="100" dirty="0">
                <a:effectLst/>
                <a:latin typeface="Calibri" panose="020F0502020204030204" pitchFamily="34" charset="0"/>
                <a:ea typeface="Calibri" panose="020F0502020204030204" pitchFamily="34" charset="0"/>
                <a:cs typeface="Calibri" panose="020F0502020204030204" pitchFamily="34" charset="0"/>
              </a:rPr>
              <a:t>, A. S., Ajani, F. O., &amp; Ahmed, Y. (2023). Exploring the Engagement in Open Research Practices by Librarians in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Kwara</a:t>
            </a:r>
            <a:r>
              <a:rPr lang="en-US" sz="900" kern="100" dirty="0">
                <a:effectLst/>
                <a:latin typeface="Calibri" panose="020F0502020204030204" pitchFamily="34" charset="0"/>
                <a:ea typeface="Calibri" panose="020F0502020204030204" pitchFamily="34" charset="0"/>
                <a:cs typeface="Calibri" panose="020F0502020204030204" pitchFamily="34" charset="0"/>
              </a:rPr>
              <a:t> State, Nigeria. International Journal of Librarianship, 8(1), 24-37.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4"/>
              </a:rPr>
              <a:t>https://doi.org/10.23974/ijol.2023.vol8.1.278</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s-PE" sz="900" kern="100" dirty="0">
                <a:effectLst/>
                <a:latin typeface="Calibri" panose="020F0502020204030204" pitchFamily="34" charset="0"/>
                <a:ea typeface="Calibri" panose="020F0502020204030204" pitchFamily="34" charset="0"/>
                <a:cs typeface="Calibri" panose="020F0502020204030204" pitchFamily="34" charset="0"/>
              </a:rPr>
              <a:t>Teixeira da Silva, J. A., &amp; </a:t>
            </a:r>
            <a:r>
              <a:rPr lang="es-PE" sz="900" kern="100" dirty="0" err="1">
                <a:effectLst/>
                <a:latin typeface="Calibri" panose="020F0502020204030204" pitchFamily="34" charset="0"/>
                <a:ea typeface="Calibri" panose="020F0502020204030204" pitchFamily="34" charset="0"/>
                <a:cs typeface="Calibri" panose="020F0502020204030204" pitchFamily="34" charset="0"/>
              </a:rPr>
              <a:t>Nazarovets</a:t>
            </a:r>
            <a:r>
              <a:rPr lang="es-PE" sz="900" kern="100" dirty="0">
                <a:effectLst/>
                <a:latin typeface="Calibri" panose="020F0502020204030204" pitchFamily="34" charset="0"/>
                <a:ea typeface="Calibri" panose="020F0502020204030204" pitchFamily="34" charset="0"/>
                <a:cs typeface="Calibri" panose="020F0502020204030204" pitchFamily="34" charset="0"/>
              </a:rPr>
              <a:t>, S. (2022). </a:t>
            </a:r>
            <a:r>
              <a:rPr lang="en-US" sz="900" kern="100" dirty="0">
                <a:effectLst/>
                <a:latin typeface="Calibri" panose="020F0502020204030204" pitchFamily="34" charset="0"/>
                <a:ea typeface="Calibri" panose="020F0502020204030204" pitchFamily="34" charset="0"/>
                <a:cs typeface="Calibri" panose="020F0502020204030204" pitchFamily="34" charset="0"/>
              </a:rPr>
              <a:t>The Role of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Publons</a:t>
            </a:r>
            <a:r>
              <a:rPr lang="en-US" sz="900" kern="100" dirty="0">
                <a:effectLst/>
                <a:latin typeface="Calibri" panose="020F0502020204030204" pitchFamily="34" charset="0"/>
                <a:ea typeface="Calibri" panose="020F0502020204030204" pitchFamily="34" charset="0"/>
                <a:cs typeface="Calibri" panose="020F0502020204030204" pitchFamily="34" charset="0"/>
              </a:rPr>
              <a:t> in the Context of Open Peer Review.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5"/>
              </a:rPr>
              <a:t>DOI:10.1007/s12109-022-09914-0</a:t>
            </a:r>
            <a:r>
              <a:rPr lang="en-US" sz="900" kern="100" dirty="0">
                <a:effectLst/>
                <a:latin typeface="Calibri" panose="020F0502020204030204" pitchFamily="34" charset="0"/>
                <a:ea typeface="Calibri" panose="020F0502020204030204" pitchFamily="34" charset="0"/>
                <a:cs typeface="Calibri" panose="020F0502020204030204" pitchFamily="34" charset="0"/>
              </a:rPr>
              <a:t>.</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van Rooyen, S.,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Godlee</a:t>
            </a:r>
            <a:r>
              <a:rPr lang="en-US" sz="900" kern="100" dirty="0">
                <a:effectLst/>
                <a:latin typeface="Calibri" panose="020F0502020204030204" pitchFamily="34" charset="0"/>
                <a:ea typeface="Calibri" panose="020F0502020204030204" pitchFamily="34" charset="0"/>
                <a:cs typeface="Calibri" panose="020F0502020204030204" pitchFamily="34" charset="0"/>
              </a:rPr>
              <a:t>, F., Evans, S., Black, N., &amp; Smith, R. (1999). Effect of open peer review on quality of reviews and on reviewers' recommendations: a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randomised</a:t>
            </a:r>
            <a:r>
              <a:rPr lang="en-US" sz="900" kern="100" dirty="0">
                <a:effectLst/>
                <a:latin typeface="Calibri" panose="020F0502020204030204" pitchFamily="34" charset="0"/>
                <a:ea typeface="Calibri" panose="020F0502020204030204" pitchFamily="34" charset="0"/>
                <a:cs typeface="Calibri" panose="020F0502020204030204" pitchFamily="34" charset="0"/>
              </a:rPr>
              <a:t> trial.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BMJ</a:t>
            </a:r>
            <a:r>
              <a:rPr lang="en-US" sz="900" kern="100" dirty="0">
                <a:effectLst/>
                <a:latin typeface="Calibri" panose="020F0502020204030204" pitchFamily="34" charset="0"/>
                <a:ea typeface="Calibri" panose="020F0502020204030204" pitchFamily="34" charset="0"/>
                <a:cs typeface="Calibri" panose="020F0502020204030204" pitchFamily="34" charset="0"/>
              </a:rPr>
              <a:t>, 318(7175), 23-27.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6"/>
              </a:rPr>
              <a:t>https://www.bmj.com/content/318/7175/23</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Wei, C., Zhao, J., Ni, J., &amp; Li, J. (2023). </a:t>
            </a:r>
            <a:r>
              <a:rPr lang="en-US"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What does open peer review bring to scientific articles? </a:t>
            </a:r>
            <a:r>
              <a:rPr lang="es-PE"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Evidence</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PE"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from</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PE"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PLoS</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PE" sz="900" kern="100" dirty="0" err="1">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journals</a:t>
            </a:r>
            <a:r>
              <a:rPr lang="es-PE" sz="900" kern="10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s-PE" sz="900" i="1" kern="100" dirty="0" err="1">
                <a:effectLst/>
                <a:latin typeface="Calibri" panose="020F0502020204030204" pitchFamily="34" charset="0"/>
                <a:ea typeface="Calibri" panose="020F0502020204030204" pitchFamily="34" charset="0"/>
                <a:cs typeface="Times New Roman" panose="02020603050405020304" pitchFamily="18" charset="0"/>
              </a:rPr>
              <a:t>Scientometrics</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900" i="1" kern="100" dirty="0">
                <a:effectLst/>
                <a:latin typeface="Calibri" panose="020F0502020204030204" pitchFamily="34" charset="0"/>
                <a:ea typeface="Calibri" panose="020F0502020204030204" pitchFamily="34" charset="0"/>
                <a:cs typeface="Times New Roman" panose="02020603050405020304" pitchFamily="18" charset="0"/>
              </a:rPr>
              <a:t>128</a:t>
            </a:r>
            <a:r>
              <a:rPr lang="es-PE" sz="900" kern="100" dirty="0">
                <a:effectLst/>
                <a:latin typeface="Calibri" panose="020F0502020204030204" pitchFamily="34" charset="0"/>
                <a:ea typeface="Calibri" panose="020F0502020204030204" pitchFamily="34" charset="0"/>
                <a:cs typeface="Times New Roman" panose="02020603050405020304" pitchFamily="18" charset="0"/>
              </a:rPr>
              <a:t>(5), 2763-2776. </a:t>
            </a:r>
            <a:r>
              <a:rPr lang="es-PE" sz="9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https://doi.org/10.1007/s11192-023-04683-9</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Wolfram, D., Wang, P., &amp; Park, H. (2020). Open peer review: promoting transparency in open science.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8"/>
              </a:rPr>
              <a:t>DOI:10.1007/s11192-020-03488-4</a:t>
            </a:r>
            <a:r>
              <a:rPr lang="en-US" sz="900" kern="100" dirty="0">
                <a:effectLst/>
                <a:latin typeface="Calibri" panose="020F0502020204030204" pitchFamily="34" charset="0"/>
                <a:ea typeface="Calibri" panose="020F0502020204030204" pitchFamily="34" charset="0"/>
                <a:cs typeface="Calibri" panose="020F0502020204030204" pitchFamily="34" charset="0"/>
              </a:rPr>
              <a:t>.</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0215" indent="-450215">
              <a:lnSpc>
                <a:spcPct val="107000"/>
              </a:lnSpc>
              <a:spcAft>
                <a:spcPts val="800"/>
              </a:spcAft>
            </a:pPr>
            <a:r>
              <a:rPr lang="en-US" sz="900" kern="100" dirty="0">
                <a:effectLst/>
                <a:latin typeface="Calibri" panose="020F0502020204030204" pitchFamily="34" charset="0"/>
                <a:ea typeface="Calibri" panose="020F0502020204030204" pitchFamily="34" charset="0"/>
                <a:cs typeface="Calibri" panose="020F0502020204030204" pitchFamily="34" charset="0"/>
              </a:rPr>
              <a:t>Wolfram, D., Wang, P.,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Hembree</a:t>
            </a:r>
            <a:r>
              <a:rPr lang="en-US" sz="900" kern="100" dirty="0">
                <a:effectLst/>
                <a:latin typeface="Calibri" panose="020F0502020204030204" pitchFamily="34" charset="0"/>
                <a:ea typeface="Calibri" panose="020F0502020204030204" pitchFamily="34" charset="0"/>
                <a:cs typeface="Calibri" panose="020F0502020204030204" pitchFamily="34" charset="0"/>
              </a:rPr>
              <a:t>, A., &amp; Park, H. (2020). Open peer review: promoting transparency in open science. </a:t>
            </a:r>
            <a:r>
              <a:rPr lang="en-US" sz="900" kern="100" dirty="0" err="1">
                <a:effectLst/>
                <a:latin typeface="Calibri" panose="020F0502020204030204" pitchFamily="34" charset="0"/>
                <a:ea typeface="Calibri" panose="020F0502020204030204" pitchFamily="34" charset="0"/>
                <a:cs typeface="Calibri" panose="020F0502020204030204" pitchFamily="34" charset="0"/>
              </a:rPr>
              <a:t>Scientometrics</a:t>
            </a:r>
            <a:r>
              <a:rPr lang="en-US" sz="900" kern="100" dirty="0">
                <a:effectLst/>
                <a:latin typeface="Calibri" panose="020F0502020204030204" pitchFamily="34" charset="0"/>
                <a:ea typeface="Calibri" panose="020F0502020204030204" pitchFamily="34" charset="0"/>
                <a:cs typeface="Calibri" panose="020F0502020204030204" pitchFamily="34" charset="0"/>
              </a:rPr>
              <a:t>, 123(1), 45-73. </a:t>
            </a:r>
            <a:r>
              <a:rPr lang="en-US" sz="9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8"/>
              </a:rPr>
              <a:t>https://doi.org/10.1007/s11192-020-03488-4</a:t>
            </a:r>
            <a:endParaRPr lang="es-PE"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ED29E8F4-C0D2-4C63-A79B-38F2D349F69F}"/>
              </a:ext>
            </a:extLst>
          </p:cNvPr>
          <p:cNvGrpSpPr/>
          <p:nvPr/>
        </p:nvGrpSpPr>
        <p:grpSpPr>
          <a:xfrm>
            <a:off x="9530589" y="198315"/>
            <a:ext cx="2267834" cy="333619"/>
            <a:chOff x="6751390" y="5865900"/>
            <a:chExt cx="5186144" cy="762929"/>
          </a:xfrm>
        </p:grpSpPr>
        <p:pic>
          <p:nvPicPr>
            <p:cNvPr id="9" name="Picture 2" descr="EPI">
              <a:extLst>
                <a:ext uri="{FF2B5EF4-FFF2-40B4-BE49-F238E27FC236}">
                  <a16:creationId xmlns:a16="http://schemas.microsoft.com/office/drawing/2014/main" id="{7C136CB1-2D8F-4DE1-BCDE-99497998066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Universidad Católica de Santa María – UCSM">
              <a:extLst>
                <a:ext uri="{FF2B5EF4-FFF2-40B4-BE49-F238E27FC236}">
                  <a16:creationId xmlns:a16="http://schemas.microsoft.com/office/drawing/2014/main" id="{CAE89E35-C9AB-4237-A2A7-B172799FDAA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094AE666-653C-4814-874A-2514D545DC2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842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uchas Gracias by Bench Pressed | Postable">
            <a:extLst>
              <a:ext uri="{FF2B5EF4-FFF2-40B4-BE49-F238E27FC236}">
                <a16:creationId xmlns:a16="http://schemas.microsoft.com/office/drawing/2014/main" id="{66A6793B-4E3A-461E-B235-0BDD21C8F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54" b="18020"/>
          <a:stretch/>
        </p:blipFill>
        <p:spPr bwMode="auto">
          <a:xfrm>
            <a:off x="1626229" y="443619"/>
            <a:ext cx="8939542" cy="572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3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184F7E4-69E4-0BB3-CEC7-1F25E76EF09F}"/>
              </a:ext>
            </a:extLst>
          </p:cNvPr>
          <p:cNvSpPr>
            <a:spLocks noGrp="1"/>
          </p:cNvSpPr>
          <p:nvPr>
            <p:ph idx="1"/>
          </p:nvPr>
        </p:nvSpPr>
        <p:spPr>
          <a:xfrm>
            <a:off x="907410" y="1280572"/>
            <a:ext cx="5048773" cy="4642056"/>
          </a:xfrm>
          <a:solidFill>
            <a:schemeClr val="bg1"/>
          </a:solidFill>
        </p:spPr>
        <p:txBody>
          <a:bodyPr>
            <a:normAutofit fontScale="92500" lnSpcReduction="20000"/>
          </a:bodyPr>
          <a:lstStyle/>
          <a:p>
            <a:pPr>
              <a:lnSpc>
                <a:spcPct val="120000"/>
              </a:lnSpc>
            </a:pPr>
            <a:r>
              <a:rPr lang="es-ES" sz="3200" b="1" i="0" dirty="0">
                <a:solidFill>
                  <a:srgbClr val="0D0D0D"/>
                </a:solidFill>
                <a:effectLst/>
                <a:latin typeface="Söhne"/>
              </a:rPr>
              <a:t>Evolución histórica</a:t>
            </a:r>
            <a:endParaRPr lang="es-ES" sz="3200" b="0" i="0" dirty="0">
              <a:solidFill>
                <a:srgbClr val="0D0D0D"/>
              </a:solidFill>
              <a:effectLst/>
              <a:latin typeface="Söhne"/>
            </a:endParaRPr>
          </a:p>
          <a:p>
            <a:pPr>
              <a:lnSpc>
                <a:spcPct val="120000"/>
              </a:lnSpc>
            </a:pPr>
            <a:r>
              <a:rPr lang="es-ES" sz="3200" b="0" i="0" dirty="0">
                <a:solidFill>
                  <a:srgbClr val="0D0D0D"/>
                </a:solidFill>
                <a:effectLst/>
                <a:latin typeface="Söhne"/>
              </a:rPr>
              <a:t>A lo largo de los años, ha habido un crecimiento constante en la adopción de OPR, con un crecimiento más rápido observado desde 2017, especialmente en disciplinas médicas y científicas (</a:t>
            </a:r>
            <a:r>
              <a:rPr lang="es-ES" sz="3200" b="0" i="0" dirty="0" err="1">
                <a:solidFill>
                  <a:srgbClr val="0D0D0D"/>
                </a:solidFill>
                <a:effectLst/>
                <a:latin typeface="Söhne"/>
              </a:rPr>
              <a:t>Wolfram</a:t>
            </a:r>
            <a:r>
              <a:rPr lang="es-ES" sz="3200" b="0" i="0" dirty="0">
                <a:solidFill>
                  <a:srgbClr val="0D0D0D"/>
                </a:solidFill>
                <a:effectLst/>
                <a:latin typeface="Söhne"/>
              </a:rPr>
              <a:t> et al., 2020).</a:t>
            </a:r>
            <a:endParaRPr lang="es-PE" sz="3200" dirty="0"/>
          </a:p>
        </p:txBody>
      </p:sp>
      <p:grpSp>
        <p:nvGrpSpPr>
          <p:cNvPr id="4" name="Grupo 3">
            <a:extLst>
              <a:ext uri="{FF2B5EF4-FFF2-40B4-BE49-F238E27FC236}">
                <a16:creationId xmlns:a16="http://schemas.microsoft.com/office/drawing/2014/main" id="{3393211E-356B-11F3-FB95-55435B2CA9D9}"/>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DFF7A850-3999-4B24-E8E1-1C8186FF2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F95179CA-0F47-C2A2-F587-1F3C8C516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5BF8A34-A5C5-4980-51F1-955733271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Imagen 13">
            <a:extLst>
              <a:ext uri="{FF2B5EF4-FFF2-40B4-BE49-F238E27FC236}">
                <a16:creationId xmlns:a16="http://schemas.microsoft.com/office/drawing/2014/main" id="{FC2C2B7D-6B37-45EF-AEF1-A8026815729D}"/>
              </a:ext>
            </a:extLst>
          </p:cNvPr>
          <p:cNvPicPr>
            <a:picLocks noChangeAspect="1"/>
          </p:cNvPicPr>
          <p:nvPr/>
        </p:nvPicPr>
        <p:blipFill>
          <a:blip r:embed="rId5"/>
          <a:stretch>
            <a:fillRect/>
          </a:stretch>
        </p:blipFill>
        <p:spPr>
          <a:xfrm>
            <a:off x="6441625" y="1036848"/>
            <a:ext cx="4804093" cy="4784303"/>
          </a:xfrm>
          <a:prstGeom prst="rect">
            <a:avLst/>
          </a:prstGeom>
        </p:spPr>
      </p:pic>
    </p:spTree>
    <p:extLst>
      <p:ext uri="{BB962C8B-B14F-4D97-AF65-F5344CB8AC3E}">
        <p14:creationId xmlns:p14="http://schemas.microsoft.com/office/powerpoint/2010/main" val="314740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2F4539-64E7-8282-B05D-CA557C479117}"/>
              </a:ext>
            </a:extLst>
          </p:cNvPr>
          <p:cNvSpPr>
            <a:spLocks noGrp="1"/>
          </p:cNvSpPr>
          <p:nvPr>
            <p:ph type="title"/>
          </p:nvPr>
        </p:nvSpPr>
        <p:spPr>
          <a:xfrm>
            <a:off x="962488" y="227224"/>
            <a:ext cx="10515600" cy="1325563"/>
          </a:xfrm>
        </p:spPr>
        <p:txBody>
          <a:bodyPr/>
          <a:lstStyle/>
          <a:p>
            <a:r>
              <a:rPr lang="es-ES" b="1" i="0" dirty="0">
                <a:solidFill>
                  <a:srgbClr val="0D0D0D"/>
                </a:solidFill>
                <a:effectLst/>
                <a:latin typeface="Söhne"/>
              </a:rPr>
              <a:t>Objetivos del proceso </a:t>
            </a:r>
            <a:r>
              <a:rPr lang="es-ES" b="1" i="0" dirty="0" err="1">
                <a:solidFill>
                  <a:srgbClr val="0D0D0D"/>
                </a:solidFill>
                <a:effectLst/>
                <a:latin typeface="Söhne"/>
              </a:rPr>
              <a:t>OPR</a:t>
            </a:r>
            <a:endParaRPr lang="es-PE" b="1" dirty="0"/>
          </a:p>
        </p:txBody>
      </p:sp>
      <p:sp>
        <p:nvSpPr>
          <p:cNvPr id="3" name="Marcador de contenido 2">
            <a:extLst>
              <a:ext uri="{FF2B5EF4-FFF2-40B4-BE49-F238E27FC236}">
                <a16:creationId xmlns:a16="http://schemas.microsoft.com/office/drawing/2014/main" id="{7E67620B-9905-CE43-C57B-1655D512A3B1}"/>
              </a:ext>
            </a:extLst>
          </p:cNvPr>
          <p:cNvSpPr>
            <a:spLocks noGrp="1"/>
          </p:cNvSpPr>
          <p:nvPr>
            <p:ph idx="1"/>
          </p:nvPr>
        </p:nvSpPr>
        <p:spPr>
          <a:xfrm>
            <a:off x="962488" y="1782540"/>
            <a:ext cx="10631749" cy="4351338"/>
          </a:xfrm>
          <a:solidFill>
            <a:schemeClr val="bg1"/>
          </a:solidFill>
        </p:spPr>
        <p:txBody>
          <a:bodyPr>
            <a:normAutofit/>
          </a:bodyPr>
          <a:lstStyle/>
          <a:p>
            <a:pPr>
              <a:lnSpc>
                <a:spcPct val="100000"/>
              </a:lnSpc>
            </a:pPr>
            <a:r>
              <a:rPr lang="es-ES" sz="2800" b="1" i="0" dirty="0">
                <a:solidFill>
                  <a:srgbClr val="0D0D0D"/>
                </a:solidFill>
                <a:effectLst/>
                <a:latin typeface="Söhne"/>
              </a:rPr>
              <a:t>Mejorar la Calidad de las Revisiones</a:t>
            </a:r>
            <a:r>
              <a:rPr lang="es-ES" sz="2800" b="0" i="0" dirty="0">
                <a:solidFill>
                  <a:srgbClr val="0D0D0D"/>
                </a:solidFill>
                <a:effectLst/>
                <a:latin typeface="Söhne"/>
              </a:rPr>
              <a:t>: Aumentar la calidad del feedback para fortalecer la investigación y la escritura (van </a:t>
            </a:r>
            <a:r>
              <a:rPr lang="es-ES" sz="2800" b="0" i="0" dirty="0" err="1">
                <a:solidFill>
                  <a:srgbClr val="0D0D0D"/>
                </a:solidFill>
                <a:effectLst/>
                <a:latin typeface="Söhne"/>
              </a:rPr>
              <a:t>Rooyen</a:t>
            </a:r>
            <a:r>
              <a:rPr lang="es-ES" sz="2800" b="0" i="0" dirty="0">
                <a:solidFill>
                  <a:srgbClr val="0D0D0D"/>
                </a:solidFill>
                <a:effectLst/>
                <a:latin typeface="Söhne"/>
              </a:rPr>
              <a:t> et al., 1999).</a:t>
            </a:r>
          </a:p>
          <a:p>
            <a:pPr>
              <a:lnSpc>
                <a:spcPct val="100000"/>
              </a:lnSpc>
            </a:pPr>
            <a:r>
              <a:rPr lang="es-ES" sz="2800" b="1" i="0" dirty="0">
                <a:solidFill>
                  <a:srgbClr val="0D0D0D"/>
                </a:solidFill>
                <a:effectLst/>
                <a:latin typeface="Söhne"/>
              </a:rPr>
              <a:t>Fomentar la Transparencia</a:t>
            </a:r>
            <a:r>
              <a:rPr lang="es-ES" sz="2800" b="0" i="0" dirty="0">
                <a:solidFill>
                  <a:srgbClr val="0D0D0D"/>
                </a:solidFill>
                <a:effectLst/>
                <a:latin typeface="Söhne"/>
              </a:rPr>
              <a:t>: Lograr un proceso de revisión más transparente, donde los comentarios de los revisores y las decisiones editoriales sean visibles y rastreables (</a:t>
            </a:r>
            <a:r>
              <a:rPr lang="es-ES" sz="2800" b="0" i="0" dirty="0" err="1">
                <a:solidFill>
                  <a:srgbClr val="0D0D0D"/>
                </a:solidFill>
                <a:effectLst/>
                <a:latin typeface="Söhne"/>
              </a:rPr>
              <a:t>Wolfram</a:t>
            </a:r>
            <a:r>
              <a:rPr lang="es-ES" sz="2800" b="0" i="0" dirty="0">
                <a:solidFill>
                  <a:srgbClr val="0D0D0D"/>
                </a:solidFill>
                <a:effectLst/>
                <a:latin typeface="Söhne"/>
              </a:rPr>
              <a:t> et al., 2020).</a:t>
            </a:r>
            <a:endParaRPr lang="es-ES" sz="2800" dirty="0">
              <a:solidFill>
                <a:srgbClr val="0D0D0D"/>
              </a:solidFill>
              <a:latin typeface="Söhne"/>
            </a:endParaRPr>
          </a:p>
          <a:p>
            <a:pPr>
              <a:lnSpc>
                <a:spcPct val="100000"/>
              </a:lnSpc>
            </a:pPr>
            <a:r>
              <a:rPr lang="es-ES" sz="2800" b="1" i="0" dirty="0">
                <a:solidFill>
                  <a:srgbClr val="0D0D0D"/>
                </a:solidFill>
                <a:effectLst/>
                <a:latin typeface="Söhne"/>
              </a:rPr>
              <a:t>Reducir los sesgos</a:t>
            </a:r>
            <a:r>
              <a:rPr lang="es-ES" sz="2800" b="0" i="0" dirty="0">
                <a:solidFill>
                  <a:srgbClr val="0D0D0D"/>
                </a:solidFill>
                <a:effectLst/>
                <a:latin typeface="Söhne"/>
              </a:rPr>
              <a:t>: Disminuir los sesgos potenciales relacionados con el anonimato, como el favoritismo hacia autores conocidos o discriminación contra nuevos investigadores (</a:t>
            </a:r>
            <a:r>
              <a:rPr lang="es-ES" sz="2800" b="0" i="0" dirty="0" err="1">
                <a:solidFill>
                  <a:srgbClr val="0D0D0D"/>
                </a:solidFill>
                <a:effectLst/>
                <a:latin typeface="Söhne"/>
              </a:rPr>
              <a:t>Shoham</a:t>
            </a:r>
            <a:r>
              <a:rPr lang="es-ES" sz="2800" b="0" i="0" dirty="0">
                <a:solidFill>
                  <a:srgbClr val="0D0D0D"/>
                </a:solidFill>
                <a:effectLst/>
                <a:latin typeface="Söhne"/>
              </a:rPr>
              <a:t> &amp; Pitman, 2020).</a:t>
            </a:r>
            <a:endParaRPr lang="es-PE" sz="2800" dirty="0"/>
          </a:p>
        </p:txBody>
      </p:sp>
      <p:grpSp>
        <p:nvGrpSpPr>
          <p:cNvPr id="4" name="Grupo 3">
            <a:extLst>
              <a:ext uri="{FF2B5EF4-FFF2-40B4-BE49-F238E27FC236}">
                <a16:creationId xmlns:a16="http://schemas.microsoft.com/office/drawing/2014/main" id="{90AF872B-FC45-01C5-1E86-84D76E2E34C1}"/>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025D7399-B00B-DCC6-BA60-0EC8F3394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9904EE26-7FA6-EE6C-9B8F-2AD0DE4B9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B112E049-8CED-139D-C13C-A8D1CCA46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813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270EA2D-2C4C-C869-E267-28E00B4383C7}"/>
              </a:ext>
            </a:extLst>
          </p:cNvPr>
          <p:cNvSpPr>
            <a:spLocks noGrp="1"/>
          </p:cNvSpPr>
          <p:nvPr>
            <p:ph idx="1"/>
          </p:nvPr>
        </p:nvSpPr>
        <p:spPr>
          <a:xfrm>
            <a:off x="838200" y="1121213"/>
            <a:ext cx="10515600" cy="5108467"/>
          </a:xfrm>
          <a:solidFill>
            <a:schemeClr val="bg1"/>
          </a:solidFill>
        </p:spPr>
        <p:txBody>
          <a:bodyPr>
            <a:normAutofit/>
          </a:bodyPr>
          <a:lstStyle/>
          <a:p>
            <a:pPr>
              <a:lnSpc>
                <a:spcPct val="100000"/>
              </a:lnSpc>
            </a:pPr>
            <a:r>
              <a:rPr lang="es-ES" sz="2800" b="1" i="0" dirty="0">
                <a:solidFill>
                  <a:srgbClr val="0D0D0D"/>
                </a:solidFill>
                <a:effectLst/>
                <a:latin typeface="Söhne"/>
              </a:rPr>
              <a:t>Potenciar la educación y el desarrollo</a:t>
            </a:r>
            <a:r>
              <a:rPr lang="es-ES" sz="2800" b="0" i="0" dirty="0">
                <a:solidFill>
                  <a:srgbClr val="0D0D0D"/>
                </a:solidFill>
                <a:effectLst/>
                <a:latin typeface="Söhne"/>
              </a:rPr>
              <a:t>: Usar la revisión por pares como una herramienta educativa para desarrollar habilidades críticas tanto en revisores como en autores (Le Sueur et al., 2020).</a:t>
            </a:r>
          </a:p>
          <a:p>
            <a:pPr>
              <a:lnSpc>
                <a:spcPct val="100000"/>
              </a:lnSpc>
            </a:pPr>
            <a:r>
              <a:rPr lang="es-ES" sz="2800" b="1" i="0" dirty="0">
                <a:solidFill>
                  <a:srgbClr val="0D0D0D"/>
                </a:solidFill>
                <a:effectLst/>
                <a:latin typeface="Söhne"/>
              </a:rPr>
              <a:t>Impulsar la colaboración científica</a:t>
            </a:r>
            <a:r>
              <a:rPr lang="es-ES" sz="2800" b="0" i="0" dirty="0">
                <a:solidFill>
                  <a:srgbClr val="0D0D0D"/>
                </a:solidFill>
                <a:effectLst/>
                <a:latin typeface="Söhne"/>
              </a:rPr>
              <a:t>: Promover la colaboración y la comunicación entre investigadores, lo que puede llevar a avances más significativos en el campo (</a:t>
            </a:r>
            <a:r>
              <a:rPr lang="es-ES" sz="2800" b="0" i="0" dirty="0" err="1">
                <a:solidFill>
                  <a:srgbClr val="0D0D0D"/>
                </a:solidFill>
                <a:effectLst/>
                <a:latin typeface="Söhne"/>
              </a:rPr>
              <a:t>Sulyman</a:t>
            </a:r>
            <a:r>
              <a:rPr lang="es-ES" sz="2800" b="0" i="0" dirty="0">
                <a:solidFill>
                  <a:srgbClr val="0D0D0D"/>
                </a:solidFill>
                <a:effectLst/>
                <a:latin typeface="Söhne"/>
              </a:rPr>
              <a:t> et al., 2023).</a:t>
            </a:r>
          </a:p>
          <a:p>
            <a:pPr>
              <a:lnSpc>
                <a:spcPct val="100000"/>
              </a:lnSpc>
            </a:pPr>
            <a:r>
              <a:rPr lang="es-ES" sz="2800" b="1" i="0" dirty="0">
                <a:solidFill>
                  <a:srgbClr val="0D0D0D"/>
                </a:solidFill>
                <a:effectLst/>
                <a:latin typeface="Söhne"/>
              </a:rPr>
              <a:t>Mejorar las decisiones editoriales</a:t>
            </a:r>
            <a:r>
              <a:rPr lang="es-ES" sz="2800" b="0" i="0" dirty="0">
                <a:solidFill>
                  <a:srgbClr val="0D0D0D"/>
                </a:solidFill>
                <a:effectLst/>
                <a:latin typeface="Söhne"/>
              </a:rPr>
              <a:t>: Proporcionar a los editores una base más amplia y diversa de opiniones para informar mejor sus decisiones (</a:t>
            </a:r>
            <a:r>
              <a:rPr lang="es-ES" sz="2800" b="0" i="0" dirty="0" err="1">
                <a:solidFill>
                  <a:srgbClr val="0D0D0D"/>
                </a:solidFill>
                <a:effectLst/>
                <a:latin typeface="Söhne"/>
              </a:rPr>
              <a:t>Janke</a:t>
            </a:r>
            <a:r>
              <a:rPr lang="es-ES" sz="2800" b="0" i="0" dirty="0">
                <a:solidFill>
                  <a:srgbClr val="0D0D0D"/>
                </a:solidFill>
                <a:effectLst/>
                <a:latin typeface="Söhne"/>
              </a:rPr>
              <a:t> et al., 2017).</a:t>
            </a:r>
            <a:endParaRPr lang="es-PE" sz="2800" dirty="0"/>
          </a:p>
        </p:txBody>
      </p:sp>
      <p:grpSp>
        <p:nvGrpSpPr>
          <p:cNvPr id="4" name="Grupo 3">
            <a:extLst>
              <a:ext uri="{FF2B5EF4-FFF2-40B4-BE49-F238E27FC236}">
                <a16:creationId xmlns:a16="http://schemas.microsoft.com/office/drawing/2014/main" id="{90BDBC11-3122-5A6B-151B-098C270EAC0C}"/>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6931615B-2F9A-7F63-EFE1-AA7E0D881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506215FB-86CB-4AC2-862D-DB5A91DC0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56F97818-FBF1-4CC7-A92B-52394853E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083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F9AFDE-6BAB-C162-6AC6-E4040912BFE2}"/>
              </a:ext>
            </a:extLst>
          </p:cNvPr>
          <p:cNvSpPr>
            <a:spLocks noGrp="1"/>
          </p:cNvSpPr>
          <p:nvPr>
            <p:ph idx="1"/>
          </p:nvPr>
        </p:nvSpPr>
        <p:spPr>
          <a:xfrm>
            <a:off x="1066800" y="823548"/>
            <a:ext cx="10178918" cy="5401761"/>
          </a:xfrm>
          <a:solidFill>
            <a:schemeClr val="bg1"/>
          </a:solidFill>
        </p:spPr>
        <p:txBody>
          <a:bodyPr>
            <a:normAutofit fontScale="92500" lnSpcReduction="20000"/>
          </a:bodyPr>
          <a:lstStyle/>
          <a:p>
            <a:pPr>
              <a:lnSpc>
                <a:spcPct val="110000"/>
              </a:lnSpc>
            </a:pPr>
            <a:r>
              <a:rPr lang="es-ES" sz="3200" b="1" i="0" dirty="0">
                <a:solidFill>
                  <a:srgbClr val="0D0D0D"/>
                </a:solidFill>
                <a:effectLst/>
                <a:latin typeface="Söhne"/>
              </a:rPr>
              <a:t>Promover la inclusión de diversas perspectivas</a:t>
            </a:r>
            <a:r>
              <a:rPr lang="es-ES" sz="3200" b="0" i="0" dirty="0">
                <a:solidFill>
                  <a:srgbClr val="0D0D0D"/>
                </a:solidFill>
                <a:effectLst/>
                <a:latin typeface="Söhne"/>
              </a:rPr>
              <a:t>: Asegurar que una variedad de perspectivas sean consideradas en el proceso de revisión, reflejando una comunidad científica más amplia y diversa.</a:t>
            </a:r>
          </a:p>
          <a:p>
            <a:pPr>
              <a:lnSpc>
                <a:spcPct val="110000"/>
              </a:lnSpc>
            </a:pPr>
            <a:r>
              <a:rPr lang="es-ES" sz="3200" b="1" i="0" dirty="0">
                <a:solidFill>
                  <a:srgbClr val="0D0D0D"/>
                </a:solidFill>
                <a:effectLst/>
                <a:latin typeface="Söhne"/>
              </a:rPr>
              <a:t>Incrementar la velocidad del proceso de publicación</a:t>
            </a:r>
            <a:r>
              <a:rPr lang="es-ES" sz="3200" b="0" i="0" dirty="0">
                <a:solidFill>
                  <a:srgbClr val="0D0D0D"/>
                </a:solidFill>
                <a:effectLst/>
                <a:latin typeface="Söhne"/>
              </a:rPr>
              <a:t>: Agilizar el proceso de revisión al hacerlo más abierto y colaborativo, potencialmente reduciendo los retrasos en la publicación.</a:t>
            </a:r>
            <a:endParaRPr lang="es-ES" sz="3200" dirty="0">
              <a:solidFill>
                <a:srgbClr val="0D0D0D"/>
              </a:solidFill>
              <a:latin typeface="Söhne"/>
            </a:endParaRPr>
          </a:p>
          <a:p>
            <a:pPr>
              <a:lnSpc>
                <a:spcPct val="110000"/>
              </a:lnSpc>
            </a:pPr>
            <a:r>
              <a:rPr lang="es-ES" sz="3200" b="1" i="0" dirty="0">
                <a:solidFill>
                  <a:srgbClr val="0D0D0D"/>
                </a:solidFill>
                <a:effectLst/>
                <a:latin typeface="Söhne"/>
              </a:rPr>
              <a:t>Mejorar la integridad científica</a:t>
            </a:r>
            <a:r>
              <a:rPr lang="es-ES" sz="3200" b="0" i="0" dirty="0">
                <a:solidFill>
                  <a:srgbClr val="0D0D0D"/>
                </a:solidFill>
                <a:effectLst/>
                <a:latin typeface="Söhne"/>
              </a:rPr>
              <a:t>: Abordar problemas de reproducibilidad e integridad de la investigación al hacer que el proceso de revisión sea parte del registro público científico (</a:t>
            </a:r>
            <a:r>
              <a:rPr lang="es-ES" sz="3200" b="0" i="0" dirty="0" err="1">
                <a:solidFill>
                  <a:srgbClr val="0D0D0D"/>
                </a:solidFill>
                <a:effectLst/>
                <a:latin typeface="Söhne"/>
              </a:rPr>
              <a:t>Hayran</a:t>
            </a:r>
            <a:r>
              <a:rPr lang="es-ES" sz="3200" b="0" i="0" dirty="0">
                <a:solidFill>
                  <a:srgbClr val="0D0D0D"/>
                </a:solidFill>
                <a:effectLst/>
                <a:latin typeface="Söhne"/>
              </a:rPr>
              <a:t>, 2023).</a:t>
            </a:r>
            <a:endParaRPr lang="es-PE" sz="3200" dirty="0"/>
          </a:p>
        </p:txBody>
      </p:sp>
      <p:grpSp>
        <p:nvGrpSpPr>
          <p:cNvPr id="4" name="Grupo 3">
            <a:extLst>
              <a:ext uri="{FF2B5EF4-FFF2-40B4-BE49-F238E27FC236}">
                <a16:creationId xmlns:a16="http://schemas.microsoft.com/office/drawing/2014/main" id="{D5C02286-CF2E-B187-1F48-CA8C9CAE0203}"/>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F6B4D026-5B42-0C68-5049-AFE591E27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40041ADB-1E09-6DEB-6D48-D461031AA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A9734B92-4AA6-AE86-B7EA-7C9EF5EE3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250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06942-2073-2592-8FC0-1D22CDEC79DA}"/>
              </a:ext>
            </a:extLst>
          </p:cNvPr>
          <p:cNvSpPr>
            <a:spLocks noGrp="1"/>
          </p:cNvSpPr>
          <p:nvPr>
            <p:ph type="title"/>
          </p:nvPr>
        </p:nvSpPr>
        <p:spPr>
          <a:xfrm>
            <a:off x="1081997" y="365123"/>
            <a:ext cx="10515600" cy="1325563"/>
          </a:xfrm>
        </p:spPr>
        <p:txBody>
          <a:bodyPr/>
          <a:lstStyle/>
          <a:p>
            <a:r>
              <a:rPr lang="es-PE" b="1" dirty="0"/>
              <a:t>Retos y desafíos</a:t>
            </a:r>
          </a:p>
        </p:txBody>
      </p:sp>
      <p:sp>
        <p:nvSpPr>
          <p:cNvPr id="3" name="Marcador de contenido 2">
            <a:extLst>
              <a:ext uri="{FF2B5EF4-FFF2-40B4-BE49-F238E27FC236}">
                <a16:creationId xmlns:a16="http://schemas.microsoft.com/office/drawing/2014/main" id="{B50061B5-2BA5-05B6-F4B2-B9FC3DB94C46}"/>
              </a:ext>
            </a:extLst>
          </p:cNvPr>
          <p:cNvSpPr>
            <a:spLocks noGrp="1"/>
          </p:cNvSpPr>
          <p:nvPr>
            <p:ph idx="1"/>
          </p:nvPr>
        </p:nvSpPr>
        <p:spPr>
          <a:xfrm>
            <a:off x="1081997" y="1857494"/>
            <a:ext cx="10515600" cy="4117069"/>
          </a:xfrm>
        </p:spPr>
        <p:txBody>
          <a:bodyPr>
            <a:normAutofit/>
          </a:bodyPr>
          <a:lstStyle/>
          <a:p>
            <a:pPr marL="0" indent="0" algn="l">
              <a:lnSpc>
                <a:spcPct val="100000"/>
              </a:lnSpc>
              <a:buNone/>
            </a:pPr>
            <a:r>
              <a:rPr lang="es-ES" sz="3600" b="1" i="0" dirty="0">
                <a:solidFill>
                  <a:srgbClr val="0D0D0D"/>
                </a:solidFill>
                <a:effectLst/>
                <a:latin typeface="Söhne"/>
              </a:rPr>
              <a:t>Preocupaciones sobre sesgos</a:t>
            </a:r>
            <a:r>
              <a:rPr lang="es-ES" sz="3600" b="0" i="0" dirty="0">
                <a:solidFill>
                  <a:srgbClr val="0D0D0D"/>
                </a:solidFill>
                <a:effectLst/>
                <a:latin typeface="Söhne"/>
              </a:rPr>
              <a:t>: La OPR puede generar la resistencia tanto de autores como de competidores, limitando su adopción (Silva, 2019).</a:t>
            </a:r>
          </a:p>
          <a:p>
            <a:pPr marL="0" indent="0" algn="l">
              <a:lnSpc>
                <a:spcPct val="100000"/>
              </a:lnSpc>
              <a:buNone/>
            </a:pPr>
            <a:r>
              <a:rPr lang="es-ES" sz="3600" b="1" i="0" dirty="0">
                <a:solidFill>
                  <a:srgbClr val="0D0D0D"/>
                </a:solidFill>
                <a:effectLst/>
                <a:latin typeface="Söhne"/>
              </a:rPr>
              <a:t>Encontrar revisores cualificados</a:t>
            </a:r>
            <a:r>
              <a:rPr lang="es-ES" sz="3600" b="0" i="0" dirty="0">
                <a:solidFill>
                  <a:srgbClr val="0D0D0D"/>
                </a:solidFill>
                <a:effectLst/>
                <a:latin typeface="Söhne"/>
              </a:rPr>
              <a:t>: Los editores pueden tener dificultades para localizar profesionales con el conocimiento específico necesario para una evaluación crítica del manuscrito</a:t>
            </a:r>
            <a:r>
              <a:rPr lang="es-ES" sz="3600" dirty="0">
                <a:solidFill>
                  <a:srgbClr val="0D0D0D"/>
                </a:solidFill>
                <a:latin typeface="Söhne"/>
              </a:rPr>
              <a:t> </a:t>
            </a:r>
            <a:r>
              <a:rPr lang="es-ES" sz="3600" b="0" i="0" dirty="0">
                <a:solidFill>
                  <a:srgbClr val="0D0D0D"/>
                </a:solidFill>
                <a:effectLst/>
                <a:latin typeface="Söhne"/>
              </a:rPr>
              <a:t>(Kumar &amp; Ahmed, 2022).</a:t>
            </a:r>
          </a:p>
        </p:txBody>
      </p:sp>
      <p:grpSp>
        <p:nvGrpSpPr>
          <p:cNvPr id="4" name="Grupo 3">
            <a:extLst>
              <a:ext uri="{FF2B5EF4-FFF2-40B4-BE49-F238E27FC236}">
                <a16:creationId xmlns:a16="http://schemas.microsoft.com/office/drawing/2014/main" id="{221A41DB-03AD-98A0-931B-CF300A1E92E9}"/>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05F9A2DA-4772-85F8-8C9E-14DC34B29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88BCD660-7C04-01D4-49CA-189EBE1DC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E7480CD5-2FEB-7C4C-0C6C-4C7D5D2A3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616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EEAB6-BE41-4EE4-9882-6AE118B7F896}"/>
              </a:ext>
            </a:extLst>
          </p:cNvPr>
          <p:cNvSpPr>
            <a:spLocks noGrp="1"/>
          </p:cNvSpPr>
          <p:nvPr>
            <p:ph type="title"/>
          </p:nvPr>
        </p:nvSpPr>
        <p:spPr>
          <a:xfrm>
            <a:off x="881172" y="471335"/>
            <a:ext cx="10515600" cy="1325563"/>
          </a:xfrm>
        </p:spPr>
        <p:txBody>
          <a:bodyPr/>
          <a:lstStyle/>
          <a:p>
            <a:r>
              <a:rPr lang="es-ES" b="1" i="0" dirty="0">
                <a:solidFill>
                  <a:srgbClr val="0D0D0D"/>
                </a:solidFill>
                <a:effectLst/>
                <a:latin typeface="Söhne"/>
              </a:rPr>
              <a:t>Prácticas fundamentales de la </a:t>
            </a:r>
            <a:r>
              <a:rPr lang="es-ES" b="1" i="0" dirty="0" err="1">
                <a:solidFill>
                  <a:srgbClr val="0D0D0D"/>
                </a:solidFill>
                <a:effectLst/>
                <a:latin typeface="Söhne"/>
              </a:rPr>
              <a:t>OPR</a:t>
            </a:r>
            <a:endParaRPr lang="es-PE" b="1" dirty="0"/>
          </a:p>
        </p:txBody>
      </p:sp>
      <p:sp>
        <p:nvSpPr>
          <p:cNvPr id="3" name="Marcador de contenido 2">
            <a:extLst>
              <a:ext uri="{FF2B5EF4-FFF2-40B4-BE49-F238E27FC236}">
                <a16:creationId xmlns:a16="http://schemas.microsoft.com/office/drawing/2014/main" id="{21CD67AE-0CC6-40C8-ACB1-0684C1E26B80}"/>
              </a:ext>
            </a:extLst>
          </p:cNvPr>
          <p:cNvSpPr>
            <a:spLocks noGrp="1"/>
          </p:cNvSpPr>
          <p:nvPr>
            <p:ph idx="1"/>
          </p:nvPr>
        </p:nvSpPr>
        <p:spPr>
          <a:xfrm>
            <a:off x="881172" y="2247750"/>
            <a:ext cx="10515600" cy="4351338"/>
          </a:xfrm>
        </p:spPr>
        <p:txBody>
          <a:bodyPr>
            <a:noAutofit/>
          </a:bodyPr>
          <a:lstStyle/>
          <a:p>
            <a:r>
              <a:rPr lang="es-ES" sz="4800" b="1" i="0" dirty="0">
                <a:solidFill>
                  <a:srgbClr val="0D0D0D"/>
                </a:solidFill>
                <a:effectLst/>
                <a:latin typeface="Söhne"/>
              </a:rPr>
              <a:t>Retos de los </a:t>
            </a:r>
            <a:r>
              <a:rPr lang="es-ES" sz="4800" b="1" dirty="0">
                <a:solidFill>
                  <a:srgbClr val="0D0D0D"/>
                </a:solidFill>
                <a:latin typeface="Söhne"/>
              </a:rPr>
              <a:t>e</a:t>
            </a:r>
            <a:r>
              <a:rPr lang="es-ES" sz="4800" b="1" i="0" dirty="0">
                <a:solidFill>
                  <a:srgbClr val="0D0D0D"/>
                </a:solidFill>
                <a:effectLst/>
                <a:latin typeface="Söhne"/>
              </a:rPr>
              <a:t>ditores</a:t>
            </a:r>
            <a:r>
              <a:rPr lang="es-ES" sz="4800" b="0" i="0" dirty="0">
                <a:solidFill>
                  <a:srgbClr val="0D0D0D"/>
                </a:solidFill>
                <a:effectLst/>
                <a:latin typeface="Söhne"/>
              </a:rPr>
              <a:t>: Atender las preocupaciones sobre los conflictos de interés</a:t>
            </a:r>
            <a:r>
              <a:rPr lang="es-ES" sz="4800" dirty="0">
                <a:solidFill>
                  <a:srgbClr val="0D0D0D"/>
                </a:solidFill>
                <a:latin typeface="Söhne"/>
              </a:rPr>
              <a:t> </a:t>
            </a:r>
            <a:r>
              <a:rPr lang="es-ES" sz="4800" b="0" i="0" dirty="0">
                <a:solidFill>
                  <a:srgbClr val="0D0D0D"/>
                </a:solidFill>
                <a:effectLst/>
                <a:latin typeface="Söhne"/>
              </a:rPr>
              <a:t>y la dificultad para encontrar revisores dispuestos a aceptar la </a:t>
            </a:r>
            <a:r>
              <a:rPr lang="es-ES" sz="4800" b="0" i="0" dirty="0" err="1">
                <a:solidFill>
                  <a:srgbClr val="0D0D0D"/>
                </a:solidFill>
                <a:effectLst/>
                <a:latin typeface="Söhne"/>
              </a:rPr>
              <a:t>OPR</a:t>
            </a:r>
            <a:r>
              <a:rPr lang="es-ES" sz="4800" dirty="0">
                <a:solidFill>
                  <a:srgbClr val="0D0D0D"/>
                </a:solidFill>
                <a:latin typeface="Söhne"/>
              </a:rPr>
              <a:t> </a:t>
            </a:r>
            <a:r>
              <a:rPr lang="es-ES" sz="4800" b="0" i="0" dirty="0">
                <a:solidFill>
                  <a:srgbClr val="0D0D0D"/>
                </a:solidFill>
                <a:effectLst/>
                <a:latin typeface="Söhne"/>
              </a:rPr>
              <a:t>(Silveira et al., 2023).</a:t>
            </a:r>
          </a:p>
          <a:p>
            <a:endParaRPr lang="es-PE" sz="4800" dirty="0"/>
          </a:p>
        </p:txBody>
      </p:sp>
      <p:grpSp>
        <p:nvGrpSpPr>
          <p:cNvPr id="4" name="Grupo 3">
            <a:extLst>
              <a:ext uri="{FF2B5EF4-FFF2-40B4-BE49-F238E27FC236}">
                <a16:creationId xmlns:a16="http://schemas.microsoft.com/office/drawing/2014/main" id="{AF6869CD-5DFD-79EC-7630-235A65BF6BE1}"/>
              </a:ext>
            </a:extLst>
          </p:cNvPr>
          <p:cNvGrpSpPr/>
          <p:nvPr/>
        </p:nvGrpSpPr>
        <p:grpSpPr>
          <a:xfrm>
            <a:off x="9530589" y="198315"/>
            <a:ext cx="2267834" cy="333619"/>
            <a:chOff x="6751390" y="5865900"/>
            <a:chExt cx="5186144" cy="762929"/>
          </a:xfrm>
        </p:grpSpPr>
        <p:pic>
          <p:nvPicPr>
            <p:cNvPr id="5" name="Picture 2" descr="EPI">
              <a:extLst>
                <a:ext uri="{FF2B5EF4-FFF2-40B4-BE49-F238E27FC236}">
                  <a16:creationId xmlns:a16="http://schemas.microsoft.com/office/drawing/2014/main" id="{21C6F4DB-0724-2630-C519-6D08C4638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90" y="6004476"/>
              <a:ext cx="6858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Universidad Católica de Santa María – UCSM">
              <a:extLst>
                <a:ext uri="{FF2B5EF4-FFF2-40B4-BE49-F238E27FC236}">
                  <a16:creationId xmlns:a16="http://schemas.microsoft.com/office/drawing/2014/main" id="{B66D83FF-19A8-0926-B133-2252AE6AE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041" y="5865900"/>
              <a:ext cx="2779552" cy="7629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903B7DA7-F86A-A808-9C88-EBB441B7A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9027" y="5932009"/>
              <a:ext cx="918507" cy="630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7823772"/>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4127</TotalTime>
  <Words>2736</Words>
  <Application>Microsoft Office PowerPoint</Application>
  <PresentationFormat>Panorámica</PresentationFormat>
  <Paragraphs>145</Paragraphs>
  <Slides>34</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MS Gothic</vt:lpstr>
      <vt:lpstr>Arial</vt:lpstr>
      <vt:lpstr>Calibri</vt:lpstr>
      <vt:lpstr>Calibri Light</vt:lpstr>
      <vt:lpstr>Helvetica</vt:lpstr>
      <vt:lpstr>Merriweather Sans</vt:lpstr>
      <vt:lpstr>ProximaVara-Roman</vt:lpstr>
      <vt:lpstr>Roboto</vt:lpstr>
      <vt:lpstr>Söhne</vt:lpstr>
      <vt:lpstr>Wingdings</vt:lpstr>
      <vt:lpstr>Retrospección</vt:lpstr>
      <vt:lpstr>CRECS  13º Congreso internacional sobre revistas científicas 8-10 de mayo de 2024 - Arequipa, Perú</vt:lpstr>
      <vt:lpstr>Sumario</vt:lpstr>
      <vt:lpstr>Revisión Abierta por Pares y su evolución</vt:lpstr>
      <vt:lpstr>Presentación de PowerPoint</vt:lpstr>
      <vt:lpstr>Objetivos del proceso OPR</vt:lpstr>
      <vt:lpstr>Presentación de PowerPoint</vt:lpstr>
      <vt:lpstr>Presentación de PowerPoint</vt:lpstr>
      <vt:lpstr>Retos y desafíos</vt:lpstr>
      <vt:lpstr>Prácticas fundamentales de la OPR</vt:lpstr>
      <vt:lpstr>Presentación de PowerPoint</vt:lpstr>
      <vt:lpstr>Avances en OPR</vt:lpstr>
      <vt:lpstr>¿Qué aporta la revisión abierta por pares a los artículos científicos? Evidencia de revistas PLoS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Caso de OPR – F1000Research</vt:lpstr>
      <vt:lpstr>Pasos - Modelo y procesos editoriales</vt:lpstr>
      <vt:lpstr>Criterios del revisor</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Referencias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CRECS  13º Congreso internacional sobre revistas científicas 8-10 de mayo de 2024 - Arequipa, Perú</dc:title>
  <dc:creator>Enaidy Reynosa Navarro</dc:creator>
  <cp:lastModifiedBy>Alerta De Correo</cp:lastModifiedBy>
  <cp:revision>64</cp:revision>
  <dcterms:created xsi:type="dcterms:W3CDTF">2024-03-27T14:18:13Z</dcterms:created>
  <dcterms:modified xsi:type="dcterms:W3CDTF">2024-05-01T16:46:35Z</dcterms:modified>
</cp:coreProperties>
</file>