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0"/>
  </p:notesMasterIdLst>
  <p:sldIdLst>
    <p:sldId id="280" r:id="rId2"/>
    <p:sldId id="258" r:id="rId3"/>
    <p:sldId id="257" r:id="rId4"/>
    <p:sldId id="309" r:id="rId5"/>
    <p:sldId id="312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23" r:id="rId18"/>
    <p:sldId id="310" r:id="rId1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Tenor Sans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51B489-FB17-47C8-94D2-E9FD6B23ADCD}">
  <a:tblStyle styleId="{8351B489-FB17-47C8-94D2-E9FD6B23AD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3" y="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e79a583be6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e79a583be6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196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8632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953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253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90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986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552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2105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442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372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7e0b15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7e0b15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360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8854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88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143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58953ac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58953ac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539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3695700"/>
            <a:ext cx="1390800" cy="14478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7583622" y="-3838"/>
            <a:ext cx="1560388" cy="1560386"/>
            <a:chOff x="7157475" y="14"/>
            <a:chExt cx="1986490" cy="1986488"/>
          </a:xfrm>
        </p:grpSpPr>
        <p:sp>
          <p:nvSpPr>
            <p:cNvPr id="28" name="Google Shape;28;p4"/>
            <p:cNvSpPr/>
            <p:nvPr/>
          </p:nvSpPr>
          <p:spPr>
            <a:xfrm rot="-5400000">
              <a:off x="7157482" y="51"/>
              <a:ext cx="1986444" cy="1986458"/>
            </a:xfrm>
            <a:custGeom>
              <a:avLst/>
              <a:gdLst/>
              <a:ahLst/>
              <a:cxnLst/>
              <a:rect l="l" t="t" r="r" b="b"/>
              <a:pathLst>
                <a:path w="138573" h="138574" extrusionOk="0">
                  <a:moveTo>
                    <a:pt x="138572" y="1"/>
                  </a:moveTo>
                  <a:lnTo>
                    <a:pt x="0" y="138574"/>
                  </a:lnTo>
                  <a:lnTo>
                    <a:pt x="21949" y="138574"/>
                  </a:lnTo>
                  <a:lnTo>
                    <a:pt x="138572" y="21949"/>
                  </a:lnTo>
                  <a:lnTo>
                    <a:pt x="1385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5400000">
              <a:off x="7786768" y="36"/>
              <a:ext cx="1357180" cy="1357180"/>
            </a:xfrm>
            <a:custGeom>
              <a:avLst/>
              <a:gdLst/>
              <a:ahLst/>
              <a:cxnLst/>
              <a:rect l="l" t="t" r="r" b="b"/>
              <a:pathLst>
                <a:path w="94676" h="94676" extrusionOk="0">
                  <a:moveTo>
                    <a:pt x="94675" y="0"/>
                  </a:moveTo>
                  <a:lnTo>
                    <a:pt x="0" y="94676"/>
                  </a:lnTo>
                  <a:lnTo>
                    <a:pt x="21950" y="94676"/>
                  </a:lnTo>
                  <a:lnTo>
                    <a:pt x="94675" y="21950"/>
                  </a:lnTo>
                  <a:lnTo>
                    <a:pt x="946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8416062" y="14"/>
              <a:ext cx="727903" cy="727903"/>
            </a:xfrm>
            <a:custGeom>
              <a:avLst/>
              <a:gdLst/>
              <a:ahLst/>
              <a:cxnLst/>
              <a:rect l="l" t="t" r="r" b="b"/>
              <a:pathLst>
                <a:path w="50778" h="50778" extrusionOk="0">
                  <a:moveTo>
                    <a:pt x="50777" y="1"/>
                  </a:moveTo>
                  <a:lnTo>
                    <a:pt x="1" y="50778"/>
                  </a:lnTo>
                  <a:lnTo>
                    <a:pt x="21949" y="50778"/>
                  </a:lnTo>
                  <a:lnTo>
                    <a:pt x="50777" y="21949"/>
                  </a:lnTo>
                  <a:lnTo>
                    <a:pt x="50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720000" y="1859235"/>
            <a:ext cx="2336400" cy="42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2" hasCustomPrompt="1"/>
          </p:nvPr>
        </p:nvSpPr>
        <p:spPr>
          <a:xfrm>
            <a:off x="1250550" y="1263650"/>
            <a:ext cx="12753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3"/>
          </p:nvPr>
        </p:nvSpPr>
        <p:spPr>
          <a:xfrm>
            <a:off x="3403800" y="1859235"/>
            <a:ext cx="2336400" cy="42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4" hasCustomPrompt="1"/>
          </p:nvPr>
        </p:nvSpPr>
        <p:spPr>
          <a:xfrm>
            <a:off x="3934350" y="1263650"/>
            <a:ext cx="12753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6"/>
          </p:nvPr>
        </p:nvSpPr>
        <p:spPr>
          <a:xfrm>
            <a:off x="6087600" y="1859235"/>
            <a:ext cx="2336400" cy="42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7" hasCustomPrompt="1"/>
          </p:nvPr>
        </p:nvSpPr>
        <p:spPr>
          <a:xfrm>
            <a:off x="6618150" y="1263650"/>
            <a:ext cx="12753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9"/>
          </p:nvPr>
        </p:nvSpPr>
        <p:spPr>
          <a:xfrm>
            <a:off x="2061900" y="3653863"/>
            <a:ext cx="2336400" cy="42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3" hasCustomPrompt="1"/>
          </p:nvPr>
        </p:nvSpPr>
        <p:spPr>
          <a:xfrm>
            <a:off x="2592450" y="3058048"/>
            <a:ext cx="12753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4"/>
          </p:nvPr>
        </p:nvSpPr>
        <p:spPr>
          <a:xfrm>
            <a:off x="2061900" y="4123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5"/>
          </p:nvPr>
        </p:nvSpPr>
        <p:spPr>
          <a:xfrm>
            <a:off x="4745700" y="3653863"/>
            <a:ext cx="2336400" cy="42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6" hasCustomPrompt="1"/>
          </p:nvPr>
        </p:nvSpPr>
        <p:spPr>
          <a:xfrm>
            <a:off x="5276250" y="3058048"/>
            <a:ext cx="12753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 b="1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7"/>
          </p:nvPr>
        </p:nvSpPr>
        <p:spPr>
          <a:xfrm>
            <a:off x="4745700" y="4123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/>
          <p:nvPr/>
        </p:nvSpPr>
        <p:spPr>
          <a:xfrm rot="-5400000">
            <a:off x="7986250" y="3930450"/>
            <a:ext cx="1226400" cy="11997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-481789" y="-358203"/>
            <a:ext cx="2700300" cy="2700300"/>
            <a:chOff x="1165875" y="238125"/>
            <a:chExt cx="4139025" cy="4139025"/>
          </a:xfrm>
        </p:grpSpPr>
        <p:sp>
          <p:nvSpPr>
            <p:cNvPr id="99" name="Google Shape;99;p13"/>
            <p:cNvSpPr/>
            <p:nvPr/>
          </p:nvSpPr>
          <p:spPr>
            <a:xfrm>
              <a:off x="1165875" y="238125"/>
              <a:ext cx="3143275" cy="3143275"/>
            </a:xfrm>
            <a:custGeom>
              <a:avLst/>
              <a:gdLst/>
              <a:ahLst/>
              <a:cxnLst/>
              <a:rect l="l" t="t" r="r" b="b"/>
              <a:pathLst>
                <a:path w="125731" h="125731" extrusionOk="0">
                  <a:moveTo>
                    <a:pt x="105816" y="0"/>
                  </a:moveTo>
                  <a:lnTo>
                    <a:pt x="0" y="105816"/>
                  </a:lnTo>
                  <a:lnTo>
                    <a:pt x="0" y="125731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165875" y="238125"/>
              <a:ext cx="2147525" cy="2147525"/>
            </a:xfrm>
            <a:custGeom>
              <a:avLst/>
              <a:gdLst/>
              <a:ahLst/>
              <a:cxnLst/>
              <a:rect l="l" t="t" r="r" b="b"/>
              <a:pathLst>
                <a:path w="85901" h="85901" extrusionOk="0">
                  <a:moveTo>
                    <a:pt x="65986" y="0"/>
                  </a:moveTo>
                  <a:lnTo>
                    <a:pt x="0" y="65986"/>
                  </a:lnTo>
                  <a:lnTo>
                    <a:pt x="0" y="85901"/>
                  </a:lnTo>
                  <a:lnTo>
                    <a:pt x="859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1165875" y="238125"/>
              <a:ext cx="1151775" cy="1151775"/>
            </a:xfrm>
            <a:custGeom>
              <a:avLst/>
              <a:gdLst/>
              <a:ahLst/>
              <a:cxnLst/>
              <a:rect l="l" t="t" r="r" b="b"/>
              <a:pathLst>
                <a:path w="46071" h="46071" extrusionOk="0">
                  <a:moveTo>
                    <a:pt x="26156" y="0"/>
                  </a:moveTo>
                  <a:lnTo>
                    <a:pt x="0" y="26156"/>
                  </a:lnTo>
                  <a:lnTo>
                    <a:pt x="0" y="46071"/>
                  </a:lnTo>
                  <a:lnTo>
                    <a:pt x="46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1165875" y="238125"/>
              <a:ext cx="4139025" cy="4139025"/>
            </a:xfrm>
            <a:custGeom>
              <a:avLst/>
              <a:gdLst/>
              <a:ahLst/>
              <a:cxnLst/>
              <a:rect l="l" t="t" r="r" b="b"/>
              <a:pathLst>
                <a:path w="165561" h="165561" extrusionOk="0">
                  <a:moveTo>
                    <a:pt x="145646" y="0"/>
                  </a:moveTo>
                  <a:lnTo>
                    <a:pt x="0" y="145646"/>
                  </a:lnTo>
                  <a:lnTo>
                    <a:pt x="0" y="165561"/>
                  </a:lnTo>
                  <a:lnTo>
                    <a:pt x="165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3"/>
          <p:cNvSpPr txBox="1">
            <a:spLocks noGrp="1"/>
          </p:cNvSpPr>
          <p:nvPr>
            <p:ph type="title" idx="18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_1_1_1_1_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6"/>
          <p:cNvGrpSpPr/>
          <p:nvPr/>
        </p:nvGrpSpPr>
        <p:grpSpPr>
          <a:xfrm>
            <a:off x="7329364" y="3150304"/>
            <a:ext cx="2199066" cy="2221803"/>
            <a:chOff x="7506170" y="3264603"/>
            <a:chExt cx="2401776" cy="2426608"/>
          </a:xfrm>
        </p:grpSpPr>
        <p:sp>
          <p:nvSpPr>
            <p:cNvPr id="199" name="Google Shape;199;p26"/>
            <p:cNvSpPr/>
            <p:nvPr/>
          </p:nvSpPr>
          <p:spPr>
            <a:xfrm rot="10800000">
              <a:off x="7506170" y="3264603"/>
              <a:ext cx="2401776" cy="2426608"/>
            </a:xfrm>
            <a:custGeom>
              <a:avLst/>
              <a:gdLst/>
              <a:ahLst/>
              <a:cxnLst/>
              <a:rect l="l" t="t" r="r" b="b"/>
              <a:pathLst>
                <a:path w="125731" h="125731" extrusionOk="0">
                  <a:moveTo>
                    <a:pt x="105816" y="0"/>
                  </a:moveTo>
                  <a:lnTo>
                    <a:pt x="0" y="105816"/>
                  </a:lnTo>
                  <a:lnTo>
                    <a:pt x="0" y="125731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 rot="10800000">
              <a:off x="8267023" y="4033322"/>
              <a:ext cx="1640924" cy="1657889"/>
            </a:xfrm>
            <a:custGeom>
              <a:avLst/>
              <a:gdLst/>
              <a:ahLst/>
              <a:cxnLst/>
              <a:rect l="l" t="t" r="r" b="b"/>
              <a:pathLst>
                <a:path w="85901" h="85901" extrusionOk="0">
                  <a:moveTo>
                    <a:pt x="65986" y="0"/>
                  </a:moveTo>
                  <a:lnTo>
                    <a:pt x="0" y="65986"/>
                  </a:lnTo>
                  <a:lnTo>
                    <a:pt x="0" y="85901"/>
                  </a:lnTo>
                  <a:lnTo>
                    <a:pt x="859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 rot="10800000">
              <a:off x="9027875" y="4802041"/>
              <a:ext cx="880071" cy="889170"/>
            </a:xfrm>
            <a:custGeom>
              <a:avLst/>
              <a:gdLst/>
              <a:ahLst/>
              <a:cxnLst/>
              <a:rect l="l" t="t" r="r" b="b"/>
              <a:pathLst>
                <a:path w="46071" h="46071" extrusionOk="0">
                  <a:moveTo>
                    <a:pt x="26156" y="0"/>
                  </a:moveTo>
                  <a:lnTo>
                    <a:pt x="0" y="26156"/>
                  </a:lnTo>
                  <a:lnTo>
                    <a:pt x="0" y="46071"/>
                  </a:lnTo>
                  <a:lnTo>
                    <a:pt x="46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34"/>
          <p:cNvGrpSpPr/>
          <p:nvPr/>
        </p:nvGrpSpPr>
        <p:grpSpPr>
          <a:xfrm rot="10263189">
            <a:off x="5525641" y="-621533"/>
            <a:ext cx="3970867" cy="3970867"/>
            <a:chOff x="1165875" y="238125"/>
            <a:chExt cx="4139025" cy="4139025"/>
          </a:xfrm>
        </p:grpSpPr>
        <p:sp>
          <p:nvSpPr>
            <p:cNvPr id="292" name="Google Shape;292;p34"/>
            <p:cNvSpPr/>
            <p:nvPr/>
          </p:nvSpPr>
          <p:spPr>
            <a:xfrm>
              <a:off x="1165875" y="238125"/>
              <a:ext cx="3143275" cy="3143275"/>
            </a:xfrm>
            <a:custGeom>
              <a:avLst/>
              <a:gdLst/>
              <a:ahLst/>
              <a:cxnLst/>
              <a:rect l="l" t="t" r="r" b="b"/>
              <a:pathLst>
                <a:path w="125731" h="125731" extrusionOk="0">
                  <a:moveTo>
                    <a:pt x="105816" y="0"/>
                  </a:moveTo>
                  <a:lnTo>
                    <a:pt x="0" y="105816"/>
                  </a:lnTo>
                  <a:lnTo>
                    <a:pt x="0" y="125731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1165875" y="238125"/>
              <a:ext cx="2147525" cy="2147525"/>
            </a:xfrm>
            <a:custGeom>
              <a:avLst/>
              <a:gdLst/>
              <a:ahLst/>
              <a:cxnLst/>
              <a:rect l="l" t="t" r="r" b="b"/>
              <a:pathLst>
                <a:path w="85901" h="85901" extrusionOk="0">
                  <a:moveTo>
                    <a:pt x="65986" y="0"/>
                  </a:moveTo>
                  <a:lnTo>
                    <a:pt x="0" y="65986"/>
                  </a:lnTo>
                  <a:lnTo>
                    <a:pt x="0" y="85901"/>
                  </a:lnTo>
                  <a:lnTo>
                    <a:pt x="859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1165875" y="238125"/>
              <a:ext cx="1151775" cy="1151775"/>
            </a:xfrm>
            <a:custGeom>
              <a:avLst/>
              <a:gdLst/>
              <a:ahLst/>
              <a:cxnLst/>
              <a:rect l="l" t="t" r="r" b="b"/>
              <a:pathLst>
                <a:path w="46071" h="46071" extrusionOk="0">
                  <a:moveTo>
                    <a:pt x="26156" y="0"/>
                  </a:moveTo>
                  <a:lnTo>
                    <a:pt x="0" y="26156"/>
                  </a:lnTo>
                  <a:lnTo>
                    <a:pt x="0" y="46071"/>
                  </a:lnTo>
                  <a:lnTo>
                    <a:pt x="460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1165875" y="238125"/>
              <a:ext cx="4139025" cy="4139025"/>
            </a:xfrm>
            <a:custGeom>
              <a:avLst/>
              <a:gdLst/>
              <a:ahLst/>
              <a:cxnLst/>
              <a:rect l="l" t="t" r="r" b="b"/>
              <a:pathLst>
                <a:path w="165561" h="165561" extrusionOk="0">
                  <a:moveTo>
                    <a:pt x="145646" y="0"/>
                  </a:moveTo>
                  <a:lnTo>
                    <a:pt x="0" y="145646"/>
                  </a:lnTo>
                  <a:lnTo>
                    <a:pt x="0" y="165561"/>
                  </a:lnTo>
                  <a:lnTo>
                    <a:pt x="165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4"/>
          <p:cNvSpPr/>
          <p:nvPr/>
        </p:nvSpPr>
        <p:spPr>
          <a:xfrm>
            <a:off x="0" y="3760725"/>
            <a:ext cx="9144000" cy="13827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/>
          <p:nvPr/>
        </p:nvSpPr>
        <p:spPr>
          <a:xfrm rot="10800000" flipH="1">
            <a:off x="0" y="0"/>
            <a:ext cx="9134400" cy="51720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35"/>
          <p:cNvGrpSpPr/>
          <p:nvPr/>
        </p:nvGrpSpPr>
        <p:grpSpPr>
          <a:xfrm>
            <a:off x="7329364" y="3150304"/>
            <a:ext cx="2199066" cy="2221803"/>
            <a:chOff x="7506170" y="3264603"/>
            <a:chExt cx="2401776" cy="2426608"/>
          </a:xfrm>
        </p:grpSpPr>
        <p:sp>
          <p:nvSpPr>
            <p:cNvPr id="300" name="Google Shape;300;p35"/>
            <p:cNvSpPr/>
            <p:nvPr/>
          </p:nvSpPr>
          <p:spPr>
            <a:xfrm rot="10800000">
              <a:off x="7506170" y="3264603"/>
              <a:ext cx="2401776" cy="2426608"/>
            </a:xfrm>
            <a:custGeom>
              <a:avLst/>
              <a:gdLst/>
              <a:ahLst/>
              <a:cxnLst/>
              <a:rect l="l" t="t" r="r" b="b"/>
              <a:pathLst>
                <a:path w="125731" h="125731" extrusionOk="0">
                  <a:moveTo>
                    <a:pt x="105816" y="0"/>
                  </a:moveTo>
                  <a:lnTo>
                    <a:pt x="0" y="105816"/>
                  </a:lnTo>
                  <a:lnTo>
                    <a:pt x="0" y="125731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 rot="10800000">
              <a:off x="8267023" y="4033322"/>
              <a:ext cx="1640924" cy="1657889"/>
            </a:xfrm>
            <a:custGeom>
              <a:avLst/>
              <a:gdLst/>
              <a:ahLst/>
              <a:cxnLst/>
              <a:rect l="l" t="t" r="r" b="b"/>
              <a:pathLst>
                <a:path w="85901" h="85901" extrusionOk="0">
                  <a:moveTo>
                    <a:pt x="65986" y="0"/>
                  </a:moveTo>
                  <a:lnTo>
                    <a:pt x="0" y="65986"/>
                  </a:lnTo>
                  <a:lnTo>
                    <a:pt x="0" y="85901"/>
                  </a:lnTo>
                  <a:lnTo>
                    <a:pt x="859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 rot="10800000">
              <a:off x="9027875" y="4802041"/>
              <a:ext cx="880071" cy="889170"/>
            </a:xfrm>
            <a:custGeom>
              <a:avLst/>
              <a:gdLst/>
              <a:ahLst/>
              <a:cxnLst/>
              <a:rect l="l" t="t" r="r" b="b"/>
              <a:pathLst>
                <a:path w="46071" h="46071" extrusionOk="0">
                  <a:moveTo>
                    <a:pt x="26156" y="0"/>
                  </a:moveTo>
                  <a:lnTo>
                    <a:pt x="0" y="26156"/>
                  </a:lnTo>
                  <a:lnTo>
                    <a:pt x="0" y="46071"/>
                  </a:lnTo>
                  <a:lnTo>
                    <a:pt x="46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nor Sans"/>
              <a:buNone/>
              <a:defRPr sz="35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6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72" r:id="rId4"/>
    <p:sldLayoutId id="2147483680" r:id="rId5"/>
    <p:sldLayoutId id="214748368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icet.gov.a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escyt.gob.ec/busquedainv/index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ahcyt.mx/sistema-nacional-de-investigador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enciavitae.pt/portal/pesquisa?lang=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s.unsm.edu.pe/index.php/rcs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valles@unsm.edu.p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io-renacyt.concytec.gob.pe/busqueda-de-investigador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attes.cnpq.b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nciencias.gov.co/content/cvla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igadores.anid.c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19AE922-4EBF-C206-33A7-88C76832D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3979069" cy="5143500"/>
          </a:xfrm>
          <a:prstGeom prst="rect">
            <a:avLst/>
          </a:prstGeom>
        </p:spPr>
      </p:pic>
      <p:sp>
        <p:nvSpPr>
          <p:cNvPr id="780" name="Google Shape;780;p62"/>
          <p:cNvSpPr txBox="1">
            <a:spLocks noGrp="1"/>
          </p:cNvSpPr>
          <p:nvPr>
            <p:ph type="title"/>
          </p:nvPr>
        </p:nvSpPr>
        <p:spPr>
          <a:xfrm>
            <a:off x="3886201" y="967648"/>
            <a:ext cx="5079206" cy="4175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2400" b="1" dirty="0">
                <a:solidFill>
                  <a:srgbClr val="FF0000"/>
                </a:solidFill>
              </a:rPr>
              <a:t>Protocolización del proceso de revisiones pares para dictámenes de artículos en revistas científicas emergentes</a:t>
            </a:r>
            <a:br>
              <a:rPr lang="es-ES" sz="2000" dirty="0"/>
            </a:br>
            <a:br>
              <a:rPr lang="es-ES" sz="2000" dirty="0"/>
            </a:br>
            <a:r>
              <a:rPr lang="pt-BR" sz="2000" b="1" dirty="0"/>
              <a:t>Miguel A. Valles-Coral</a:t>
            </a:r>
            <a:r>
              <a:rPr lang="pt-BR" sz="2000" dirty="0"/>
              <a:t>, Lloy P. Pinedo-Tuanama, Jorge R. Navarro-Cabrera, Pierre Vidaurre-Rojas, Richard Injante-Oré</a:t>
            </a:r>
            <a:br>
              <a:rPr lang="pt-BR" dirty="0"/>
            </a:br>
            <a:endParaRPr lang="es-PE" dirty="0"/>
          </a:p>
        </p:txBody>
      </p:sp>
      <p:pic>
        <p:nvPicPr>
          <p:cNvPr id="3" name="Picture 2" descr="Identidad Visual – Universidad Nacional de San Martín">
            <a:extLst>
              <a:ext uri="{FF2B5EF4-FFF2-40B4-BE49-F238E27FC236}">
                <a16:creationId xmlns:a16="http://schemas.microsoft.com/office/drawing/2014/main" id="{1DDCFE41-6750-91DA-9301-602C66A6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89" y="250031"/>
            <a:ext cx="2585629" cy="9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1042607" y="264317"/>
            <a:ext cx="7058785" cy="821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000" dirty="0" err="1">
                <a:solidFill>
                  <a:schemeClr val="tx1"/>
                </a:solidFill>
                <a:latin typeface="Tenor Sans" panose="020B0604020202020204" charset="0"/>
              </a:rPr>
              <a:t>Conicet</a:t>
            </a: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  <a:t> (Argentina): </a:t>
            </a: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  <a:hlinkClick r:id="rId3"/>
              </a:rPr>
              <a:t>https://www.conicet.gov.ar/</a:t>
            </a: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  <a:t> </a:t>
            </a:r>
            <a:endParaRPr lang="es-ES" sz="2000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B8DD1C-E251-1F44-7E25-0B5B279C0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22" y="985837"/>
            <a:ext cx="7913356" cy="38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7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1042607" y="264317"/>
            <a:ext cx="7058785" cy="821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  <a:t>RNI-SENESCYT (Ecuador):</a:t>
            </a:r>
            <a:b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</a:b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  <a:hlinkClick r:id="rId3"/>
              </a:rPr>
              <a:t>https://www.senescyt.gob.ec/busquedainv/index.htm</a:t>
            </a: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  <a:t> </a:t>
            </a:r>
            <a:endParaRPr lang="es-ES" sz="2000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2ADB83-B736-047B-6335-7FF70A9EF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11" y="1085850"/>
            <a:ext cx="8353178" cy="358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0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1042607" y="264317"/>
            <a:ext cx="7279862" cy="821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  <a:t>SNI (México):</a:t>
            </a:r>
            <a:b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</a:b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  <a:hlinkClick r:id="rId3"/>
              </a:rPr>
              <a:t>https://conahcyt.mx/sistema-nacional-de-investigadores/</a:t>
            </a: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  <a:t> </a:t>
            </a:r>
            <a:endParaRPr lang="es-ES" sz="2000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2296B0-5CF0-758A-8331-272DFD11B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65" y="1015024"/>
            <a:ext cx="8322469" cy="386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4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1021176" y="264317"/>
            <a:ext cx="7279862" cy="821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  <a:t>CienciaVitae (Portugal):</a:t>
            </a:r>
            <a:b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</a:b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  <a:hlinkClick r:id="rId3"/>
              </a:rPr>
              <a:t>https://www.cienciavitae.pt/portal/pesquisa?lang=en</a:t>
            </a: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  <a:t> </a:t>
            </a:r>
            <a:endParaRPr lang="es-ES" sz="2000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F1B259-D37C-678E-6E32-7C1627B63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40" y="1220670"/>
            <a:ext cx="8265319" cy="316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3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 txBox="1">
            <a:spLocks noGrp="1"/>
          </p:cNvSpPr>
          <p:nvPr>
            <p:ph type="sldNum" idx="4294967295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" name="Google Shape;348;p40">
            <a:extLst>
              <a:ext uri="{FF2B5EF4-FFF2-40B4-BE49-F238E27FC236}">
                <a16:creationId xmlns:a16="http://schemas.microsoft.com/office/drawing/2014/main" id="{CD4CCA92-258C-3F02-A75E-F8353F15CD38}"/>
              </a:ext>
            </a:extLst>
          </p:cNvPr>
          <p:cNvSpPr txBox="1">
            <a:spLocks/>
          </p:cNvSpPr>
          <p:nvPr/>
        </p:nvSpPr>
        <p:spPr>
          <a:xfrm>
            <a:off x="492159" y="469901"/>
            <a:ext cx="8273981" cy="3980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Protocolo de revisión por pares RCSI</a:t>
            </a:r>
          </a:p>
          <a:p>
            <a:pPr algn="ctr"/>
            <a:endParaRPr lang="es-ES" sz="2400" b="1" dirty="0">
              <a:solidFill>
                <a:srgbClr val="FF0000"/>
              </a:solidFill>
              <a:latin typeface="Tenor Sans" panose="020B0604020202020204" charset="0"/>
            </a:endParaRPr>
          </a:p>
          <a:p>
            <a:pPr algn="just"/>
            <a:r>
              <a:rPr lang="es-ES" sz="2000" b="1" dirty="0">
                <a:solidFill>
                  <a:schemeClr val="tx1"/>
                </a:solidFill>
                <a:latin typeface="Tenor Sans" panose="020B0604020202020204" charset="0"/>
              </a:rPr>
              <a:t>Paso 5: </a:t>
            </a:r>
            <a:r>
              <a:rPr lang="es-ES" sz="2000" b="1" i="1" dirty="0">
                <a:solidFill>
                  <a:schemeClr val="tx1"/>
                </a:solidFill>
                <a:latin typeface="Tenor Sans" panose="020B0604020202020204" charset="0"/>
              </a:rPr>
              <a:t>S</a:t>
            </a:r>
            <a:r>
              <a:rPr lang="es-ES" sz="2000" i="1" dirty="0">
                <a:solidFill>
                  <a:schemeClr val="tx1"/>
                </a:solidFill>
                <a:latin typeface="Tenor Sans" panose="020B0604020202020204" charset="0"/>
              </a:rPr>
              <a:t>talkeamos</a:t>
            </a: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 en todas sus redes a fin de conseguir el correo electrónico en caso no lo tengan público.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  <a:p>
            <a:pPr algn="just"/>
            <a:r>
              <a:rPr lang="es-ES" sz="2000" b="1" dirty="0">
                <a:solidFill>
                  <a:schemeClr val="tx1"/>
                </a:solidFill>
                <a:latin typeface="Tenor Sans" panose="020B0604020202020204" charset="0"/>
              </a:rPr>
              <a:t>Paso 6: </a:t>
            </a: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Invitación preliminar mediante correo electrónico. Se indica la remisión constancia de revisor par</a:t>
            </a:r>
          </a:p>
          <a:p>
            <a:pPr algn="just"/>
            <a:endParaRPr lang="es-ES" sz="2000" b="1" dirty="0">
              <a:solidFill>
                <a:schemeClr val="tx1"/>
              </a:solidFill>
              <a:latin typeface="Tenor Sans" panose="020B0604020202020204" charset="0"/>
            </a:endParaRPr>
          </a:p>
          <a:p>
            <a:pPr algn="just"/>
            <a:r>
              <a:rPr lang="es-ES" sz="2000" b="1" dirty="0">
                <a:solidFill>
                  <a:schemeClr val="tx1"/>
                </a:solidFill>
                <a:latin typeface="Tenor Sans" panose="020B0604020202020204" charset="0"/>
              </a:rPr>
              <a:t>Paso 7: </a:t>
            </a: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Aceptado la revisión de acuerdo al plazo propuesto, registramos al revisor en el portal y con ello iniciamos la invitación formal para ser revisores en base a plantillas predefinidas. </a:t>
            </a:r>
            <a:endParaRPr lang="es-ES" sz="2000" b="1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sp>
        <p:nvSpPr>
          <p:cNvPr id="2" name="Google Shape;348;p40">
            <a:extLst>
              <a:ext uri="{FF2B5EF4-FFF2-40B4-BE49-F238E27FC236}">
                <a16:creationId xmlns:a16="http://schemas.microsoft.com/office/drawing/2014/main" id="{7697EA17-7C34-8F77-3E13-80BD29613095}"/>
              </a:ext>
            </a:extLst>
          </p:cNvPr>
          <p:cNvSpPr txBox="1">
            <a:spLocks/>
          </p:cNvSpPr>
          <p:nvPr/>
        </p:nvSpPr>
        <p:spPr>
          <a:xfrm>
            <a:off x="80398" y="1203722"/>
            <a:ext cx="8273980" cy="3246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39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 txBox="1">
            <a:spLocks noGrp="1"/>
          </p:cNvSpPr>
          <p:nvPr>
            <p:ph type="sldNum" idx="4294967295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" name="Google Shape;348;p40">
            <a:extLst>
              <a:ext uri="{FF2B5EF4-FFF2-40B4-BE49-F238E27FC236}">
                <a16:creationId xmlns:a16="http://schemas.microsoft.com/office/drawing/2014/main" id="{CD4CCA92-258C-3F02-A75E-F8353F15CD38}"/>
              </a:ext>
            </a:extLst>
          </p:cNvPr>
          <p:cNvSpPr txBox="1">
            <a:spLocks/>
          </p:cNvSpPr>
          <p:nvPr/>
        </p:nvSpPr>
        <p:spPr>
          <a:xfrm>
            <a:off x="492159" y="469901"/>
            <a:ext cx="8273981" cy="8445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Protocolo de revisión por pares RCSI</a:t>
            </a:r>
          </a:p>
        </p:txBody>
      </p:sp>
      <p:sp>
        <p:nvSpPr>
          <p:cNvPr id="2" name="Google Shape;348;p40">
            <a:extLst>
              <a:ext uri="{FF2B5EF4-FFF2-40B4-BE49-F238E27FC236}">
                <a16:creationId xmlns:a16="http://schemas.microsoft.com/office/drawing/2014/main" id="{7697EA17-7C34-8F77-3E13-80BD29613095}"/>
              </a:ext>
            </a:extLst>
          </p:cNvPr>
          <p:cNvSpPr txBox="1">
            <a:spLocks/>
          </p:cNvSpPr>
          <p:nvPr/>
        </p:nvSpPr>
        <p:spPr>
          <a:xfrm>
            <a:off x="80398" y="1203722"/>
            <a:ext cx="8273980" cy="3246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1DA4DF-9F82-D5B2-6DBC-5AD10438F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2" y="1203722"/>
            <a:ext cx="8125777" cy="357620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685BF8A-74C2-FED3-7537-7A33C486D1B3}"/>
              </a:ext>
            </a:extLst>
          </p:cNvPr>
          <p:cNvSpPr/>
          <p:nvPr/>
        </p:nvSpPr>
        <p:spPr>
          <a:xfrm>
            <a:off x="1300163" y="3939778"/>
            <a:ext cx="2557462" cy="21788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26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 txBox="1">
            <a:spLocks noGrp="1"/>
          </p:cNvSpPr>
          <p:nvPr>
            <p:ph type="sldNum" idx="4294967295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Google Shape;348;p40">
            <a:extLst>
              <a:ext uri="{FF2B5EF4-FFF2-40B4-BE49-F238E27FC236}">
                <a16:creationId xmlns:a16="http://schemas.microsoft.com/office/drawing/2014/main" id="{7697EA17-7C34-8F77-3E13-80BD29613095}"/>
              </a:ext>
            </a:extLst>
          </p:cNvPr>
          <p:cNvSpPr txBox="1">
            <a:spLocks/>
          </p:cNvSpPr>
          <p:nvPr/>
        </p:nvSpPr>
        <p:spPr>
          <a:xfrm>
            <a:off x="80398" y="1203722"/>
            <a:ext cx="8273980" cy="3246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sp>
        <p:nvSpPr>
          <p:cNvPr id="3" name="Google Shape;348;p40">
            <a:extLst>
              <a:ext uri="{FF2B5EF4-FFF2-40B4-BE49-F238E27FC236}">
                <a16:creationId xmlns:a16="http://schemas.microsoft.com/office/drawing/2014/main" id="{AD67B044-52F7-17B3-8965-2D9A207F15E9}"/>
              </a:ext>
            </a:extLst>
          </p:cNvPr>
          <p:cNvSpPr txBox="1">
            <a:spLocks/>
          </p:cNvSpPr>
          <p:nvPr/>
        </p:nvSpPr>
        <p:spPr>
          <a:xfrm>
            <a:off x="4217388" y="581422"/>
            <a:ext cx="4837079" cy="3980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El soporte o asistencia brindado a los pares en el uso del portal OJS es importante y esencial para completar la revisión.</a:t>
            </a:r>
            <a:endParaRPr lang="es-ES" sz="2000" b="1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5EBA86-DBCD-3797-5CD5-F2D4B31BB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6598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171451" y="500064"/>
            <a:ext cx="5250656" cy="42219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Conclusiones</a:t>
            </a:r>
            <a:br>
              <a:rPr lang="es-ES" sz="2000" b="1" dirty="0">
                <a:solidFill>
                  <a:schemeClr val="tx1"/>
                </a:solidFill>
                <a:latin typeface="Tenor Sans" panose="020B0604020202020204" charset="0"/>
              </a:rPr>
            </a:br>
            <a:br>
              <a:rPr lang="es-ES" sz="2000" b="1" dirty="0">
                <a:solidFill>
                  <a:schemeClr val="tx1"/>
                </a:solidFill>
                <a:latin typeface="Tenor Sans" panose="020B0604020202020204" charset="0"/>
              </a:rPr>
            </a:b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El Estado Peruano todavía tiene mucho que aprender respecto a la gestión de los documentos normativos gubernamentales para la gestión de la investigación, de forma de que sea de interés realizar revisiones y que se impulse la creación revistas y su consolidación con indexaciones a fin de incrementar los espacios disponibles para que los investigadores de todo el mundo tengan más opciones de publicación en revistas nacionales.</a:t>
            </a:r>
            <a:endParaRPr lang="es-ES" sz="2000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F465FF-07D3-572A-F8DE-73B0618B6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107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0;p65">
            <a:extLst>
              <a:ext uri="{FF2B5EF4-FFF2-40B4-BE49-F238E27FC236}">
                <a16:creationId xmlns:a16="http://schemas.microsoft.com/office/drawing/2014/main" id="{FD633086-7A02-3654-5836-91E7916DE9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32272" y="1868928"/>
            <a:ext cx="7079456" cy="2252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0000"/>
                </a:solidFill>
                <a:latin typeface="Tenor Sans" panose="020B0604020202020204" charset="0"/>
              </a:rPr>
              <a:t>Miguel Angel Valles Coral</a:t>
            </a:r>
          </a:p>
          <a:p>
            <a:pPr marL="0" indent="0"/>
            <a:r>
              <a:rPr lang="en" sz="2400" dirty="0">
                <a:solidFill>
                  <a:schemeClr val="tx1"/>
                </a:solidFill>
                <a:latin typeface="Tenor Sans" panose="020B0604020202020204" charset="0"/>
              </a:rPr>
              <a:t>Investigador RENACY-CONCYTEC</a:t>
            </a:r>
            <a:endParaRPr lang="en" sz="2400" b="1" dirty="0">
              <a:solidFill>
                <a:srgbClr val="FF0000"/>
              </a:solidFill>
              <a:latin typeface="Tenor Sans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Tenor Sans" panose="020B0604020202020204" charset="0"/>
              </a:rPr>
              <a:t>Editor Jefe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91919"/>
                </a:solidFill>
                <a:latin typeface="Tenor Sans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Revista Científica de Sistemas e </a:t>
            </a:r>
            <a:r>
              <a:rPr lang="en" sz="2400" dirty="0">
                <a:solidFill>
                  <a:schemeClr val="tx1"/>
                </a:solidFill>
                <a:latin typeface="Tenor Sans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Informática</a:t>
            </a:r>
            <a:endParaRPr lang="en" sz="2400" dirty="0">
              <a:solidFill>
                <a:schemeClr val="tx1"/>
              </a:solidFill>
              <a:latin typeface="Tenor Sans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dirty="0">
                <a:solidFill>
                  <a:schemeClr val="tx1"/>
                </a:solidFill>
                <a:latin typeface="Tenor Sans" panose="020B0604020202020204" charset="0"/>
              </a:rPr>
              <a:t>E-mail: </a:t>
            </a:r>
            <a:r>
              <a:rPr lang="es-PE" sz="2400" dirty="0">
                <a:solidFill>
                  <a:schemeClr val="tx1"/>
                </a:solidFill>
                <a:latin typeface="Tenor Sans" panose="020B0604020202020204" charset="0"/>
                <a:hlinkClick r:id="rId4"/>
              </a:rPr>
              <a:t>mvalles@unsm.edu.pe</a:t>
            </a:r>
            <a:r>
              <a:rPr lang="es-PE" sz="2400" dirty="0">
                <a:solidFill>
                  <a:schemeClr val="tx1"/>
                </a:solidFill>
                <a:latin typeface="Tenor Sans" panose="020B0604020202020204" charset="0"/>
              </a:rPr>
              <a:t> </a:t>
            </a:r>
          </a:p>
        </p:txBody>
      </p:sp>
      <p:sp>
        <p:nvSpPr>
          <p:cNvPr id="7" name="Google Shape;841;p65">
            <a:extLst>
              <a:ext uri="{FF2B5EF4-FFF2-40B4-BE49-F238E27FC236}">
                <a16:creationId xmlns:a16="http://schemas.microsoft.com/office/drawing/2014/main" id="{2252DE67-1438-10E4-F132-E5CACC754C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3862" y="1022485"/>
            <a:ext cx="6556276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tx1"/>
                </a:solidFill>
              </a:rPr>
              <a:t>Gracias por su atención.</a:t>
            </a:r>
            <a:endParaRPr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6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0" y="507206"/>
            <a:ext cx="6072188" cy="4129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0000"/>
                </a:solidFill>
              </a:rPr>
              <a:t>Revisión por pares</a:t>
            </a:r>
            <a:br>
              <a:rPr lang="en" sz="2000" b="1" dirty="0">
                <a:solidFill>
                  <a:srgbClr val="FF0000"/>
                </a:solidFill>
              </a:rPr>
            </a:br>
            <a:br>
              <a:rPr lang="en" sz="2000" b="1" dirty="0">
                <a:solidFill>
                  <a:srgbClr val="FF0000"/>
                </a:solidFill>
              </a:rPr>
            </a:br>
            <a:r>
              <a:rPr lang="es-ES" sz="2000" dirty="0"/>
              <a:t>Busca garantizar que los artículos publicados cumplan altos criterios de calidad académica, científica, metodológica y estadística al momento de ser aceptados para su publicación; así mismo, su naturaleza ciega garantiza la imparcialidad de la revisión.</a:t>
            </a: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E48EDF-9ECF-2853-104C-59F516BDF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10" y="-1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 txBox="1">
            <a:spLocks noGrp="1"/>
          </p:cNvSpPr>
          <p:nvPr>
            <p:ph type="sldNum" idx="4294967295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26" name="Picture 2" descr="Identificación del Problema – Proyecto Educativo Richard Cardenas">
            <a:extLst>
              <a:ext uri="{FF2B5EF4-FFF2-40B4-BE49-F238E27FC236}">
                <a16:creationId xmlns:a16="http://schemas.microsoft.com/office/drawing/2014/main" id="{26311676-7F71-1ACD-0F9A-BF2B5EB11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30" y="434845"/>
            <a:ext cx="1629695" cy="16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348;p40">
            <a:extLst>
              <a:ext uri="{FF2B5EF4-FFF2-40B4-BE49-F238E27FC236}">
                <a16:creationId xmlns:a16="http://schemas.microsoft.com/office/drawing/2014/main" id="{CD4CCA92-258C-3F02-A75E-F8353F15CD38}"/>
              </a:ext>
            </a:extLst>
          </p:cNvPr>
          <p:cNvSpPr txBox="1">
            <a:spLocks/>
          </p:cNvSpPr>
          <p:nvPr/>
        </p:nvSpPr>
        <p:spPr>
          <a:xfrm>
            <a:off x="378620" y="135729"/>
            <a:ext cx="8429624" cy="48006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Problema identificado</a:t>
            </a:r>
            <a:br>
              <a:rPr lang="es-ES" sz="2000" b="1" dirty="0">
                <a:solidFill>
                  <a:srgbClr val="FF0000"/>
                </a:solidFill>
                <a:latin typeface="Tenor Sans" panose="020B0604020202020204" charset="0"/>
              </a:rPr>
            </a:br>
            <a:br>
              <a:rPr lang="es-ES" sz="2000" b="1" dirty="0">
                <a:solidFill>
                  <a:srgbClr val="FF0000"/>
                </a:solidFill>
                <a:latin typeface="Tenor Sans" panose="020B0604020202020204" charset="0"/>
              </a:rPr>
            </a:b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Debido al desconocimiento de criterios básicos de selección, gran porcentaje de los pedidos de revisión par son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rechazados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por los expertos considerados como potenciales revisores, debido entre otras cosas a su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poca disponibilidad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a los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criterios de evaluación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clasificación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categorización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de los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investigadores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de los países de los revisores candidatos, a la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magnificencia 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 los revisores y lo </a:t>
            </a:r>
            <a:r>
              <a:rPr lang="es-ES" sz="2000" b="1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emergente</a:t>
            </a:r>
            <a:r>
              <a:rPr lang="es-ES" sz="2000" dirty="0">
                <a:latin typeface="Tenor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de la revista. </a:t>
            </a:r>
            <a:endParaRPr lang="es-ES" sz="2000" b="1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8;p40">
            <a:extLst>
              <a:ext uri="{FF2B5EF4-FFF2-40B4-BE49-F238E27FC236}">
                <a16:creationId xmlns:a16="http://schemas.microsoft.com/office/drawing/2014/main" id="{DB7490FB-0759-B5FD-8337-3611EB80AE45}"/>
              </a:ext>
            </a:extLst>
          </p:cNvPr>
          <p:cNvSpPr txBox="1">
            <a:spLocks/>
          </p:cNvSpPr>
          <p:nvPr/>
        </p:nvSpPr>
        <p:spPr>
          <a:xfrm>
            <a:off x="450058" y="279506"/>
            <a:ext cx="8429624" cy="856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Caso: Revista Científica de Sistemas e Informática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RCSI</a:t>
            </a:r>
            <a:endParaRPr lang="es-ES" sz="2000" b="1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6E16B49-4445-F950-F6A8-17E8ECADD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135856"/>
            <a:ext cx="6333549" cy="3728138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A879234-D944-14C3-B8CC-1874782777F1}"/>
              </a:ext>
            </a:extLst>
          </p:cNvPr>
          <p:cNvCxnSpPr>
            <a:cxnSpLocks/>
          </p:cNvCxnSpPr>
          <p:nvPr/>
        </p:nvCxnSpPr>
        <p:spPr>
          <a:xfrm>
            <a:off x="3441809" y="2271713"/>
            <a:ext cx="3923397" cy="22859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294D9A2-D170-DC40-0642-434834ABBB5B}"/>
              </a:ext>
            </a:extLst>
          </p:cNvPr>
          <p:cNvCxnSpPr>
            <a:cxnSpLocks/>
          </p:cNvCxnSpPr>
          <p:nvPr/>
        </p:nvCxnSpPr>
        <p:spPr>
          <a:xfrm flipV="1">
            <a:off x="3441809" y="2643188"/>
            <a:ext cx="3923397" cy="26744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36BA74B-4BEE-9BB3-9A48-AA43664DF676}"/>
              </a:ext>
            </a:extLst>
          </p:cNvPr>
          <p:cNvCxnSpPr>
            <a:cxnSpLocks/>
          </p:cNvCxnSpPr>
          <p:nvPr/>
        </p:nvCxnSpPr>
        <p:spPr>
          <a:xfrm flipV="1">
            <a:off x="3441809" y="2776908"/>
            <a:ext cx="3923397" cy="65008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1A0FC1-6F31-72F8-FABB-0AACB355714E}"/>
              </a:ext>
            </a:extLst>
          </p:cNvPr>
          <p:cNvSpPr txBox="1"/>
          <p:nvPr/>
        </p:nvSpPr>
        <p:spPr>
          <a:xfrm>
            <a:off x="7365206" y="2202418"/>
            <a:ext cx="15771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dirty="0">
                <a:solidFill>
                  <a:schemeClr val="tx1"/>
                </a:solidFill>
                <a:latin typeface="Tenor Sans" panose="020B0604020202020204" charset="0"/>
              </a:rPr>
              <a:t>No respondieron solicitud</a:t>
            </a:r>
            <a:endParaRPr lang="es-PE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2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 txBox="1">
            <a:spLocks noGrp="1"/>
          </p:cNvSpPr>
          <p:nvPr>
            <p:ph type="sldNum" idx="4294967295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348;p40">
            <a:extLst>
              <a:ext uri="{FF2B5EF4-FFF2-40B4-BE49-F238E27FC236}">
                <a16:creationId xmlns:a16="http://schemas.microsoft.com/office/drawing/2014/main" id="{CD4CCA92-258C-3F02-A75E-F8353F15CD38}"/>
              </a:ext>
            </a:extLst>
          </p:cNvPr>
          <p:cNvSpPr txBox="1">
            <a:spLocks/>
          </p:cNvSpPr>
          <p:nvPr/>
        </p:nvSpPr>
        <p:spPr>
          <a:xfrm>
            <a:off x="405674" y="219870"/>
            <a:ext cx="8273981" cy="46505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FF0000"/>
                </a:solidFill>
                <a:latin typeface="Tenor Sans" panose="020B0604020202020204" charset="0"/>
              </a:rPr>
              <a:t>Protocolo de revisión por pares RCSI</a:t>
            </a:r>
          </a:p>
          <a:p>
            <a:pPr algn="ctr"/>
            <a:endParaRPr lang="es-ES" sz="2400" b="1" dirty="0">
              <a:solidFill>
                <a:srgbClr val="FF0000"/>
              </a:solidFill>
              <a:latin typeface="Tenor Sans" panose="020B0604020202020204" charset="0"/>
            </a:endParaRPr>
          </a:p>
          <a:p>
            <a:pPr algn="just"/>
            <a:r>
              <a:rPr lang="es-ES" sz="2000" b="1" dirty="0">
                <a:solidFill>
                  <a:schemeClr val="tx1"/>
                </a:solidFill>
                <a:latin typeface="Tenor Sans" panose="020B0604020202020204" charset="0"/>
              </a:rPr>
              <a:t>Paso 1: </a:t>
            </a: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Verificación del cumplimiento de las normas para autores por parte del editor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  <a:p>
            <a:pPr algn="just"/>
            <a:r>
              <a:rPr lang="es-ES" sz="2000" b="1" dirty="0">
                <a:solidFill>
                  <a:schemeClr val="tx1"/>
                </a:solidFill>
                <a:latin typeface="Tenor Sans" panose="020B0604020202020204" charset="0"/>
              </a:rPr>
              <a:t>Paso 2: </a:t>
            </a: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Clasificación del artículo según la taxonomía de la OCDE en base a las palabras clave, el título de la investigación y el resumen.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  <a:p>
            <a:pPr algn="just"/>
            <a:r>
              <a:rPr lang="es-ES" sz="2000" b="1" dirty="0">
                <a:solidFill>
                  <a:schemeClr val="tx1"/>
                </a:solidFill>
                <a:latin typeface="Tenor Sans" panose="020B0604020202020204" charset="0"/>
              </a:rPr>
              <a:t>Paso 3: C</a:t>
            </a: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onsulta a las base de datos de los sistemas de gestión de hojas de vida vinculadas a la ciencia, tecnología e investigación de varios países.</a:t>
            </a:r>
          </a:p>
        </p:txBody>
      </p:sp>
      <p:sp>
        <p:nvSpPr>
          <p:cNvPr id="2" name="Google Shape;348;p40">
            <a:extLst>
              <a:ext uri="{FF2B5EF4-FFF2-40B4-BE49-F238E27FC236}">
                <a16:creationId xmlns:a16="http://schemas.microsoft.com/office/drawing/2014/main" id="{7697EA17-7C34-8F77-3E13-80BD29613095}"/>
              </a:ext>
            </a:extLst>
          </p:cNvPr>
          <p:cNvSpPr txBox="1">
            <a:spLocks/>
          </p:cNvSpPr>
          <p:nvPr/>
        </p:nvSpPr>
        <p:spPr>
          <a:xfrm>
            <a:off x="80398" y="1203722"/>
            <a:ext cx="8273980" cy="3246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000" dirty="0">
              <a:solidFill>
                <a:schemeClr val="tx1"/>
              </a:solidFill>
              <a:latin typeface="Tenor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6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1042607" y="264317"/>
            <a:ext cx="7058785" cy="12430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Directorio de Recursos Humanos afines a la CTI (Perú):</a:t>
            </a:r>
            <a:b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</a:b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  <a:hlinkClick r:id="rId3"/>
              </a:rPr>
              <a:t>https://servicio-renacyt.concytec.gob.pe/busqueda-de-investigadores/</a:t>
            </a:r>
            <a:r>
              <a:rPr lang="es-ES" sz="2000" dirty="0">
                <a:solidFill>
                  <a:schemeClr val="tx1"/>
                </a:solidFill>
                <a:latin typeface="Tenor Sans" panose="020B0604020202020204" charset="0"/>
              </a:rPr>
              <a:t> </a:t>
            </a:r>
            <a:endParaRPr lang="es-ES" sz="2000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09EF28-A4FB-6FEB-CC9D-D133DF3E2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07" y="1384735"/>
            <a:ext cx="7058785" cy="34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8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1042607" y="264317"/>
            <a:ext cx="7058785" cy="821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  <a:t>Lattes (Brasil): </a:t>
            </a: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  <a:hlinkClick r:id="rId3"/>
              </a:rPr>
              <a:t>https://lattes.cnpq.br/</a:t>
            </a: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  <a:t> </a:t>
            </a:r>
            <a:endParaRPr lang="es-ES" sz="2000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08B9F8-533E-56ED-EC5C-A00D6E949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68" y="988864"/>
            <a:ext cx="7686554" cy="370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7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1042607" y="264317"/>
            <a:ext cx="7794212" cy="821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  <a:t>CVLAC (Colombia): </a:t>
            </a: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  <a:hlinkClick r:id="rId3"/>
              </a:rPr>
              <a:t>https://minciencias.gov.co/content/cvlac</a:t>
            </a: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  <a:t> </a:t>
            </a:r>
            <a:endParaRPr lang="es-ES" sz="2000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1FBCE2-EAD6-29E0-E6FE-3EDA5231B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06775"/>
            <a:ext cx="7604674" cy="37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1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 idx="18"/>
          </p:nvPr>
        </p:nvSpPr>
        <p:spPr>
          <a:xfrm>
            <a:off x="1042607" y="264317"/>
            <a:ext cx="7058785" cy="821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  <a:t>ANID (Chile): </a:t>
            </a: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  <a:hlinkClick r:id="rId3"/>
              </a:rPr>
              <a:t>https://investigadores.anid.cl/</a:t>
            </a:r>
            <a:r>
              <a:rPr lang="pt-BR" sz="2000" dirty="0">
                <a:solidFill>
                  <a:schemeClr val="tx1"/>
                </a:solidFill>
                <a:latin typeface="Tenor Sans" panose="020B0604020202020204" charset="0"/>
              </a:rPr>
              <a:t>  </a:t>
            </a:r>
            <a:endParaRPr lang="es-ES" sz="2000" dirty="0">
              <a:solidFill>
                <a:srgbClr val="FF0000"/>
              </a:solidFill>
              <a:latin typeface="Tenor Sans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9FEAF5-52BA-8B2D-D9F7-C9BFB12E3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5" y="971168"/>
            <a:ext cx="7300913" cy="39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91500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Grayscale Clinical Case by Slidesgo">
  <a:themeElements>
    <a:clrScheme name="Simple Light">
      <a:dk1>
        <a:srgbClr val="191919"/>
      </a:dk1>
      <a:lt1>
        <a:srgbClr val="FFFFFF"/>
      </a:lt1>
      <a:dk2>
        <a:srgbClr val="FFFFFF"/>
      </a:dk2>
      <a:lt2>
        <a:srgbClr val="FFFFFF"/>
      </a:lt2>
      <a:accent1>
        <a:srgbClr val="434343"/>
      </a:accent1>
      <a:accent2>
        <a:srgbClr val="666666"/>
      </a:accent2>
      <a:accent3>
        <a:srgbClr val="999999"/>
      </a:accent3>
      <a:accent4>
        <a:srgbClr val="CCCCCC"/>
      </a:accent4>
      <a:accent5>
        <a:srgbClr val="FAFAF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589</Words>
  <Application>Microsoft Office PowerPoint</Application>
  <PresentationFormat>Presentación en pantalla (16:9)</PresentationFormat>
  <Paragraphs>42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Open Sans</vt:lpstr>
      <vt:lpstr>Arial</vt:lpstr>
      <vt:lpstr>Tenor Sans</vt:lpstr>
      <vt:lpstr>Bebas Neue</vt:lpstr>
      <vt:lpstr>Minimalist Grayscale Clinical Case by Slidesgo</vt:lpstr>
      <vt:lpstr>Protocolización del proceso de revisiones pares para dictámenes de artículos en revistas científicas emergentes  Miguel A. Valles-Coral, Lloy P. Pinedo-Tuanama, Jorge R. Navarro-Cabrera, Pierre Vidaurre-Rojas, Richard Injante-Oré </vt:lpstr>
      <vt:lpstr>Revisión por pares  Busca garantizar que los artículos publicados cumplan altos criterios de calidad académica, científica, metodológica y estadística al momento de ser aceptados para su publicación; así mismo, su naturaleza ciega garantiza la imparcialidad de la revisión.</vt:lpstr>
      <vt:lpstr>Presentación de PowerPoint</vt:lpstr>
      <vt:lpstr>Presentación de PowerPoint</vt:lpstr>
      <vt:lpstr>Presentación de PowerPoint</vt:lpstr>
      <vt:lpstr>Directorio de Recursos Humanos afines a la CTI (Perú): https://servicio-renacyt.concytec.gob.pe/busqueda-de-investigadores/ </vt:lpstr>
      <vt:lpstr>Lattes (Brasil): https://lattes.cnpq.br/ </vt:lpstr>
      <vt:lpstr>CVLAC (Colombia): https://minciencias.gov.co/content/cvlac </vt:lpstr>
      <vt:lpstr>ANID (Chile): https://investigadores.anid.cl/  </vt:lpstr>
      <vt:lpstr>Conicet (Argentina): https://www.conicet.gov.ar/ </vt:lpstr>
      <vt:lpstr>RNI-SENESCYT (Ecuador): https://www.senescyt.gob.ec/busquedainv/index.htm </vt:lpstr>
      <vt:lpstr>SNI (México): https://conahcyt.mx/sistema-nacional-de-investigadores/ </vt:lpstr>
      <vt:lpstr>CienciaVitae (Portugal): https://www.cienciavitae.pt/portal/pesquisa?lang=en </vt:lpstr>
      <vt:lpstr>Presentación de PowerPoint</vt:lpstr>
      <vt:lpstr>Presentación de PowerPoint</vt:lpstr>
      <vt:lpstr>Presentación de PowerPoint</vt:lpstr>
      <vt:lpstr>Conclusiones  El Estado Peruano todavía tiene mucho que aprender respecto a la gestión de los documentos normativos gubernamentales para la gestión de la investigación, de forma de que sea de interés realizar revisiones y que se impulse la creación revistas y su consolidación con indexaciones a fin de incrementar los espacios disponibles para que los investigadores de todo el mundo tengan más opciones de publicación en revistas nacionales.</vt:lpstr>
      <vt:lpstr>Gracias por su atención.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¿Sabemos si nuestra revista científica está siendo clonada?: Medidas editoriales  Lloy Pinedo, Miguel Valles, Jorge Navarro, Rony Flores</dc:title>
  <dc:creator>LLOY</dc:creator>
  <cp:lastModifiedBy>Lloy Pinedo</cp:lastModifiedBy>
  <cp:revision>38</cp:revision>
  <dcterms:modified xsi:type="dcterms:W3CDTF">2024-04-25T23:56:59Z</dcterms:modified>
</cp:coreProperties>
</file>