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83" r:id="rId4"/>
    <p:sldId id="284" r:id="rId5"/>
    <p:sldId id="285" r:id="rId6"/>
    <p:sldId id="301" r:id="rId7"/>
    <p:sldId id="286" r:id="rId8"/>
    <p:sldId id="287" r:id="rId9"/>
    <p:sldId id="290" r:id="rId10"/>
    <p:sldId id="288" r:id="rId11"/>
    <p:sldId id="289" r:id="rId12"/>
    <p:sldId id="291" r:id="rId13"/>
    <p:sldId id="292" r:id="rId14"/>
    <p:sldId id="293" r:id="rId15"/>
    <p:sldId id="294" r:id="rId16"/>
    <p:sldId id="295" r:id="rId17"/>
    <p:sldId id="297" r:id="rId18"/>
    <p:sldId id="298" r:id="rId19"/>
    <p:sldId id="299" r:id="rId20"/>
    <p:sldId id="302" r:id="rId21"/>
    <p:sldId id="300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4" y="4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EE4849-0726-A9D3-91D6-353EEA7ED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C8D465-4CD4-A1B8-921F-26644E126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89715D-3BD5-DBC6-7174-1C8D54750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9FCF-EE77-4B80-BB06-BC18BEE360A2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3A3C41-A2A2-F9C9-A24C-B05214DD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0F6FF1-0FDA-3C3D-46FC-913307CFB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3F06-ADFD-4A20-9451-8C74B04131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60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272E3-36AF-E77B-72CA-0BB82624A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031940F-12A6-B2D0-FE89-59B01A426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04AACB-8C5E-D09E-80F1-3CF34718D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9FCF-EE77-4B80-BB06-BC18BEE360A2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27AB2E-16CC-962A-4C78-CFFA91FD4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3D99AF-3412-3E57-4CD7-74283BBD1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3F06-ADFD-4A20-9451-8C74B04131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96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FE398E1-37A2-D1B8-A300-F082F546E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C06DCC2-42DD-4E53-8AE7-B2F58CFB5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B7841A-55B3-1F26-0A04-02F47C4F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9FCF-EE77-4B80-BB06-BC18BEE360A2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4AEAAA-AD37-7AFB-180B-B9D9CC2D9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E86FD9-F742-C932-18D0-6CD945AC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3F06-ADFD-4A20-9451-8C74B04131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68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C2927-01E3-E1E9-9A86-9A530F32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E205E1-FF06-3784-CBD6-93E90D2EC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884049-92A6-40E3-B42E-4B90377B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9FCF-EE77-4B80-BB06-BC18BEE360A2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0B3BDA-3E00-6714-122F-A1DA96619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9C88EB-311A-3777-D20B-6AF73A048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3F06-ADFD-4A20-9451-8C74B04131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10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5A506-E976-75B8-75EC-6B4DD4865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0033D0-EB92-EE03-D967-75CB810F7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A2168D-BEB1-448C-485D-8655246ED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9FCF-EE77-4B80-BB06-BC18BEE360A2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12E548-D11F-5AC2-F0F7-AA668CBF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A3BF0E-0725-117B-F5F7-CC0A313A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3F06-ADFD-4A20-9451-8C74B04131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5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EBAE1A-37D8-CE44-C755-D32E71141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A5A868-9CBD-5B4E-E923-FB775C0EF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14098E2-CF1D-5E91-D69C-28CEE55B7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72DF79B-3B2F-9591-0355-64C8D21FB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9FCF-EE77-4B80-BB06-BC18BEE360A2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FC0FB6-2F14-198D-BAFA-BEB573CB1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EC6793E-9CBC-39D1-11A9-2F5E06DC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3F06-ADFD-4A20-9451-8C74B04131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88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54064D-B6AB-C9B2-7018-6EAE8EE1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60B297-FDFB-9C6D-8DAC-FDD7F6FFD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8857BEF-1B1F-175A-238D-42E945AA1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961207D-D84A-C30C-E501-AB406D3C9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13B9B6C-5E38-176F-8E54-12D05008E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3F68AA-8D0A-F2DC-D60F-827D928D9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9FCF-EE77-4B80-BB06-BC18BEE360A2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5788BCD-2FDF-ED43-11E0-AF0F409D0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40F9D6F-9360-AA86-0F39-D3DC8326F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3F06-ADFD-4A20-9451-8C74B04131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74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06E3E-4694-5986-A543-C000E5D1A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FBE58F0-99F4-61AE-2E2C-8C2DDAF38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9FCF-EE77-4B80-BB06-BC18BEE360A2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E62A439-DA2A-2092-CF76-519A268EC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EDCD58E-B37F-13FE-E662-BBE316E2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3F06-ADFD-4A20-9451-8C74B04131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54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1989B9C-C3D4-94A9-7CE2-23F0E73D5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9FCF-EE77-4B80-BB06-BC18BEE360A2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41C09C0-0287-8F67-AF19-DEAFC66B0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4C6DFB9-3667-D488-D935-5EBF4D3F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3F06-ADFD-4A20-9451-8C74B04131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93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B4956-A60E-914B-65DE-13CEDA3CE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0D57B4-F451-7813-80AC-9D938AD7F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6271EA-539A-4646-39CE-D79C5CD4A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8A804B-E088-397F-4792-978BF03D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9FCF-EE77-4B80-BB06-BC18BEE360A2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CC3A478-B50D-E28F-CA67-14252E70E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E571B83-647F-4F17-CDEB-D201CE315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3F06-ADFD-4A20-9451-8C74B04131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930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8FF17-C5D4-CFF8-6FF4-C6C73CF54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F4FB611-EA17-9586-80C0-E6F1EB3FD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FB303F9-596D-332D-12C2-DFEEEF8CD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A12827-E32E-11A0-DFB2-A42344D0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9FCF-EE77-4B80-BB06-BC18BEE360A2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B8BB38-8983-5F1C-2277-068262D6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1C7AEE1-0431-53E0-20BE-1A059AF5F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3F06-ADFD-4A20-9451-8C74B04131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76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537FEAE-7125-1C48-4B2E-29C29231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C5F64D-A3E7-D236-CAC0-CB4398A73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450E79-D051-C814-7F25-326837C06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9FCF-EE77-4B80-BB06-BC18BEE360A2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9E8A87-96F1-89CA-C185-17CFEA32D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D67BC9-C6A8-62BB-F0F6-AB351C12D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B3F06-ADFD-4A20-9451-8C74B04131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29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aec@alaec.org" TargetMode="External"/><Relationship Id="rId2" Type="http://schemas.openxmlformats.org/officeDocument/2006/relationships/hyperlink" Target="https://alaec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laec@alaec.org" TargetMode="External"/><Relationship Id="rId2" Type="http://schemas.openxmlformats.org/officeDocument/2006/relationships/hyperlink" Target="https://alaec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laec@alaec.org" TargetMode="External"/><Relationship Id="rId2" Type="http://schemas.openxmlformats.org/officeDocument/2006/relationships/hyperlink" Target="https://alaec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laec@alaec.org" TargetMode="External"/><Relationship Id="rId2" Type="http://schemas.openxmlformats.org/officeDocument/2006/relationships/hyperlink" Target="https://alaec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laec@alaec.org" TargetMode="External"/><Relationship Id="rId2" Type="http://schemas.openxmlformats.org/officeDocument/2006/relationships/hyperlink" Target="https://alaec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laec@alaec.org" TargetMode="External"/><Relationship Id="rId2" Type="http://schemas.openxmlformats.org/officeDocument/2006/relationships/hyperlink" Target="https://alaec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laec@alaec.org" TargetMode="External"/><Relationship Id="rId2" Type="http://schemas.openxmlformats.org/officeDocument/2006/relationships/hyperlink" Target="https://alaec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laec@alaec.org" TargetMode="External"/><Relationship Id="rId2" Type="http://schemas.openxmlformats.org/officeDocument/2006/relationships/hyperlink" Target="https://alaec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laec@alaec.org" TargetMode="External"/><Relationship Id="rId2" Type="http://schemas.openxmlformats.org/officeDocument/2006/relationships/hyperlink" Target="https://alaec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laec@alaec.org" TargetMode="External"/><Relationship Id="rId2" Type="http://schemas.openxmlformats.org/officeDocument/2006/relationships/hyperlink" Target="https://alaec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laec@alaec.org" TargetMode="External"/><Relationship Id="rId2" Type="http://schemas.openxmlformats.org/officeDocument/2006/relationships/hyperlink" Target="https://alaec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laec@alaec.org" TargetMode="External"/><Relationship Id="rId2" Type="http://schemas.openxmlformats.org/officeDocument/2006/relationships/hyperlink" Target="https://alaec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3JWyAHy" TargetMode="External"/><Relationship Id="rId3" Type="http://schemas.openxmlformats.org/officeDocument/2006/relationships/hyperlink" Target="mailto:alaec@alaec.org" TargetMode="External"/><Relationship Id="rId7" Type="http://schemas.openxmlformats.org/officeDocument/2006/relationships/hyperlink" Target="https://bit.ly/3Ws1as3" TargetMode="External"/><Relationship Id="rId2" Type="http://schemas.openxmlformats.org/officeDocument/2006/relationships/hyperlink" Target="https://alaec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it.ly/3JNNDDH" TargetMode="External"/><Relationship Id="rId5" Type="http://schemas.openxmlformats.org/officeDocument/2006/relationships/hyperlink" Target="https://bit.ly/4b4M6VR" TargetMode="Externa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laec@alaec.org" TargetMode="External"/><Relationship Id="rId2" Type="http://schemas.openxmlformats.org/officeDocument/2006/relationships/hyperlink" Target="https://alaec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laec@alaec.org" TargetMode="External"/><Relationship Id="rId2" Type="http://schemas.openxmlformats.org/officeDocument/2006/relationships/hyperlink" Target="https://alaec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laec@alaec.org" TargetMode="External"/><Relationship Id="rId2" Type="http://schemas.openxmlformats.org/officeDocument/2006/relationships/hyperlink" Target="https://alaec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laec@alaec.org" TargetMode="External"/><Relationship Id="rId2" Type="http://schemas.openxmlformats.org/officeDocument/2006/relationships/hyperlink" Target="https://alaec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laec@alaec.org" TargetMode="External"/><Relationship Id="rId2" Type="http://schemas.openxmlformats.org/officeDocument/2006/relationships/hyperlink" Target="https://alaec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laec@alaec.org" TargetMode="External"/><Relationship Id="rId2" Type="http://schemas.openxmlformats.org/officeDocument/2006/relationships/hyperlink" Target="https://alaec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laec@alaec.org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alaec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laec@alaec.org" TargetMode="External"/><Relationship Id="rId2" Type="http://schemas.openxmlformats.org/officeDocument/2006/relationships/hyperlink" Target="https://alaec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E0E98-2F63-4D55-89E5-B8406CC26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531" y="3534050"/>
            <a:ext cx="4755750" cy="1042304"/>
          </a:xfrm>
        </p:spPr>
        <p:txBody>
          <a:bodyPr>
            <a:normAutofit fontScale="90000"/>
          </a:bodyPr>
          <a:lstStyle/>
          <a:p>
            <a:r>
              <a:rPr lang="es-ES" sz="4400" b="1" dirty="0">
                <a:latin typeface="tahoma, sans-serif"/>
              </a:rPr>
              <a:t>Asociacionismo</a:t>
            </a:r>
            <a:br>
              <a:rPr lang="es-ES" sz="4400" b="1" dirty="0">
                <a:latin typeface="tahoma, sans-serif"/>
              </a:rPr>
            </a:br>
            <a:r>
              <a:rPr lang="es-ES" sz="4400" b="1" dirty="0">
                <a:latin typeface="tahoma, sans-serif"/>
              </a:rPr>
              <a:t>entre revistas </a:t>
            </a:r>
            <a:endParaRPr lang="pt-BR" sz="4400" b="1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8DA618-A68F-DB8D-350E-09BFD354A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1136" y="4712420"/>
            <a:ext cx="5236743" cy="1172865"/>
          </a:xfrm>
        </p:spPr>
        <p:txBody>
          <a:bodyPr>
            <a:normAutofit lnSpcReduction="10000"/>
          </a:bodyPr>
          <a:lstStyle/>
          <a:p>
            <a:r>
              <a:rPr lang="es-ES" sz="4000" b="1" i="1" dirty="0"/>
              <a:t>Juntos somos mejores,</a:t>
            </a:r>
            <a:br>
              <a:rPr lang="es-ES" sz="4000" b="1" i="1" dirty="0"/>
            </a:br>
            <a:r>
              <a:rPr lang="es-ES" sz="4000" b="1" i="1" dirty="0"/>
              <a:t>más fuertes y éticos</a:t>
            </a:r>
            <a:endParaRPr lang="pt-BR" sz="4000" b="1" i="1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5D74FD7-DB88-4946-2B7F-9E92438CEE90}"/>
              </a:ext>
            </a:extLst>
          </p:cNvPr>
          <p:cNvSpPr txBox="1">
            <a:spLocks/>
          </p:cNvSpPr>
          <p:nvPr/>
        </p:nvSpPr>
        <p:spPr>
          <a:xfrm>
            <a:off x="8303187" y="239089"/>
            <a:ext cx="3347345" cy="1292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i="1" dirty="0">
                <a:hlinkClick r:id="rId2"/>
              </a:rPr>
              <a:t>alaec.org</a:t>
            </a:r>
            <a:endParaRPr lang="pt-BR" sz="3600" b="1" i="1" dirty="0"/>
          </a:p>
          <a:p>
            <a:r>
              <a:rPr lang="es-ES" sz="3600" b="1" i="1" dirty="0">
                <a:hlinkClick r:id="rId3"/>
              </a:rPr>
              <a:t>alaec@alaec.org</a:t>
            </a:r>
            <a:endParaRPr lang="es-ES" sz="3600" b="1" i="1" dirty="0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A98269F9-5A2B-3B59-F878-731A9A4E5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39088"/>
            <a:ext cx="6693548" cy="11728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A80C003-5AE3-1609-5E95-3AF9749F5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" y="1744262"/>
            <a:ext cx="5607338" cy="408961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F37FB8EB-4969-95C7-A140-34C22481AC0F}"/>
              </a:ext>
            </a:extLst>
          </p:cNvPr>
          <p:cNvSpPr txBox="1">
            <a:spLocks/>
          </p:cNvSpPr>
          <p:nvPr/>
        </p:nvSpPr>
        <p:spPr>
          <a:xfrm>
            <a:off x="8074153" y="1795675"/>
            <a:ext cx="4014216" cy="1172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800" b="1" i="1" dirty="0"/>
              <a:t>Piotr Trzesniak, Brasil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800" b="1" i="1" dirty="0"/>
              <a:t>piotreze@gmail.com</a:t>
            </a:r>
            <a:endParaRPr lang="pt-BR" sz="2800" b="1" i="1" dirty="0"/>
          </a:p>
        </p:txBody>
      </p:sp>
    </p:spTree>
    <p:extLst>
      <p:ext uri="{BB962C8B-B14F-4D97-AF65-F5344CB8AC3E}">
        <p14:creationId xmlns:p14="http://schemas.microsoft.com/office/powerpoint/2010/main" val="1945632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E0E98-2F63-4D55-89E5-B8406CC26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" y="1486232"/>
            <a:ext cx="4532326" cy="733841"/>
          </a:xfrm>
        </p:spPr>
        <p:txBody>
          <a:bodyPr>
            <a:normAutofit/>
          </a:bodyPr>
          <a:lstStyle/>
          <a:p>
            <a:pPr algn="l"/>
            <a:r>
              <a:rPr lang="es-ES" sz="4400" b="1" i="1" dirty="0">
                <a:latin typeface="tahoma, sans-serif"/>
              </a:rPr>
              <a:t>Mejores</a:t>
            </a:r>
            <a:endParaRPr lang="pt-BR" sz="4400" b="1" i="1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5D74FD7-DB88-4946-2B7F-9E92438CEE90}"/>
              </a:ext>
            </a:extLst>
          </p:cNvPr>
          <p:cNvSpPr txBox="1">
            <a:spLocks/>
          </p:cNvSpPr>
          <p:nvPr/>
        </p:nvSpPr>
        <p:spPr>
          <a:xfrm>
            <a:off x="8303187" y="239089"/>
            <a:ext cx="3347345" cy="1292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i="1" dirty="0">
                <a:hlinkClick r:id="rId2"/>
              </a:rPr>
              <a:t>alaec.org</a:t>
            </a:r>
            <a:endParaRPr lang="pt-BR" sz="3600" b="1" i="1" dirty="0"/>
          </a:p>
          <a:p>
            <a:r>
              <a:rPr lang="es-ES" sz="3600" b="1" i="1" dirty="0">
                <a:hlinkClick r:id="rId3"/>
              </a:rPr>
              <a:t>alaec@alaec.org</a:t>
            </a:r>
            <a:endParaRPr lang="es-ES" sz="3600" b="1" i="1" dirty="0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A98269F9-5A2B-3B59-F878-731A9A4E5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39088"/>
            <a:ext cx="6693548" cy="117286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AC539B7-3E12-42B4-44C5-06331985B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265" y="2297067"/>
            <a:ext cx="4551901" cy="4265703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98A2CFB-8545-D760-8F03-7D72BBBFF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2688" y="1675001"/>
            <a:ext cx="7299312" cy="494391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10000"/>
              </a:lnSpc>
            </a:pPr>
            <a:r>
              <a:rPr lang="es-ES" sz="16000" b="1" i="1" dirty="0"/>
              <a:t>Divisiones temáticas en ALAEC</a:t>
            </a:r>
          </a:p>
          <a:p>
            <a:pPr marL="252000" lvl="1" algn="l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altLang="en-US" sz="11200" b="1" i="1" dirty="0">
                <a:latin typeface="Calibri" panose="020F0502020204030204" pitchFamily="34" charset="0"/>
              </a:rPr>
              <a:t> Recomendar material para </a:t>
            </a:r>
            <a:r>
              <a:rPr lang="pt-BR" altLang="en-US" sz="11200" b="1" i="1" dirty="0" err="1">
                <a:latin typeface="Calibri" panose="020F0502020204030204" pitchFamily="34" charset="0"/>
              </a:rPr>
              <a:t>estudio</a:t>
            </a:r>
            <a:endParaRPr lang="pt-BR" altLang="en-US" sz="11200" b="1" i="1" dirty="0">
              <a:latin typeface="Calibri" panose="020F0502020204030204" pitchFamily="34" charset="0"/>
            </a:endParaRPr>
          </a:p>
          <a:p>
            <a:pPr marL="252000" lvl="1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altLang="en-US" sz="11200" b="1" i="1" dirty="0">
                <a:latin typeface="Calibri" panose="020F0502020204030204" pitchFamily="34" charset="0"/>
              </a:rPr>
              <a:t> </a:t>
            </a:r>
            <a:r>
              <a:rPr lang="es-ES" altLang="en-US" sz="11200" b="1" i="1" dirty="0">
                <a:latin typeface="Calibri" panose="020F0502020204030204" pitchFamily="34" charset="0"/>
              </a:rPr>
              <a:t>Preguntas frecuentes sobre el tema</a:t>
            </a:r>
            <a:endParaRPr lang="pt-BR" altLang="en-US" sz="11200" b="1" i="1" dirty="0">
              <a:latin typeface="Calibri" panose="020F0502020204030204" pitchFamily="34" charset="0"/>
            </a:endParaRPr>
          </a:p>
          <a:p>
            <a:pPr marL="252000" lvl="1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altLang="en-US" sz="11200" b="1" i="1" dirty="0">
                <a:latin typeface="Calibri" panose="020F0502020204030204" pitchFamily="34" charset="0"/>
              </a:rPr>
              <a:t> </a:t>
            </a:r>
            <a:r>
              <a:rPr lang="es-ES" altLang="en-US" sz="11200" b="1" i="1" dirty="0">
                <a:latin typeface="Calibri" panose="020F0502020204030204" pitchFamily="34" charset="0"/>
              </a:rPr>
              <a:t>Generar material para el Boletín de ALAEC (o publicar el propio)</a:t>
            </a:r>
          </a:p>
          <a:p>
            <a:pPr marL="252000" lvl="1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altLang="en-US" sz="11200" b="1" i="1" dirty="0">
                <a:latin typeface="Calibri" panose="020F0502020204030204" pitchFamily="34" charset="0"/>
              </a:rPr>
              <a:t> </a:t>
            </a:r>
            <a:r>
              <a:rPr lang="es-ES" altLang="en-US" sz="11200" b="1" i="1" dirty="0">
                <a:latin typeface="Calibri" panose="020F0502020204030204" pitchFamily="34" charset="0"/>
              </a:rPr>
              <a:t>Organizar mesas/sesiones en los eventos de ALAEC </a:t>
            </a:r>
            <a:endParaRPr lang="pt-BR" altLang="en-US" sz="11200" b="1" i="1" dirty="0">
              <a:latin typeface="Calibri" panose="020F0502020204030204" pitchFamily="34" charset="0"/>
            </a:endParaRPr>
          </a:p>
          <a:p>
            <a:pPr marL="252000" lvl="1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altLang="en-US" sz="11200" b="1" i="1" dirty="0">
                <a:latin typeface="Calibri" panose="020F0502020204030204" pitchFamily="34" charset="0"/>
              </a:rPr>
              <a:t> </a:t>
            </a:r>
            <a:r>
              <a:rPr lang="es-ES" altLang="en-US" sz="11200" b="1" i="1" dirty="0">
                <a:latin typeface="Calibri" panose="020F0502020204030204" pitchFamily="34" charset="0"/>
              </a:rPr>
              <a:t>Organizar sus propios eventos regionales, en cooperación con la respectiva Sección Regional</a:t>
            </a:r>
            <a:endParaRPr lang="pt-BR" altLang="en-US" sz="11200" b="1" dirty="0">
              <a:latin typeface="Calibri" panose="020F0502020204030204" pitchFamily="34" charset="0"/>
            </a:endParaRPr>
          </a:p>
          <a:p>
            <a:pPr lvl="1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pt-BR" altLang="en-US" sz="5900" b="1" dirty="0">
              <a:latin typeface="Calibri" panose="020F0502020204030204" pitchFamily="34" charset="0"/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F8D6A215-0C95-7756-95C8-555B478EDED6}"/>
              </a:ext>
            </a:extLst>
          </p:cNvPr>
          <p:cNvSpPr txBox="1">
            <a:spLocks/>
          </p:cNvSpPr>
          <p:nvPr/>
        </p:nvSpPr>
        <p:spPr>
          <a:xfrm>
            <a:off x="-93837" y="6514621"/>
            <a:ext cx="681665" cy="34337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7675" algn="r" defTabSz="34290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4EEDC"/>
              </a:buClr>
            </a:pPr>
            <a:r>
              <a:rPr lang="pt-BR" sz="1600" b="1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10/21</a:t>
            </a:r>
            <a:endParaRPr lang="pt-BR" sz="1400" b="1" i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0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28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E0E98-2F63-4D55-89E5-B8406CC26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" y="1486232"/>
            <a:ext cx="4532326" cy="733841"/>
          </a:xfrm>
        </p:spPr>
        <p:txBody>
          <a:bodyPr>
            <a:normAutofit/>
          </a:bodyPr>
          <a:lstStyle/>
          <a:p>
            <a:pPr algn="l"/>
            <a:r>
              <a:rPr lang="es-ES" sz="4400" b="1" i="1" dirty="0">
                <a:latin typeface="tahoma, sans-serif"/>
              </a:rPr>
              <a:t>Mejores</a:t>
            </a:r>
            <a:endParaRPr lang="pt-BR" sz="4400" b="1" i="1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5D74FD7-DB88-4946-2B7F-9E92438CEE90}"/>
              </a:ext>
            </a:extLst>
          </p:cNvPr>
          <p:cNvSpPr txBox="1">
            <a:spLocks/>
          </p:cNvSpPr>
          <p:nvPr/>
        </p:nvSpPr>
        <p:spPr>
          <a:xfrm>
            <a:off x="8303187" y="239089"/>
            <a:ext cx="3347345" cy="1292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i="1" dirty="0">
                <a:hlinkClick r:id="rId2"/>
              </a:rPr>
              <a:t>alaec.org</a:t>
            </a:r>
            <a:endParaRPr lang="pt-BR" sz="3600" b="1" i="1" dirty="0"/>
          </a:p>
          <a:p>
            <a:r>
              <a:rPr lang="es-ES" sz="3600" b="1" i="1" dirty="0">
                <a:hlinkClick r:id="rId3"/>
              </a:rPr>
              <a:t>alaec@alaec.org</a:t>
            </a:r>
            <a:endParaRPr lang="es-ES" sz="3600" b="1" i="1" dirty="0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A98269F9-5A2B-3B59-F878-731A9A4E5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39088"/>
            <a:ext cx="6693548" cy="117286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AC539B7-3E12-42B4-44C5-06331985B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265" y="2297067"/>
            <a:ext cx="4551901" cy="4265703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98A2CFB-8545-D760-8F03-7D72BBBFF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2688" y="1675001"/>
            <a:ext cx="7210275" cy="4943910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10000"/>
              </a:lnSpc>
            </a:pPr>
            <a:r>
              <a:rPr lang="es-ES" sz="5200" b="1" i="1" dirty="0"/>
              <a:t>Divisiones temáticas propuestas</a:t>
            </a:r>
            <a:endParaRPr lang="pt-BR" altLang="en-US" sz="41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60000" lvl="5" algn="l"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pt-BR" altLang="en-US" sz="4000" b="1" i="1" dirty="0" err="1">
                <a:latin typeface="Calibri" panose="020F0502020204030204" pitchFamily="34" charset="0"/>
              </a:rPr>
              <a:t>Actividades</a:t>
            </a:r>
            <a:r>
              <a:rPr lang="pt-BR" altLang="en-US" sz="4000" b="1" i="1" dirty="0">
                <a:latin typeface="Calibri" panose="020F0502020204030204" pitchFamily="34" charset="0"/>
              </a:rPr>
              <a:t> </a:t>
            </a:r>
            <a:r>
              <a:rPr lang="pt-BR" altLang="en-US" sz="4000" b="1" i="1" dirty="0" err="1">
                <a:latin typeface="Calibri" panose="020F0502020204030204" pitchFamily="34" charset="0"/>
              </a:rPr>
              <a:t>editoriales</a:t>
            </a:r>
            <a:r>
              <a:rPr lang="pt-BR" altLang="en-US" sz="4000" b="1" i="1" dirty="0">
                <a:latin typeface="Calibri" panose="020F0502020204030204" pitchFamily="34" charset="0"/>
              </a:rPr>
              <a:t> depredadoras</a:t>
            </a:r>
          </a:p>
          <a:p>
            <a:pPr marL="360000" lvl="1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altLang="en-US" sz="4000" b="1" i="1" dirty="0">
                <a:latin typeface="Calibri" panose="020F0502020204030204" pitchFamily="34" charset="0"/>
              </a:rPr>
              <a:t> </a:t>
            </a:r>
            <a:r>
              <a:rPr lang="pt-BR" altLang="en-US" sz="4000" b="1" i="1" dirty="0" err="1">
                <a:latin typeface="Calibri" panose="020F0502020204030204" pitchFamily="34" charset="0"/>
              </a:rPr>
              <a:t>Ciencia</a:t>
            </a:r>
            <a:r>
              <a:rPr lang="pt-BR" altLang="en-US" sz="4000" b="1" i="1" dirty="0">
                <a:latin typeface="Calibri" panose="020F0502020204030204" pitchFamily="34" charset="0"/>
              </a:rPr>
              <a:t> </a:t>
            </a:r>
            <a:r>
              <a:rPr lang="pt-BR" altLang="en-US" sz="4000" b="1" i="1" dirty="0" err="1">
                <a:latin typeface="Calibri" panose="020F0502020204030204" pitchFamily="34" charset="0"/>
              </a:rPr>
              <a:t>abierta</a:t>
            </a:r>
            <a:endParaRPr lang="pt-BR" altLang="en-US" sz="4000" b="1" i="1" dirty="0">
              <a:latin typeface="Calibri" panose="020F0502020204030204" pitchFamily="34" charset="0"/>
            </a:endParaRPr>
          </a:p>
          <a:p>
            <a:pPr marL="360000" lvl="1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altLang="en-US" sz="4000" b="1" i="1" dirty="0">
                <a:latin typeface="Calibri" panose="020F0502020204030204" pitchFamily="34" charset="0"/>
              </a:rPr>
              <a:t> </a:t>
            </a:r>
            <a:r>
              <a:rPr lang="pt-BR" altLang="en-US" sz="4000" b="1" i="1" dirty="0" err="1">
                <a:latin typeface="Calibri" panose="020F0502020204030204" pitchFamily="34" charset="0"/>
              </a:rPr>
              <a:t>Diversidad</a:t>
            </a:r>
            <a:r>
              <a:rPr lang="pt-BR" altLang="en-US" sz="4000" b="1" i="1" dirty="0">
                <a:latin typeface="Calibri" panose="020F0502020204030204" pitchFamily="34" charset="0"/>
              </a:rPr>
              <a:t>, equidade, </a:t>
            </a:r>
            <a:r>
              <a:rPr lang="pt-BR" altLang="en-US" sz="4000" b="1" i="1" dirty="0" err="1">
                <a:latin typeface="Calibri" panose="020F0502020204030204" pitchFamily="34" charset="0"/>
              </a:rPr>
              <a:t>inclusión</a:t>
            </a:r>
            <a:endParaRPr lang="pt-BR" altLang="en-US" sz="4000" b="1" i="1" dirty="0">
              <a:latin typeface="Calibri" panose="020F0502020204030204" pitchFamily="34" charset="0"/>
            </a:endParaRPr>
          </a:p>
          <a:p>
            <a:pPr marL="360000" lvl="1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altLang="en-US" sz="4000" b="1" i="1" dirty="0">
                <a:latin typeface="Calibri" panose="020F0502020204030204" pitchFamily="34" charset="0"/>
              </a:rPr>
              <a:t> </a:t>
            </a:r>
            <a:r>
              <a:rPr lang="pt-BR" altLang="en-US" sz="4000" b="1" i="1" dirty="0" err="1">
                <a:latin typeface="Calibri" panose="020F0502020204030204" pitchFamily="34" charset="0"/>
              </a:rPr>
              <a:t>Accesibilidad</a:t>
            </a:r>
            <a:r>
              <a:rPr lang="pt-BR" altLang="en-US" sz="4000" b="1" i="1" dirty="0">
                <a:latin typeface="Calibri" panose="020F0502020204030204" pitchFamily="34" charset="0"/>
              </a:rPr>
              <a:t> </a:t>
            </a:r>
            <a:r>
              <a:rPr lang="pt-BR" altLang="en-US" sz="4000" b="1" i="1" dirty="0" err="1">
                <a:latin typeface="Calibri" panose="020F0502020204030204" pitchFamily="34" charset="0"/>
              </a:rPr>
              <a:t>en</a:t>
            </a:r>
            <a:r>
              <a:rPr lang="pt-BR" altLang="en-US" sz="4000" b="1" i="1" dirty="0">
                <a:latin typeface="Calibri" panose="020F0502020204030204" pitchFamily="34" charset="0"/>
              </a:rPr>
              <a:t> </a:t>
            </a:r>
            <a:r>
              <a:rPr lang="pt-BR" altLang="en-US" sz="4000" b="1" i="1" dirty="0" err="1">
                <a:latin typeface="Calibri" panose="020F0502020204030204" pitchFamily="34" charset="0"/>
              </a:rPr>
              <a:t>productos</a:t>
            </a:r>
            <a:r>
              <a:rPr lang="pt-BR" altLang="en-US" sz="4000" b="1" i="1" dirty="0">
                <a:latin typeface="Calibri" panose="020F0502020204030204" pitchFamily="34" charset="0"/>
              </a:rPr>
              <a:t> </a:t>
            </a:r>
            <a:r>
              <a:rPr lang="pt-BR" altLang="en-US" sz="4000" b="1" i="1" dirty="0" err="1">
                <a:latin typeface="Calibri" panose="020F0502020204030204" pitchFamily="34" charset="0"/>
              </a:rPr>
              <a:t>editoriales</a:t>
            </a:r>
            <a:endParaRPr lang="pt-BR" altLang="en-US" sz="4000" b="1" i="1" dirty="0">
              <a:latin typeface="Calibri" panose="020F0502020204030204" pitchFamily="34" charset="0"/>
            </a:endParaRPr>
          </a:p>
          <a:p>
            <a:pPr marL="360000" lvl="1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altLang="en-US" sz="4000" b="1" i="1" dirty="0">
                <a:latin typeface="Calibri" panose="020F0502020204030204" pitchFamily="34" charset="0"/>
              </a:rPr>
              <a:t> </a:t>
            </a:r>
            <a:r>
              <a:rPr lang="pt-BR" altLang="en-US" sz="4000" b="1" i="1" dirty="0" err="1">
                <a:latin typeface="Calibri" panose="020F0502020204030204" pitchFamily="34" charset="0"/>
              </a:rPr>
              <a:t>Inteligencia</a:t>
            </a:r>
            <a:r>
              <a:rPr lang="pt-BR" altLang="en-US" sz="4000" b="1" i="1" dirty="0">
                <a:latin typeface="Calibri" panose="020F0502020204030204" pitchFamily="34" charset="0"/>
              </a:rPr>
              <a:t> artificial em </a:t>
            </a:r>
            <a:r>
              <a:rPr lang="pt-BR" altLang="en-US" sz="4000" b="1" i="1" dirty="0" err="1">
                <a:latin typeface="Calibri" panose="020F0502020204030204" pitchFamily="34" charset="0"/>
              </a:rPr>
              <a:t>la</a:t>
            </a:r>
            <a:r>
              <a:rPr lang="pt-BR" altLang="en-US" sz="4000" b="1" i="1" dirty="0">
                <a:latin typeface="Calibri" panose="020F0502020204030204" pitchFamily="34" charset="0"/>
              </a:rPr>
              <a:t> </a:t>
            </a:r>
            <a:r>
              <a:rPr lang="pt-BR" altLang="en-US" sz="4000" b="1" i="1" dirty="0" err="1">
                <a:latin typeface="Calibri" panose="020F0502020204030204" pitchFamily="34" charset="0"/>
              </a:rPr>
              <a:t>edición</a:t>
            </a:r>
            <a:endParaRPr lang="pt-BR" altLang="en-US" sz="4000" b="1" i="1" dirty="0">
              <a:latin typeface="Calibri" panose="020F0502020204030204" pitchFamily="34" charset="0"/>
            </a:endParaRPr>
          </a:p>
          <a:p>
            <a:pPr marL="360000" lvl="1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altLang="en-US" sz="4000" b="1" i="1" dirty="0">
                <a:latin typeface="Calibri" panose="020F0502020204030204" pitchFamily="34" charset="0"/>
              </a:rPr>
              <a:t> Métricas </a:t>
            </a:r>
            <a:r>
              <a:rPr lang="pt-BR" altLang="en-US" sz="4000" b="1" i="1" dirty="0" err="1">
                <a:latin typeface="Calibri" panose="020F0502020204030204" pitchFamily="34" charset="0"/>
              </a:rPr>
              <a:t>responsábles</a:t>
            </a:r>
            <a:endParaRPr lang="pt-BR" altLang="en-US" sz="4000" b="1" i="1" dirty="0">
              <a:latin typeface="Calibri" panose="020F0502020204030204" pitchFamily="34" charset="0"/>
            </a:endParaRP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CCDB6759-6191-7000-898D-61011ED690C8}"/>
              </a:ext>
            </a:extLst>
          </p:cNvPr>
          <p:cNvSpPr txBox="1">
            <a:spLocks/>
          </p:cNvSpPr>
          <p:nvPr/>
        </p:nvSpPr>
        <p:spPr>
          <a:xfrm>
            <a:off x="-93837" y="6514621"/>
            <a:ext cx="681665" cy="34337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7675" algn="r" defTabSz="34290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4EEDC"/>
              </a:buClr>
            </a:pPr>
            <a:r>
              <a:rPr lang="pt-BR" sz="1600" b="1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11/21</a:t>
            </a:r>
            <a:endParaRPr lang="pt-BR" sz="1400" b="1" i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0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72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E0E98-2F63-4D55-89E5-B8406CC26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" y="1486232"/>
            <a:ext cx="4532326" cy="733841"/>
          </a:xfrm>
        </p:spPr>
        <p:txBody>
          <a:bodyPr>
            <a:normAutofit/>
          </a:bodyPr>
          <a:lstStyle/>
          <a:p>
            <a:pPr algn="l"/>
            <a:r>
              <a:rPr lang="es-ES" sz="4400" b="1" i="1" dirty="0">
                <a:latin typeface="tahoma, sans-serif"/>
              </a:rPr>
              <a:t>¿Más éticos?</a:t>
            </a:r>
            <a:endParaRPr lang="pt-BR" sz="4400" b="1" i="1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5D74FD7-DB88-4946-2B7F-9E92438CEE90}"/>
              </a:ext>
            </a:extLst>
          </p:cNvPr>
          <p:cNvSpPr txBox="1">
            <a:spLocks/>
          </p:cNvSpPr>
          <p:nvPr/>
        </p:nvSpPr>
        <p:spPr>
          <a:xfrm>
            <a:off x="8303187" y="239089"/>
            <a:ext cx="3347345" cy="1292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i="1" dirty="0">
                <a:hlinkClick r:id="rId2"/>
              </a:rPr>
              <a:t>alaec.org</a:t>
            </a:r>
            <a:endParaRPr lang="pt-BR" sz="3600" b="1" i="1" dirty="0"/>
          </a:p>
          <a:p>
            <a:r>
              <a:rPr lang="es-ES" sz="3600" b="1" i="1" dirty="0">
                <a:hlinkClick r:id="rId3"/>
              </a:rPr>
              <a:t>alaec@alaec.org</a:t>
            </a:r>
            <a:endParaRPr lang="es-ES" sz="3600" b="1" i="1" dirty="0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A98269F9-5A2B-3B59-F878-731A9A4E5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39088"/>
            <a:ext cx="6693548" cy="1172865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98A2CFB-8545-D760-8F03-7D72BBBFF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2688" y="1892299"/>
            <a:ext cx="7210275" cy="472661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4200" b="1" i="1" dirty="0"/>
              <a:t>Para </a:t>
            </a:r>
            <a:r>
              <a:rPr lang="pt-BR" sz="4200" b="1" i="1" dirty="0" err="1"/>
              <a:t>convertirse</a:t>
            </a:r>
            <a:r>
              <a:rPr lang="pt-BR" sz="4200" b="1" i="1" dirty="0"/>
              <a:t> </a:t>
            </a:r>
            <a:r>
              <a:rPr lang="pt-BR" sz="4200" b="1" i="1" dirty="0" err="1"/>
              <a:t>en</a:t>
            </a:r>
            <a:r>
              <a:rPr lang="pt-BR" sz="4200" b="1" i="1" dirty="0"/>
              <a:t> Editor Científico, es </a:t>
            </a:r>
            <a:r>
              <a:rPr lang="pt-BR" sz="4200" b="1" i="1" dirty="0" err="1"/>
              <a:t>indispensable</a:t>
            </a:r>
            <a:br>
              <a:rPr lang="pt-BR" sz="4200" b="1" i="1" dirty="0"/>
            </a:br>
            <a:r>
              <a:rPr lang="pt-BR" sz="4200" b="1" i="1" dirty="0" err="1">
                <a:solidFill>
                  <a:srgbClr val="FF0000"/>
                </a:solidFill>
              </a:rPr>
              <a:t>tener</a:t>
            </a:r>
            <a:r>
              <a:rPr lang="pt-BR" sz="4200" b="1" i="1" dirty="0">
                <a:solidFill>
                  <a:srgbClr val="FF0000"/>
                </a:solidFill>
              </a:rPr>
              <a:t> em </a:t>
            </a:r>
            <a:r>
              <a:rPr lang="pt-BR" sz="4200" b="1" i="1" dirty="0" err="1">
                <a:solidFill>
                  <a:srgbClr val="FF0000"/>
                </a:solidFill>
              </a:rPr>
              <a:t>la</a:t>
            </a:r>
            <a:r>
              <a:rPr lang="pt-BR" sz="4200" b="1" i="1" dirty="0">
                <a:solidFill>
                  <a:srgbClr val="FF0000"/>
                </a:solidFill>
              </a:rPr>
              <a:t> sangre</a:t>
            </a:r>
            <a:br>
              <a:rPr lang="pt-BR" sz="4200" b="1" i="1" dirty="0"/>
            </a:br>
            <a:r>
              <a:rPr lang="pt-BR" sz="4200" b="1" i="1" dirty="0" err="1"/>
              <a:t>los</a:t>
            </a:r>
            <a:r>
              <a:rPr lang="pt-BR" sz="4200" b="1" i="1" dirty="0"/>
              <a:t> más elevados </a:t>
            </a:r>
            <a:r>
              <a:rPr lang="pt-BR" sz="4200" b="1" i="1" dirty="0" err="1"/>
              <a:t>estándares</a:t>
            </a:r>
            <a:br>
              <a:rPr lang="pt-BR" sz="4200" b="1" i="1" dirty="0"/>
            </a:br>
            <a:r>
              <a:rPr lang="pt-BR" sz="4200" b="1" i="1" dirty="0"/>
              <a:t>de ética e </a:t>
            </a:r>
            <a:r>
              <a:rPr lang="pt-BR" sz="4200" b="1" i="1" dirty="0" err="1"/>
              <a:t>integridad</a:t>
            </a:r>
            <a:r>
              <a:rPr lang="pt-BR" sz="4200" b="1" i="1" dirty="0"/>
              <a:t>!</a:t>
            </a:r>
            <a:endParaRPr lang="pt-BR" altLang="en-US" sz="4200" b="1" i="1" dirty="0">
              <a:solidFill>
                <a:srgbClr val="FF0000"/>
              </a:solidFill>
            </a:endParaRPr>
          </a:p>
          <a:p>
            <a:pPr marL="360000" lvl="1" algn="l">
              <a:lnSpc>
                <a:spcPct val="120000"/>
              </a:lnSpc>
              <a:spcBef>
                <a:spcPts val="600"/>
              </a:spcBef>
            </a:pPr>
            <a:endParaRPr lang="pt-BR" altLang="en-US" sz="6000" b="1" i="1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The importance of ethics in scientific publishing">
            <a:extLst>
              <a:ext uri="{FF2B5EF4-FFF2-40B4-BE49-F238E27FC236}">
                <a16:creationId xmlns:a16="http://schemas.microsoft.com/office/drawing/2014/main" id="{FD489522-517B-2ACE-BA6E-6BB2899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2278051"/>
            <a:ext cx="4340860" cy="434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0D24A805-DD15-2BAD-5DD6-A8160BE29031}"/>
              </a:ext>
            </a:extLst>
          </p:cNvPr>
          <p:cNvSpPr txBox="1">
            <a:spLocks/>
          </p:cNvSpPr>
          <p:nvPr/>
        </p:nvSpPr>
        <p:spPr>
          <a:xfrm>
            <a:off x="-93837" y="6514621"/>
            <a:ext cx="681665" cy="34337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7675" algn="r" defTabSz="34290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4EEDC"/>
              </a:buClr>
            </a:pPr>
            <a:r>
              <a:rPr lang="pt-BR" sz="1600" b="1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12/21</a:t>
            </a:r>
            <a:endParaRPr lang="pt-BR" sz="1400" b="1" i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0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822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E0E98-2F63-4D55-89E5-B8406CC26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" y="1486232"/>
            <a:ext cx="4532326" cy="733841"/>
          </a:xfrm>
        </p:spPr>
        <p:txBody>
          <a:bodyPr>
            <a:normAutofit/>
          </a:bodyPr>
          <a:lstStyle/>
          <a:p>
            <a:pPr algn="l"/>
            <a:r>
              <a:rPr lang="es-ES" sz="4400" b="1" i="1" dirty="0">
                <a:latin typeface="tahoma, sans-serif"/>
              </a:rPr>
              <a:t>¿Más éticos?</a:t>
            </a:r>
            <a:endParaRPr lang="pt-BR" sz="4400" b="1" i="1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5D74FD7-DB88-4946-2B7F-9E92438CEE90}"/>
              </a:ext>
            </a:extLst>
          </p:cNvPr>
          <p:cNvSpPr txBox="1">
            <a:spLocks/>
          </p:cNvSpPr>
          <p:nvPr/>
        </p:nvSpPr>
        <p:spPr>
          <a:xfrm>
            <a:off x="8303187" y="239089"/>
            <a:ext cx="3347345" cy="1292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i="1" dirty="0">
                <a:hlinkClick r:id="rId2"/>
              </a:rPr>
              <a:t>alaec.org</a:t>
            </a:r>
            <a:endParaRPr lang="pt-BR" sz="3600" b="1" i="1" dirty="0"/>
          </a:p>
          <a:p>
            <a:r>
              <a:rPr lang="es-ES" sz="3600" b="1" i="1" dirty="0">
                <a:hlinkClick r:id="rId3"/>
              </a:rPr>
              <a:t>alaec@alaec.org</a:t>
            </a:r>
            <a:endParaRPr lang="es-ES" sz="3600" b="1" i="1" dirty="0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A98269F9-5A2B-3B59-F878-731A9A4E5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39088"/>
            <a:ext cx="6693548" cy="1172865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98A2CFB-8545-D760-8F03-7D72BBBFF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2688" y="1892299"/>
            <a:ext cx="7210275" cy="4726611"/>
          </a:xfrm>
        </p:spPr>
        <p:txBody>
          <a:bodyPr>
            <a:normAutofit fontScale="55000" lnSpcReduction="20000"/>
          </a:bodyPr>
          <a:lstStyle/>
          <a:p>
            <a:pPr algn="l">
              <a:lnSpc>
                <a:spcPct val="110000"/>
              </a:lnSpc>
            </a:pPr>
            <a:r>
              <a:rPr lang="pt-BR" sz="5800" b="1" i="1" dirty="0"/>
              <a:t>La Edición científica </a:t>
            </a:r>
            <a:r>
              <a:rPr lang="pt-BR" sz="5800" b="1" i="1" dirty="0" err="1"/>
              <a:t>debe</a:t>
            </a:r>
            <a:r>
              <a:rPr lang="pt-BR" sz="5800" b="1" i="1" dirty="0"/>
              <a:t> </a:t>
            </a:r>
            <a:r>
              <a:rPr lang="pt-BR" sz="5800" b="1" i="1" dirty="0" err="1"/>
              <a:t>llevarse</a:t>
            </a:r>
            <a:r>
              <a:rPr lang="pt-BR" sz="5800" b="1" i="1" dirty="0"/>
              <a:t> a cabo de </a:t>
            </a:r>
            <a:r>
              <a:rPr lang="pt-BR" sz="5800" b="1" i="1" dirty="0" err="1"/>
              <a:t>acuerdo</a:t>
            </a:r>
            <a:r>
              <a:rPr lang="pt-BR" sz="5800" b="1" i="1" dirty="0"/>
              <a:t> com </a:t>
            </a:r>
            <a:r>
              <a:rPr lang="pt-BR" sz="5800" b="1" i="1" dirty="0" err="1"/>
              <a:t>los</a:t>
            </a:r>
            <a:r>
              <a:rPr lang="pt-BR" sz="5800" b="1" i="1" dirty="0"/>
              <a:t> </a:t>
            </a:r>
            <a:r>
              <a:rPr lang="pt-BR" sz="5800" b="1" i="1" dirty="0" err="1"/>
              <a:t>Principios</a:t>
            </a:r>
            <a:r>
              <a:rPr lang="pt-BR" sz="5800" b="1" i="1" dirty="0"/>
              <a:t> SACECI:</a:t>
            </a:r>
            <a:endParaRPr lang="pt-BR" altLang="en-US" sz="59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60000" lvl="5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altLang="en-US" sz="55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t-BR" altLang="en-US" sz="56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S</a:t>
            </a:r>
            <a:r>
              <a:rPr lang="pt-BR" altLang="en-US" sz="5600" b="1" i="1" dirty="0" err="1">
                <a:latin typeface="Calibri" panose="020F0502020204030204" pitchFamily="34" charset="0"/>
              </a:rPr>
              <a:t>in</a:t>
            </a:r>
            <a:r>
              <a:rPr lang="pt-BR" altLang="en-US" sz="5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A</a:t>
            </a:r>
            <a:r>
              <a:rPr lang="pt-BR" altLang="en-US" sz="5600" b="1" i="1" dirty="0">
                <a:latin typeface="Calibri" panose="020F0502020204030204" pitchFamily="34" charset="0"/>
              </a:rPr>
              <a:t>buso</a:t>
            </a:r>
            <a:br>
              <a:rPr lang="pt-BR" altLang="en-US" sz="5600" b="1" i="1" dirty="0">
                <a:latin typeface="Calibri" panose="020F0502020204030204" pitchFamily="34" charset="0"/>
              </a:rPr>
            </a:br>
            <a:r>
              <a:rPr lang="pt-BR" altLang="en-US" sz="5600" b="1" i="1" dirty="0">
                <a:latin typeface="Calibri" panose="020F0502020204030204" pitchFamily="34" charset="0"/>
              </a:rPr>
              <a:t>	</a:t>
            </a:r>
            <a:r>
              <a:rPr lang="es-ES" altLang="en-US" sz="5600" b="1" i="1" dirty="0">
                <a:latin typeface="Calibri" panose="020F0502020204030204" pitchFamily="34" charset="0"/>
              </a:rPr>
              <a:t>El abuso es incómodo, molesta</a:t>
            </a:r>
            <a:r>
              <a:rPr lang="pt-BR" altLang="en-US" sz="5600" b="1" i="1" dirty="0">
                <a:latin typeface="Calibri" panose="020F0502020204030204" pitchFamily="34" charset="0"/>
              </a:rPr>
              <a:t>...</a:t>
            </a:r>
          </a:p>
          <a:p>
            <a:pPr marL="360000" lvl="1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altLang="en-US" sz="6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t-BR" altLang="en-US" sz="60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  <a:r>
              <a:rPr lang="pt-BR" altLang="en-US" sz="6000" b="1" i="1" dirty="0" err="1">
                <a:latin typeface="Calibri" panose="020F0502020204030204" pitchFamily="34" charset="0"/>
              </a:rPr>
              <a:t>on</a:t>
            </a:r>
            <a:r>
              <a:rPr lang="pt-BR" altLang="en-US" sz="6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É</a:t>
            </a:r>
            <a:r>
              <a:rPr lang="pt-BR" altLang="en-US" sz="6000" b="1" i="1" dirty="0">
                <a:latin typeface="Calibri" panose="020F0502020204030204" pitchFamily="34" charset="0"/>
              </a:rPr>
              <a:t>tica</a:t>
            </a:r>
            <a:br>
              <a:rPr lang="pt-BR" altLang="en-US" sz="6000" b="1" i="1" dirty="0">
                <a:latin typeface="Calibri" panose="020F0502020204030204" pitchFamily="34" charset="0"/>
              </a:rPr>
            </a:br>
            <a:r>
              <a:rPr lang="pt-BR" altLang="en-US" sz="6000" b="1" i="1" dirty="0">
                <a:latin typeface="Calibri" panose="020F0502020204030204" pitchFamily="34" charset="0"/>
              </a:rPr>
              <a:t>	 </a:t>
            </a:r>
            <a:r>
              <a:rPr lang="es-ES" altLang="en-US" sz="6000" b="1" i="1" dirty="0">
                <a:latin typeface="Calibri" panose="020F0502020204030204" pitchFamily="34" charset="0"/>
              </a:rPr>
              <a:t>La falta de ética causa indignación</a:t>
            </a:r>
            <a:endParaRPr lang="pt-BR" altLang="en-US" sz="6000" b="1" i="1" dirty="0">
              <a:latin typeface="Calibri" panose="020F0502020204030204" pitchFamily="34" charset="0"/>
            </a:endParaRPr>
          </a:p>
          <a:p>
            <a:pPr marL="360000" lvl="1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altLang="en-US" sz="6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t-BR" altLang="en-US" sz="60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  <a:r>
              <a:rPr lang="pt-BR" altLang="en-US" sz="6000" b="1" i="1" dirty="0" err="1">
                <a:latin typeface="Calibri" panose="020F0502020204030204" pitchFamily="34" charset="0"/>
              </a:rPr>
              <a:t>on</a:t>
            </a:r>
            <a:r>
              <a:rPr lang="pt-BR" altLang="en-US" sz="6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t-BR" altLang="en-US" sz="60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  <a:r>
              <a:rPr lang="pt-BR" altLang="en-US" sz="6000" b="1" i="1" dirty="0" err="1">
                <a:latin typeface="Calibri" panose="020F0502020204030204" pitchFamily="34" charset="0"/>
              </a:rPr>
              <a:t>ntegridad</a:t>
            </a:r>
            <a:br>
              <a:rPr lang="pt-BR" altLang="en-US" sz="6000" b="1" i="1" dirty="0">
                <a:latin typeface="Calibri" panose="020F0502020204030204" pitchFamily="34" charset="0"/>
              </a:rPr>
            </a:br>
            <a:r>
              <a:rPr lang="pt-BR" altLang="en-US" sz="6000" b="1" i="1" dirty="0">
                <a:latin typeface="Calibri" panose="020F0502020204030204" pitchFamily="34" charset="0"/>
              </a:rPr>
              <a:t>	 </a:t>
            </a:r>
            <a:r>
              <a:rPr lang="es-ES" altLang="en-US" sz="6000" b="1" i="1" dirty="0">
                <a:latin typeface="Calibri" panose="020F0502020204030204" pitchFamily="34" charset="0"/>
              </a:rPr>
              <a:t>¡Pero la falta de integridad </a:t>
            </a:r>
            <a:r>
              <a:rPr lang="es-ES" altLang="en-US" sz="6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mata</a:t>
            </a:r>
            <a:r>
              <a:rPr lang="es-ES" altLang="en-US" sz="6000" b="1" i="1" dirty="0">
                <a:latin typeface="Calibri" panose="020F0502020204030204" pitchFamily="34" charset="0"/>
              </a:rPr>
              <a:t>!</a:t>
            </a:r>
            <a:endParaRPr lang="pt-BR" altLang="en-US" sz="60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60000" lvl="1" algn="l">
              <a:lnSpc>
                <a:spcPct val="120000"/>
              </a:lnSpc>
              <a:spcBef>
                <a:spcPts val="600"/>
              </a:spcBef>
            </a:pPr>
            <a:endParaRPr lang="pt-BR" altLang="en-US" sz="6000" b="1" i="1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The importance of ethics in scientific publishing">
            <a:extLst>
              <a:ext uri="{FF2B5EF4-FFF2-40B4-BE49-F238E27FC236}">
                <a16:creationId xmlns:a16="http://schemas.microsoft.com/office/drawing/2014/main" id="{FD489522-517B-2ACE-BA6E-6BB2899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2278051"/>
            <a:ext cx="4340860" cy="434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0AA97D6F-0B17-8353-0E3D-4C0B8E4E0A7F}"/>
              </a:ext>
            </a:extLst>
          </p:cNvPr>
          <p:cNvSpPr txBox="1">
            <a:spLocks/>
          </p:cNvSpPr>
          <p:nvPr/>
        </p:nvSpPr>
        <p:spPr>
          <a:xfrm>
            <a:off x="-93837" y="6514621"/>
            <a:ext cx="757865" cy="34337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7675" algn="r" defTabSz="34290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4EEDC"/>
              </a:buClr>
            </a:pPr>
            <a:r>
              <a:rPr lang="pt-BR" sz="1600" b="1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13/21</a:t>
            </a:r>
            <a:endParaRPr lang="pt-BR" sz="1400" b="1" i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0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605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E0E98-2F63-4D55-89E5-B8406CC26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" y="1486232"/>
            <a:ext cx="4532326" cy="733841"/>
          </a:xfrm>
        </p:spPr>
        <p:txBody>
          <a:bodyPr>
            <a:normAutofit/>
          </a:bodyPr>
          <a:lstStyle/>
          <a:p>
            <a:pPr algn="l"/>
            <a:r>
              <a:rPr lang="es-ES" sz="4400" b="1" i="1" dirty="0">
                <a:latin typeface="tahoma, sans-serif"/>
              </a:rPr>
              <a:t>¿Más éticos?</a:t>
            </a:r>
            <a:endParaRPr lang="pt-BR" sz="4400" b="1" i="1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5D74FD7-DB88-4946-2B7F-9E92438CEE90}"/>
              </a:ext>
            </a:extLst>
          </p:cNvPr>
          <p:cNvSpPr txBox="1">
            <a:spLocks/>
          </p:cNvSpPr>
          <p:nvPr/>
        </p:nvSpPr>
        <p:spPr>
          <a:xfrm>
            <a:off x="8303187" y="239089"/>
            <a:ext cx="3347345" cy="1292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i="1" dirty="0">
                <a:hlinkClick r:id="rId2"/>
              </a:rPr>
              <a:t>alaec.org</a:t>
            </a:r>
            <a:endParaRPr lang="pt-BR" sz="3600" b="1" i="1" dirty="0"/>
          </a:p>
          <a:p>
            <a:r>
              <a:rPr lang="es-ES" sz="3600" b="1" i="1" dirty="0">
                <a:hlinkClick r:id="rId3"/>
              </a:rPr>
              <a:t>alaec@alaec.org</a:t>
            </a:r>
            <a:endParaRPr lang="es-ES" sz="3600" b="1" i="1" dirty="0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A98269F9-5A2B-3B59-F878-731A9A4E5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39088"/>
            <a:ext cx="6693548" cy="1172865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98A2CFB-8545-D760-8F03-7D72BBBFF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2688" y="1892299"/>
            <a:ext cx="7210275" cy="4726611"/>
          </a:xfrm>
        </p:spPr>
        <p:txBody>
          <a:bodyPr>
            <a:normAutofit fontScale="47500" lnSpcReduction="20000"/>
          </a:bodyPr>
          <a:lstStyle/>
          <a:p>
            <a:pPr algn="l">
              <a:lnSpc>
                <a:spcPct val="110000"/>
              </a:lnSpc>
            </a:pPr>
            <a:r>
              <a:rPr lang="pt-BR" sz="5800" b="1" i="1" dirty="0"/>
              <a:t>Como </a:t>
            </a:r>
            <a:r>
              <a:rPr lang="pt-BR" sz="5800" b="1" i="1" dirty="0" err="1"/>
              <a:t>el</a:t>
            </a:r>
            <a:r>
              <a:rPr lang="pt-BR" sz="5800" b="1" i="1" dirty="0"/>
              <a:t> </a:t>
            </a:r>
            <a:r>
              <a:rPr lang="pt-BR" sz="5800" b="1" i="1" dirty="0" err="1"/>
              <a:t>asocionismo</a:t>
            </a:r>
            <a:r>
              <a:rPr lang="pt-BR" sz="5800" b="1" i="1" dirty="0"/>
              <a:t> </a:t>
            </a:r>
            <a:r>
              <a:rPr lang="pt-BR" sz="5800" b="1" i="1" dirty="0" err="1"/>
              <a:t>puede</a:t>
            </a:r>
            <a:r>
              <a:rPr lang="pt-BR" sz="5800" b="1" i="1" dirty="0"/>
              <a:t> tornar </a:t>
            </a:r>
            <a:r>
              <a:rPr lang="pt-BR" sz="5800" b="1" i="1" dirty="0" err="1"/>
              <a:t>los</a:t>
            </a:r>
            <a:r>
              <a:rPr lang="pt-BR" sz="5800" b="1" i="1" dirty="0"/>
              <a:t> editores todavia más éticos?</a:t>
            </a:r>
            <a:endParaRPr lang="pt-BR" altLang="en-US" sz="59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60000" lvl="5" algn="l">
              <a:lnSpc>
                <a:spcPct val="120000"/>
              </a:lnSpc>
              <a:spcBef>
                <a:spcPts val="600"/>
              </a:spcBef>
            </a:pPr>
            <a:r>
              <a:rPr lang="es-ES" altLang="en-US" sz="5500" b="1" i="1" dirty="0">
                <a:solidFill>
                  <a:srgbClr val="FF0000"/>
                </a:solidFill>
                <a:latin typeface="Calibri" panose="020F0502020204030204" pitchFamily="34" charset="0"/>
              </a:rPr>
              <a:t>Aunque conozcas y lleves la ética y la integridad en la sangre, puede que te sorprenda el lado inescrupuloso – que no tiene límites - de la creatividad humana.</a:t>
            </a:r>
          </a:p>
          <a:p>
            <a:pPr marL="360000" lvl="5" algn="l">
              <a:lnSpc>
                <a:spcPct val="120000"/>
              </a:lnSpc>
              <a:spcBef>
                <a:spcPts val="600"/>
              </a:spcBef>
            </a:pPr>
            <a:r>
              <a:rPr lang="es-ES" altLang="en-US" sz="55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s-ES" altLang="en-US" sz="5600" b="1" i="1" dirty="0">
                <a:latin typeface="Calibri" panose="020F0502020204030204" pitchFamily="34" charset="0"/>
              </a:rPr>
              <a:t>Hoy en día es muy común que surjan nuevas iniciativas que no sean éticas ni íntegras.</a:t>
            </a:r>
            <a:endParaRPr lang="pt-BR" altLang="en-US" sz="5600" b="1" i="1" dirty="0">
              <a:latin typeface="Calibri" panose="020F0502020204030204" pitchFamily="34" charset="0"/>
            </a:endParaRPr>
          </a:p>
          <a:p>
            <a:pPr marL="0" lvl="5" algn="r">
              <a:lnSpc>
                <a:spcPct val="120000"/>
              </a:lnSpc>
              <a:spcBef>
                <a:spcPts val="600"/>
              </a:spcBef>
            </a:pPr>
            <a:r>
              <a:rPr lang="pt-BR" altLang="en-US" sz="5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El intercambio de </a:t>
            </a:r>
            <a:r>
              <a:rPr lang="pt-BR" altLang="en-US" sz="56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informaciones</a:t>
            </a:r>
            <a:r>
              <a:rPr lang="pt-BR" altLang="en-US" sz="5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es más </a:t>
            </a:r>
            <a:r>
              <a:rPr lang="pt-BR" altLang="en-US" sz="56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efectivo</a:t>
            </a:r>
            <a:br>
              <a:rPr lang="pt-BR" altLang="en-US" sz="5600" b="1" i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pt-BR" altLang="en-US" sz="56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cuando</a:t>
            </a:r>
            <a:r>
              <a:rPr lang="pt-BR" altLang="en-US" sz="5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se </a:t>
            </a:r>
            <a:r>
              <a:rPr lang="pt-BR" altLang="en-US" sz="56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tiene</a:t>
            </a:r>
            <a:r>
              <a:rPr lang="pt-BR" altLang="en-US" sz="5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uma Asociación.</a:t>
            </a:r>
            <a:endParaRPr lang="pt-BR" altLang="en-US" sz="5600" b="1" i="1" dirty="0">
              <a:latin typeface="Calibri" panose="020F0502020204030204" pitchFamily="34" charset="0"/>
            </a:endParaRPr>
          </a:p>
          <a:p>
            <a:pPr marL="360000" lvl="1" algn="l">
              <a:lnSpc>
                <a:spcPct val="120000"/>
              </a:lnSpc>
              <a:spcBef>
                <a:spcPts val="600"/>
              </a:spcBef>
            </a:pPr>
            <a:endParaRPr lang="pt-BR" altLang="en-US" sz="6000" b="1" i="1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The importance of ethics in scientific publishing">
            <a:extLst>
              <a:ext uri="{FF2B5EF4-FFF2-40B4-BE49-F238E27FC236}">
                <a16:creationId xmlns:a16="http://schemas.microsoft.com/office/drawing/2014/main" id="{FD489522-517B-2ACE-BA6E-6BB2899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2278051"/>
            <a:ext cx="4340860" cy="434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625B6F0B-95AF-D04F-3B17-1A091BDC8BE0}"/>
              </a:ext>
            </a:extLst>
          </p:cNvPr>
          <p:cNvSpPr txBox="1">
            <a:spLocks/>
          </p:cNvSpPr>
          <p:nvPr/>
        </p:nvSpPr>
        <p:spPr>
          <a:xfrm>
            <a:off x="-93836" y="6514620"/>
            <a:ext cx="779636" cy="43046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7675" algn="r" defTabSz="34290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4EEDC"/>
              </a:buClr>
            </a:pPr>
            <a:r>
              <a:rPr lang="pt-BR" sz="1600" b="1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14/21</a:t>
            </a:r>
            <a:endParaRPr lang="pt-BR" sz="1400" b="1" i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0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87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E0E98-2F63-4D55-89E5-B8406CC26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" y="1486232"/>
            <a:ext cx="4532326" cy="733841"/>
          </a:xfrm>
        </p:spPr>
        <p:txBody>
          <a:bodyPr>
            <a:normAutofit/>
          </a:bodyPr>
          <a:lstStyle/>
          <a:p>
            <a:pPr algn="l"/>
            <a:r>
              <a:rPr lang="es-ES" sz="4400" b="1" i="1" dirty="0">
                <a:latin typeface="tahoma, sans-serif"/>
              </a:rPr>
              <a:t>¿Más éticos?</a:t>
            </a:r>
            <a:endParaRPr lang="pt-BR" sz="4400" b="1" i="1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5D74FD7-DB88-4946-2B7F-9E92438CEE90}"/>
              </a:ext>
            </a:extLst>
          </p:cNvPr>
          <p:cNvSpPr txBox="1">
            <a:spLocks/>
          </p:cNvSpPr>
          <p:nvPr/>
        </p:nvSpPr>
        <p:spPr>
          <a:xfrm>
            <a:off x="8303187" y="239089"/>
            <a:ext cx="3347345" cy="1292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i="1" dirty="0">
                <a:hlinkClick r:id="rId2"/>
              </a:rPr>
              <a:t>alaec.org</a:t>
            </a:r>
            <a:endParaRPr lang="pt-BR" sz="3600" b="1" i="1" dirty="0"/>
          </a:p>
          <a:p>
            <a:r>
              <a:rPr lang="es-ES" sz="3600" b="1" i="1" dirty="0">
                <a:hlinkClick r:id="rId3"/>
              </a:rPr>
              <a:t>alaec@alaec.org</a:t>
            </a:r>
            <a:endParaRPr lang="es-ES" sz="3600" b="1" i="1" dirty="0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A98269F9-5A2B-3B59-F878-731A9A4E5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39088"/>
            <a:ext cx="6693548" cy="1172865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98A2CFB-8545-D760-8F03-7D72BBBFF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2688" y="1892299"/>
            <a:ext cx="7210275" cy="4726611"/>
          </a:xfrm>
        </p:spPr>
        <p:txBody>
          <a:bodyPr>
            <a:normAutofit fontScale="40000" lnSpcReduction="20000"/>
          </a:bodyPr>
          <a:lstStyle/>
          <a:p>
            <a:pPr algn="l">
              <a:lnSpc>
                <a:spcPct val="110000"/>
              </a:lnSpc>
            </a:pPr>
            <a:r>
              <a:rPr lang="pt-BR" sz="7000" b="1" i="1" dirty="0"/>
              <a:t>Como </a:t>
            </a:r>
            <a:r>
              <a:rPr lang="pt-BR" sz="7000" b="1" i="1" dirty="0" err="1"/>
              <a:t>el</a:t>
            </a:r>
            <a:r>
              <a:rPr lang="pt-BR" sz="7000" b="1" i="1" dirty="0"/>
              <a:t> </a:t>
            </a:r>
            <a:r>
              <a:rPr lang="pt-BR" sz="7000" b="1" i="1" dirty="0" err="1"/>
              <a:t>asocionismo</a:t>
            </a:r>
            <a:r>
              <a:rPr lang="pt-BR" sz="7000" b="1" i="1" dirty="0"/>
              <a:t> </a:t>
            </a:r>
            <a:r>
              <a:rPr lang="pt-BR" sz="7000" b="1" i="1" dirty="0" err="1"/>
              <a:t>puede</a:t>
            </a:r>
            <a:r>
              <a:rPr lang="pt-BR" sz="7000" b="1" i="1" dirty="0"/>
              <a:t> tornar </a:t>
            </a:r>
            <a:r>
              <a:rPr lang="pt-BR" sz="7000" b="1" i="1" dirty="0" err="1"/>
              <a:t>los</a:t>
            </a:r>
            <a:r>
              <a:rPr lang="pt-BR" sz="7000" b="1" i="1" dirty="0"/>
              <a:t> editores todavia más éticos?</a:t>
            </a:r>
            <a:endParaRPr lang="pt-BR" altLang="en-US" sz="80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60000" lvl="5" algn="l">
              <a:lnSpc>
                <a:spcPct val="120000"/>
              </a:lnSpc>
              <a:spcBef>
                <a:spcPts val="600"/>
              </a:spcBef>
            </a:pPr>
            <a:r>
              <a:rPr lang="pt-BR" altLang="en-US" sz="7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t-BR" altLang="en-US" sz="7000" b="1" i="1" dirty="0">
                <a:latin typeface="Calibri" panose="020F0502020204030204" pitchFamily="34" charset="0"/>
              </a:rPr>
              <a:t>Los recursos </a:t>
            </a:r>
            <a:r>
              <a:rPr lang="pt-BR" altLang="en-US" sz="7000" b="1" i="1" dirty="0" err="1">
                <a:latin typeface="Calibri" panose="020F0502020204030204" pitchFamily="34" charset="0"/>
              </a:rPr>
              <a:t>computacionales</a:t>
            </a:r>
            <a:r>
              <a:rPr lang="pt-BR" altLang="en-US" sz="7000" b="1" i="1" dirty="0">
                <a:latin typeface="Calibri" panose="020F0502020204030204" pitchFamily="34" charset="0"/>
              </a:rPr>
              <a:t> y </a:t>
            </a:r>
            <a:r>
              <a:rPr lang="pt-BR" altLang="en-US" sz="7000" b="1" i="1" dirty="0" err="1">
                <a:latin typeface="Calibri" panose="020F0502020204030204" pitchFamily="34" charset="0"/>
              </a:rPr>
              <a:t>la</a:t>
            </a:r>
            <a:r>
              <a:rPr lang="pt-BR" altLang="en-US" sz="7000" b="1" i="1" dirty="0">
                <a:latin typeface="Calibri" panose="020F0502020204030204" pitchFamily="34" charset="0"/>
              </a:rPr>
              <a:t> internet </a:t>
            </a:r>
            <a:r>
              <a:rPr lang="pt-BR" altLang="en-US" sz="7000" b="1" i="1" dirty="0" err="1">
                <a:latin typeface="Calibri" panose="020F0502020204030204" pitchFamily="34" charset="0"/>
              </a:rPr>
              <a:t>contribuyeron</a:t>
            </a:r>
            <a:r>
              <a:rPr lang="pt-BR" altLang="en-US" sz="7000" b="1" i="1" dirty="0">
                <a:latin typeface="Calibri" panose="020F0502020204030204" pitchFamily="34" charset="0"/>
              </a:rPr>
              <a:t> para </a:t>
            </a:r>
            <a:r>
              <a:rPr lang="pt-BR" altLang="en-US" sz="7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ampliar </a:t>
            </a:r>
            <a:r>
              <a:rPr lang="pt-BR" altLang="en-US" sz="70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el</a:t>
            </a:r>
            <a:r>
              <a:rPr lang="pt-BR" altLang="en-US" sz="7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plagio y </a:t>
            </a:r>
            <a:r>
              <a:rPr lang="pt-BR" altLang="en-US" sz="70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las</a:t>
            </a:r>
            <a:r>
              <a:rPr lang="pt-BR" altLang="en-US" sz="7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fake </a:t>
            </a:r>
            <a:r>
              <a:rPr lang="pt-BR" altLang="en-US" sz="70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news</a:t>
            </a:r>
            <a:r>
              <a:rPr lang="pt-BR" altLang="en-US" sz="7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, y </a:t>
            </a:r>
            <a:r>
              <a:rPr lang="pt-BR" altLang="en-US" sz="7000" b="1" i="1" dirty="0">
                <a:latin typeface="Calibri" panose="020F0502020204030204" pitchFamily="34" charset="0"/>
              </a:rPr>
              <a:t>tornar economicamente </a:t>
            </a:r>
            <a:r>
              <a:rPr lang="pt-BR" altLang="en-US" sz="7000" b="1" i="1" dirty="0" err="1">
                <a:latin typeface="Calibri" panose="020F0502020204030204" pitchFamily="34" charset="0"/>
              </a:rPr>
              <a:t>viables</a:t>
            </a:r>
            <a:r>
              <a:rPr lang="pt-BR" altLang="en-US" sz="7000" b="1" i="1" dirty="0">
                <a:latin typeface="Calibri" panose="020F0502020204030204" pitchFamily="34" charset="0"/>
              </a:rPr>
              <a:t> </a:t>
            </a:r>
            <a:r>
              <a:rPr lang="pt-BR" altLang="en-US" sz="70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las</a:t>
            </a:r>
            <a:r>
              <a:rPr lang="pt-BR" altLang="en-US" sz="7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pt-BR" altLang="en-US" sz="70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actividades</a:t>
            </a:r>
            <a:r>
              <a:rPr lang="pt-BR" altLang="en-US" sz="7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t-BR" altLang="en-US" sz="70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editoriales</a:t>
            </a:r>
            <a:r>
              <a:rPr lang="pt-BR" altLang="en-US" sz="7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depredadoras.</a:t>
            </a:r>
          </a:p>
          <a:p>
            <a:pPr marL="360000" lvl="5" algn="l">
              <a:lnSpc>
                <a:spcPct val="120000"/>
              </a:lnSpc>
              <a:spcBef>
                <a:spcPts val="600"/>
              </a:spcBef>
            </a:pPr>
            <a:r>
              <a:rPr lang="pt-BR" altLang="en-US" sz="7000" b="1" i="1" dirty="0">
                <a:latin typeface="Calibri" panose="020F0502020204030204" pitchFamily="34" charset="0"/>
              </a:rPr>
              <a:t>Y </a:t>
            </a:r>
            <a:r>
              <a:rPr lang="pt-BR" altLang="en-US" sz="7000" b="1" i="1" dirty="0" err="1">
                <a:latin typeface="Calibri" panose="020F0502020204030204" pitchFamily="34" charset="0"/>
              </a:rPr>
              <a:t>ahora</a:t>
            </a:r>
            <a:r>
              <a:rPr lang="pt-BR" altLang="en-US" sz="7000" b="1" i="1" dirty="0">
                <a:latin typeface="Calibri" panose="020F0502020204030204" pitchFamily="34" charset="0"/>
              </a:rPr>
              <a:t>, como </a:t>
            </a:r>
            <a:r>
              <a:rPr lang="pt-BR" altLang="en-US" sz="7000" b="1" i="1" dirty="0" err="1">
                <a:latin typeface="Calibri" panose="020F0502020204030204" pitchFamily="34" charset="0"/>
              </a:rPr>
              <a:t>va</a:t>
            </a:r>
            <a:r>
              <a:rPr lang="pt-BR" altLang="en-US" sz="7000" b="1" i="1" dirty="0">
                <a:latin typeface="Calibri" panose="020F0502020204030204" pitchFamily="34" charset="0"/>
              </a:rPr>
              <a:t> a ser, com </a:t>
            </a:r>
            <a:r>
              <a:rPr lang="pt-BR" altLang="en-US" sz="7000" b="1" i="1" dirty="0" err="1">
                <a:latin typeface="Calibri" panose="020F0502020204030204" pitchFamily="34" charset="0"/>
              </a:rPr>
              <a:t>la</a:t>
            </a:r>
            <a:r>
              <a:rPr lang="pt-BR" altLang="en-US" sz="7000" b="1" i="1" dirty="0">
                <a:latin typeface="Calibri" panose="020F0502020204030204" pitchFamily="34" charset="0"/>
              </a:rPr>
              <a:t> </a:t>
            </a:r>
            <a:r>
              <a:rPr lang="pt-BR" altLang="en-US" sz="7000" b="1" i="1" dirty="0" err="1">
                <a:latin typeface="Calibri" panose="020F0502020204030204" pitchFamily="34" charset="0"/>
              </a:rPr>
              <a:t>llegada</a:t>
            </a:r>
            <a:r>
              <a:rPr lang="pt-BR" altLang="en-US" sz="7000" b="1" i="1" dirty="0">
                <a:latin typeface="Calibri" panose="020F0502020204030204" pitchFamily="34" charset="0"/>
              </a:rPr>
              <a:t> de </a:t>
            </a:r>
            <a:r>
              <a:rPr lang="pt-BR" altLang="en-US" sz="7000" b="1" i="1" dirty="0" err="1">
                <a:latin typeface="Calibri" panose="020F0502020204030204" pitchFamily="34" charset="0"/>
              </a:rPr>
              <a:t>la</a:t>
            </a:r>
            <a:r>
              <a:rPr lang="pt-BR" altLang="en-US" sz="7000" b="1" i="1" dirty="0">
                <a:latin typeface="Calibri" panose="020F0502020204030204" pitchFamily="34" charset="0"/>
              </a:rPr>
              <a:t> </a:t>
            </a:r>
            <a:r>
              <a:rPr lang="pt-BR" altLang="en-US" sz="7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inteligência artificial?</a:t>
            </a:r>
          </a:p>
          <a:p>
            <a:pPr marL="0" lvl="5" algn="r">
              <a:lnSpc>
                <a:spcPct val="120000"/>
              </a:lnSpc>
              <a:spcBef>
                <a:spcPts val="600"/>
              </a:spcBef>
            </a:pPr>
            <a:r>
              <a:rPr lang="pt-BR" altLang="en-US" sz="6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El intercambio de </a:t>
            </a:r>
            <a:r>
              <a:rPr lang="pt-BR" altLang="en-US" sz="6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informaciones</a:t>
            </a:r>
            <a:r>
              <a:rPr lang="pt-BR" altLang="en-US" sz="6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es más </a:t>
            </a:r>
            <a:r>
              <a:rPr lang="pt-BR" altLang="en-US" sz="6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efectivo</a:t>
            </a:r>
            <a:br>
              <a:rPr lang="pt-BR" altLang="en-US" sz="6800" b="1" i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pt-BR" altLang="en-US" sz="6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cuando</a:t>
            </a:r>
            <a:r>
              <a:rPr lang="pt-BR" altLang="en-US" sz="6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se </a:t>
            </a:r>
            <a:r>
              <a:rPr lang="pt-BR" altLang="en-US" sz="6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tiene</a:t>
            </a:r>
            <a:r>
              <a:rPr lang="pt-BR" altLang="en-US" sz="6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uma Asociación.</a:t>
            </a:r>
            <a:endParaRPr lang="pt-BR" altLang="en-US" sz="6800" b="1" i="1" dirty="0">
              <a:latin typeface="Calibri" panose="020F0502020204030204" pitchFamily="34" charset="0"/>
            </a:endParaRPr>
          </a:p>
          <a:p>
            <a:pPr marL="360000" lvl="1" algn="l">
              <a:lnSpc>
                <a:spcPct val="120000"/>
              </a:lnSpc>
              <a:spcBef>
                <a:spcPts val="600"/>
              </a:spcBef>
            </a:pPr>
            <a:endParaRPr lang="pt-BR" altLang="en-US" sz="6000" b="1" i="1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The importance of ethics in scientific publishing">
            <a:extLst>
              <a:ext uri="{FF2B5EF4-FFF2-40B4-BE49-F238E27FC236}">
                <a16:creationId xmlns:a16="http://schemas.microsoft.com/office/drawing/2014/main" id="{FD489522-517B-2ACE-BA6E-6BB2899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2278051"/>
            <a:ext cx="4340860" cy="434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953D0CAB-EADB-CBD5-FD6B-DF463ECC1720}"/>
              </a:ext>
            </a:extLst>
          </p:cNvPr>
          <p:cNvSpPr txBox="1">
            <a:spLocks/>
          </p:cNvSpPr>
          <p:nvPr/>
        </p:nvSpPr>
        <p:spPr>
          <a:xfrm>
            <a:off x="-93836" y="6514621"/>
            <a:ext cx="779636" cy="34337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7675" algn="r" defTabSz="34290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4EEDC"/>
              </a:buClr>
            </a:pPr>
            <a:r>
              <a:rPr lang="pt-BR" sz="1600" b="1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15/21</a:t>
            </a:r>
            <a:endParaRPr lang="pt-BR" sz="1400" b="1" i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0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52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E0E98-2F63-4D55-89E5-B8406CC26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" y="1486232"/>
            <a:ext cx="4532326" cy="733841"/>
          </a:xfrm>
        </p:spPr>
        <p:txBody>
          <a:bodyPr>
            <a:normAutofit/>
          </a:bodyPr>
          <a:lstStyle/>
          <a:p>
            <a:pPr algn="l"/>
            <a:r>
              <a:rPr lang="es-ES" sz="4400" b="1" i="1" dirty="0">
                <a:latin typeface="tahoma, sans-serif"/>
              </a:rPr>
              <a:t>¿Más éticos?</a:t>
            </a:r>
            <a:endParaRPr lang="pt-BR" sz="4400" b="1" i="1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5D74FD7-DB88-4946-2B7F-9E92438CEE90}"/>
              </a:ext>
            </a:extLst>
          </p:cNvPr>
          <p:cNvSpPr txBox="1">
            <a:spLocks/>
          </p:cNvSpPr>
          <p:nvPr/>
        </p:nvSpPr>
        <p:spPr>
          <a:xfrm>
            <a:off x="8303187" y="239089"/>
            <a:ext cx="3347345" cy="1292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i="1" dirty="0">
                <a:hlinkClick r:id="rId2"/>
              </a:rPr>
              <a:t>alaec.org</a:t>
            </a:r>
            <a:endParaRPr lang="pt-BR" sz="3600" b="1" i="1" dirty="0"/>
          </a:p>
          <a:p>
            <a:r>
              <a:rPr lang="es-ES" sz="3600" b="1" i="1" dirty="0">
                <a:hlinkClick r:id="rId3"/>
              </a:rPr>
              <a:t>alaec@alaec.org</a:t>
            </a:r>
            <a:endParaRPr lang="es-ES" sz="3600" b="1" i="1" dirty="0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A98269F9-5A2B-3B59-F878-731A9A4E5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39088"/>
            <a:ext cx="6693548" cy="1172865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98A2CFB-8545-D760-8F03-7D72BBBFF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2688" y="1892299"/>
            <a:ext cx="7210275" cy="4726611"/>
          </a:xfrm>
        </p:spPr>
        <p:txBody>
          <a:bodyPr>
            <a:normAutofit fontScale="55000" lnSpcReduction="20000"/>
          </a:bodyPr>
          <a:lstStyle/>
          <a:p>
            <a:pPr algn="l">
              <a:lnSpc>
                <a:spcPct val="110000"/>
              </a:lnSpc>
            </a:pPr>
            <a:r>
              <a:rPr lang="pt-BR" sz="5800" b="1" i="1" dirty="0"/>
              <a:t>Como </a:t>
            </a:r>
            <a:r>
              <a:rPr lang="pt-BR" sz="5800" b="1" i="1" dirty="0" err="1"/>
              <a:t>el</a:t>
            </a:r>
            <a:r>
              <a:rPr lang="pt-BR" sz="5800" b="1" i="1" dirty="0"/>
              <a:t> </a:t>
            </a:r>
            <a:r>
              <a:rPr lang="pt-BR" sz="5800" b="1" i="1" dirty="0" err="1"/>
              <a:t>asocionismo</a:t>
            </a:r>
            <a:r>
              <a:rPr lang="pt-BR" sz="5800" b="1" i="1" dirty="0"/>
              <a:t> </a:t>
            </a:r>
            <a:r>
              <a:rPr lang="pt-BR" sz="5800" b="1" i="1" dirty="0" err="1"/>
              <a:t>puede</a:t>
            </a:r>
            <a:r>
              <a:rPr lang="pt-BR" sz="5800" b="1" i="1" dirty="0"/>
              <a:t> tornar </a:t>
            </a:r>
            <a:r>
              <a:rPr lang="pt-BR" sz="5800" b="1" i="1" dirty="0" err="1"/>
              <a:t>los</a:t>
            </a:r>
            <a:r>
              <a:rPr lang="pt-BR" sz="5800" b="1" i="1" dirty="0"/>
              <a:t> editores todavia más éticos?</a:t>
            </a:r>
            <a:endParaRPr lang="pt-BR" altLang="en-US" sz="59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60000" lvl="5" algn="l">
              <a:lnSpc>
                <a:spcPct val="120000"/>
              </a:lnSpc>
              <a:spcBef>
                <a:spcPts val="1200"/>
              </a:spcBef>
            </a:pPr>
            <a:r>
              <a:rPr lang="pt-BR" altLang="en-US" sz="5500" b="1" i="1" dirty="0">
                <a:latin typeface="Calibri" panose="020F0502020204030204" pitchFamily="34" charset="0"/>
              </a:rPr>
              <a:t>Los editores </a:t>
            </a:r>
            <a:r>
              <a:rPr lang="pt-BR" altLang="en-US" sz="5500" b="1" i="1" dirty="0" err="1">
                <a:latin typeface="Calibri" panose="020F0502020204030204" pitchFamily="34" charset="0"/>
              </a:rPr>
              <a:t>tienen</a:t>
            </a:r>
            <a:r>
              <a:rPr lang="pt-BR" altLang="en-US" sz="5500" b="1" i="1" dirty="0">
                <a:latin typeface="Calibri" panose="020F0502020204030204" pitchFamily="34" charset="0"/>
              </a:rPr>
              <a:t> </a:t>
            </a:r>
            <a:r>
              <a:rPr lang="pt-BR" altLang="en-US" sz="5500" b="1" i="1" dirty="0" err="1">
                <a:latin typeface="Calibri" panose="020F0502020204030204" pitchFamily="34" charset="0"/>
              </a:rPr>
              <a:t>la</a:t>
            </a:r>
            <a:r>
              <a:rPr lang="pt-BR" altLang="en-US" sz="5500" b="1" i="1" dirty="0">
                <a:latin typeface="Calibri" panose="020F0502020204030204" pitchFamily="34" charset="0"/>
              </a:rPr>
              <a:t> </a:t>
            </a:r>
            <a:r>
              <a:rPr lang="pt-BR" altLang="en-US" sz="5500" b="1" i="1" dirty="0" err="1">
                <a:latin typeface="Calibri" panose="020F0502020204030204" pitchFamily="34" charset="0"/>
              </a:rPr>
              <a:t>obligación</a:t>
            </a:r>
            <a:r>
              <a:rPr lang="pt-BR" altLang="en-US" sz="5500" b="1" i="1" dirty="0">
                <a:latin typeface="Calibri" panose="020F0502020204030204" pitchFamily="34" charset="0"/>
              </a:rPr>
              <a:t> de </a:t>
            </a:r>
            <a:r>
              <a:rPr lang="pt-BR" altLang="en-US" sz="5500" b="1" i="1" dirty="0" err="1">
                <a:latin typeface="Calibri" panose="020F0502020204030204" pitchFamily="34" charset="0"/>
              </a:rPr>
              <a:t>mantenerse</a:t>
            </a:r>
            <a:r>
              <a:rPr lang="pt-BR" altLang="en-US" sz="5500" b="1" i="1" dirty="0">
                <a:latin typeface="Calibri" panose="020F0502020204030204" pitchFamily="34" charset="0"/>
              </a:rPr>
              <a:t> </a:t>
            </a:r>
            <a:r>
              <a:rPr lang="pt-BR" altLang="en-US" sz="5500" b="1" i="1" dirty="0" err="1">
                <a:latin typeface="Calibri" panose="020F0502020204030204" pitchFamily="34" charset="0"/>
              </a:rPr>
              <a:t>actualizados</a:t>
            </a:r>
            <a:r>
              <a:rPr lang="pt-BR" altLang="en-US" sz="5500" b="1" i="1" dirty="0">
                <a:latin typeface="Calibri" panose="020F0502020204030204" pitchFamily="34" charset="0"/>
              </a:rPr>
              <a:t> </a:t>
            </a:r>
            <a:r>
              <a:rPr lang="pt-BR" altLang="en-US" sz="5500" b="1" i="1" dirty="0" err="1">
                <a:latin typeface="Calibri" panose="020F0502020204030204" pitchFamily="34" charset="0"/>
              </a:rPr>
              <a:t>respecto</a:t>
            </a:r>
            <a:r>
              <a:rPr lang="pt-BR" altLang="en-US" sz="5500" b="1" i="1" dirty="0">
                <a:latin typeface="Calibri" panose="020F0502020204030204" pitchFamily="34" charset="0"/>
              </a:rPr>
              <a:t> </a:t>
            </a:r>
            <a:r>
              <a:rPr lang="pt-BR" altLang="en-US" sz="55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prácticas</a:t>
            </a:r>
            <a:r>
              <a:rPr lang="pt-BR" altLang="en-US" sz="55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y </a:t>
            </a:r>
            <a:r>
              <a:rPr lang="pt-BR" altLang="en-US" sz="55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conductas</a:t>
            </a:r>
            <a:r>
              <a:rPr lang="pt-BR" altLang="en-US" sz="55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t-BR" altLang="en-US" sz="5500" b="1" i="1" dirty="0">
                <a:latin typeface="Calibri" panose="020F0502020204030204" pitchFamily="34" charset="0"/>
              </a:rPr>
              <a:t>que </a:t>
            </a:r>
            <a:r>
              <a:rPr lang="pt-BR" altLang="en-US" sz="5500" b="1" i="1" dirty="0" err="1">
                <a:latin typeface="Calibri" panose="020F0502020204030204" pitchFamily="34" charset="0"/>
              </a:rPr>
              <a:t>sean</a:t>
            </a:r>
            <a:r>
              <a:rPr lang="pt-BR" altLang="en-US" sz="5500" b="1" i="1" dirty="0">
                <a:latin typeface="Calibri" panose="020F0502020204030204" pitchFamily="34" charset="0"/>
              </a:rPr>
              <a:t> </a:t>
            </a:r>
            <a:r>
              <a:rPr lang="pt-BR" altLang="en-US" sz="5500" b="1" i="1" dirty="0">
                <a:solidFill>
                  <a:srgbClr val="FF0000"/>
                </a:solidFill>
                <a:latin typeface="Calibri" panose="020F0502020204030204" pitchFamily="34" charset="0"/>
              </a:rPr>
              <a:t>antiéticas o que </a:t>
            </a:r>
            <a:r>
              <a:rPr lang="pt-BR" altLang="en-US" sz="55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firan</a:t>
            </a:r>
            <a:r>
              <a:rPr lang="pt-BR" altLang="en-US" sz="55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t-BR" altLang="en-US" sz="55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la</a:t>
            </a:r>
            <a:r>
              <a:rPr lang="pt-BR" altLang="en-US" sz="55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integridade de </a:t>
            </a:r>
            <a:r>
              <a:rPr lang="pt-BR" altLang="en-US" sz="55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la</a:t>
            </a:r>
            <a:r>
              <a:rPr lang="pt-BR" altLang="en-US" sz="55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t-BR" altLang="en-US" sz="55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información</a:t>
            </a:r>
            <a:r>
              <a:rPr lang="pt-BR" altLang="en-US" sz="55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científica.</a:t>
            </a:r>
          </a:p>
          <a:p>
            <a:pPr marL="0" lvl="5">
              <a:lnSpc>
                <a:spcPct val="120000"/>
              </a:lnSpc>
              <a:spcBef>
                <a:spcPts val="1200"/>
              </a:spcBef>
            </a:pPr>
            <a:r>
              <a:rPr lang="pt-BR" altLang="en-US" sz="5600" b="1" i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Información</a:t>
            </a:r>
            <a:r>
              <a:rPr lang="pt-BR" altLang="en-US" sz="56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pt-BR" altLang="en-US" sz="5600" b="1" i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información</a:t>
            </a:r>
            <a:r>
              <a:rPr lang="pt-BR" altLang="en-US" sz="56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pt-BR" altLang="en-US" sz="5600" b="1" i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información</a:t>
            </a:r>
            <a:r>
              <a:rPr lang="pt-BR" altLang="en-US" sz="56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!</a:t>
            </a:r>
            <a:br>
              <a:rPr lang="pt-BR" altLang="en-US" sz="56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pt-BR" altLang="en-US" sz="5600" b="1" i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Atención</a:t>
            </a:r>
            <a:r>
              <a:rPr lang="pt-BR" altLang="en-US" sz="56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pt-BR" altLang="en-US" sz="5600" b="1" i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atención</a:t>
            </a:r>
            <a:r>
              <a:rPr lang="pt-BR" altLang="en-US" sz="56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pt-BR" altLang="en-US" sz="5600" b="1" i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atención</a:t>
            </a:r>
            <a:endParaRPr lang="pt-BR" altLang="en-US" sz="5600" b="1" i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60000" lvl="1" algn="l">
              <a:lnSpc>
                <a:spcPct val="120000"/>
              </a:lnSpc>
              <a:spcBef>
                <a:spcPts val="600"/>
              </a:spcBef>
            </a:pPr>
            <a:endParaRPr lang="pt-BR" altLang="en-US" sz="6000" b="1" i="1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The importance of ethics in scientific publishing">
            <a:extLst>
              <a:ext uri="{FF2B5EF4-FFF2-40B4-BE49-F238E27FC236}">
                <a16:creationId xmlns:a16="http://schemas.microsoft.com/office/drawing/2014/main" id="{FD489522-517B-2ACE-BA6E-6BB2899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2278051"/>
            <a:ext cx="4340860" cy="434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D129519C-E7F7-79EE-C7F3-638759A811DA}"/>
              </a:ext>
            </a:extLst>
          </p:cNvPr>
          <p:cNvSpPr txBox="1">
            <a:spLocks/>
          </p:cNvSpPr>
          <p:nvPr/>
        </p:nvSpPr>
        <p:spPr>
          <a:xfrm>
            <a:off x="-93837" y="6514621"/>
            <a:ext cx="681665" cy="34337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7675" algn="r" defTabSz="34290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4EEDC"/>
              </a:buClr>
            </a:pPr>
            <a:r>
              <a:rPr lang="pt-BR" sz="1600" b="1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16/21</a:t>
            </a:r>
            <a:endParaRPr lang="pt-BR" sz="1400" b="1" i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0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79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E0E98-2F63-4D55-89E5-B8406CC26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" y="1486232"/>
            <a:ext cx="4532326" cy="733841"/>
          </a:xfrm>
        </p:spPr>
        <p:txBody>
          <a:bodyPr>
            <a:normAutofit/>
          </a:bodyPr>
          <a:lstStyle/>
          <a:p>
            <a:pPr algn="l"/>
            <a:r>
              <a:rPr lang="es-ES" sz="4400" b="1" i="1" dirty="0">
                <a:latin typeface="tahoma, sans-serif"/>
              </a:rPr>
              <a:t>¿Más éticos?</a:t>
            </a:r>
            <a:endParaRPr lang="pt-BR" sz="4400" b="1" i="1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5D74FD7-DB88-4946-2B7F-9E92438CEE90}"/>
              </a:ext>
            </a:extLst>
          </p:cNvPr>
          <p:cNvSpPr txBox="1">
            <a:spLocks/>
          </p:cNvSpPr>
          <p:nvPr/>
        </p:nvSpPr>
        <p:spPr>
          <a:xfrm>
            <a:off x="8303187" y="239089"/>
            <a:ext cx="3347345" cy="1292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i="1" dirty="0">
                <a:hlinkClick r:id="rId2"/>
              </a:rPr>
              <a:t>alaec.org</a:t>
            </a:r>
            <a:endParaRPr lang="pt-BR" sz="3600" b="1" i="1" dirty="0"/>
          </a:p>
          <a:p>
            <a:r>
              <a:rPr lang="es-ES" sz="3600" b="1" i="1" dirty="0">
                <a:hlinkClick r:id="rId3"/>
              </a:rPr>
              <a:t>alaec@alaec.org</a:t>
            </a:r>
            <a:endParaRPr lang="es-ES" sz="3600" b="1" i="1" dirty="0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A98269F9-5A2B-3B59-F878-731A9A4E5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39088"/>
            <a:ext cx="6693548" cy="1172865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98A2CFB-8545-D760-8F03-7D72BBBFF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2688" y="1892299"/>
            <a:ext cx="7210275" cy="4726611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10000"/>
              </a:lnSpc>
            </a:pPr>
            <a:r>
              <a:rPr lang="pt-BR" sz="12800" b="1" i="1" dirty="0"/>
              <a:t>Como </a:t>
            </a:r>
            <a:r>
              <a:rPr lang="pt-BR" sz="12800" b="1" i="1" dirty="0" err="1"/>
              <a:t>el</a:t>
            </a:r>
            <a:r>
              <a:rPr lang="pt-BR" sz="12800" b="1" i="1" dirty="0"/>
              <a:t> </a:t>
            </a:r>
            <a:r>
              <a:rPr lang="pt-BR" sz="12800" b="1" i="1" dirty="0" err="1"/>
              <a:t>asociacionismo</a:t>
            </a:r>
            <a:r>
              <a:rPr lang="pt-BR" sz="12800" b="1" i="1" dirty="0"/>
              <a:t> </a:t>
            </a:r>
            <a:r>
              <a:rPr lang="pt-BR" sz="12800" b="1" i="1" dirty="0" err="1"/>
              <a:t>puede</a:t>
            </a:r>
            <a:r>
              <a:rPr lang="pt-BR" sz="12800" b="1" i="1" dirty="0"/>
              <a:t> tornar </a:t>
            </a:r>
            <a:r>
              <a:rPr lang="pt-BR" sz="12800" b="1" i="1" dirty="0" err="1"/>
              <a:t>los</a:t>
            </a:r>
            <a:r>
              <a:rPr lang="pt-BR" sz="12800" b="1" i="1" dirty="0"/>
              <a:t> editores todavia más éticos?</a:t>
            </a:r>
            <a:endParaRPr lang="pt-BR" altLang="en-US" sz="128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60000" lvl="5" algn="l">
              <a:lnSpc>
                <a:spcPct val="120000"/>
              </a:lnSpc>
              <a:spcBef>
                <a:spcPts val="1200"/>
              </a:spcBef>
            </a:pPr>
            <a:r>
              <a:rPr lang="pt-BR" altLang="en-US" sz="11200" b="1" i="1" dirty="0">
                <a:latin typeface="Calibri" panose="020F0502020204030204" pitchFamily="34" charset="0"/>
              </a:rPr>
              <a:t>OK, </a:t>
            </a:r>
            <a:r>
              <a:rPr lang="pt-BR" altLang="en-US" sz="11200" b="1" i="1" dirty="0" err="1">
                <a:latin typeface="Calibri" panose="020F0502020204030204" pitchFamily="34" charset="0"/>
              </a:rPr>
              <a:t>el</a:t>
            </a:r>
            <a:r>
              <a:rPr lang="pt-BR" altLang="en-US" sz="11200" b="1" i="1" dirty="0">
                <a:latin typeface="Calibri" panose="020F0502020204030204" pitchFamily="34" charset="0"/>
              </a:rPr>
              <a:t> intercambio de </a:t>
            </a:r>
            <a:r>
              <a:rPr lang="pt-BR" altLang="en-US" sz="11200" b="1" i="1" dirty="0" err="1">
                <a:latin typeface="Calibri" panose="020F0502020204030204" pitchFamily="34" charset="0"/>
              </a:rPr>
              <a:t>informaciones</a:t>
            </a:r>
            <a:r>
              <a:rPr lang="pt-BR" altLang="en-US" sz="11200" b="1" i="1" dirty="0">
                <a:latin typeface="Calibri" panose="020F0502020204030204" pitchFamily="34" charset="0"/>
              </a:rPr>
              <a:t> es más </a:t>
            </a:r>
            <a:r>
              <a:rPr lang="pt-BR" altLang="en-US" sz="11200" b="1" i="1" dirty="0" err="1">
                <a:latin typeface="Calibri" panose="020F0502020204030204" pitchFamily="34" charset="0"/>
              </a:rPr>
              <a:t>efectivo</a:t>
            </a:r>
            <a:r>
              <a:rPr lang="pt-BR" altLang="en-US" sz="11200" b="1" i="1" dirty="0">
                <a:latin typeface="Calibri" panose="020F0502020204030204" pitchFamily="34" charset="0"/>
              </a:rPr>
              <a:t> </a:t>
            </a:r>
            <a:r>
              <a:rPr lang="pt-BR" altLang="en-US" sz="11200" b="1" i="1" dirty="0" err="1">
                <a:latin typeface="Calibri" panose="020F0502020204030204" pitchFamily="34" charset="0"/>
              </a:rPr>
              <a:t>cuando</a:t>
            </a:r>
            <a:r>
              <a:rPr lang="pt-BR" altLang="en-US" sz="11200" b="1" i="1" dirty="0">
                <a:latin typeface="Calibri" panose="020F0502020204030204" pitchFamily="34" charset="0"/>
              </a:rPr>
              <a:t> se </a:t>
            </a:r>
            <a:r>
              <a:rPr lang="pt-BR" altLang="en-US" sz="11200" b="1" i="1" dirty="0" err="1">
                <a:latin typeface="Calibri" panose="020F0502020204030204" pitchFamily="34" charset="0"/>
              </a:rPr>
              <a:t>tiene</a:t>
            </a:r>
            <a:r>
              <a:rPr lang="pt-BR" altLang="en-US" sz="11200" b="1" i="1" dirty="0">
                <a:latin typeface="Calibri" panose="020F0502020204030204" pitchFamily="34" charset="0"/>
              </a:rPr>
              <a:t> uma Asociación, que publica </a:t>
            </a:r>
            <a:r>
              <a:rPr lang="pt-BR" altLang="en-US" sz="11200" b="1" i="1" dirty="0" err="1">
                <a:latin typeface="Calibri" panose="020F0502020204030204" pitchFamily="34" charset="0"/>
              </a:rPr>
              <a:t>Boletines</a:t>
            </a:r>
            <a:r>
              <a:rPr lang="pt-BR" altLang="en-US" sz="11200" b="1" i="1" dirty="0">
                <a:latin typeface="Calibri" panose="020F0502020204030204" pitchFamily="34" charset="0"/>
              </a:rPr>
              <a:t> y promove </a:t>
            </a:r>
            <a:r>
              <a:rPr lang="pt-BR" altLang="en-US" sz="11200" b="1" i="1" dirty="0" err="1">
                <a:latin typeface="Calibri" panose="020F0502020204030204" pitchFamily="34" charset="0"/>
              </a:rPr>
              <a:t>discusiones</a:t>
            </a:r>
            <a:r>
              <a:rPr lang="pt-BR" altLang="en-US" sz="11200" b="1" i="1" dirty="0">
                <a:latin typeface="Calibri" panose="020F0502020204030204" pitchFamily="34" charset="0"/>
              </a:rPr>
              <a:t> sobre </a:t>
            </a:r>
            <a:r>
              <a:rPr lang="pt-BR" altLang="en-US" sz="11200" b="1" i="1" dirty="0" err="1">
                <a:latin typeface="Calibri" panose="020F0502020204030204" pitchFamily="34" charset="0"/>
              </a:rPr>
              <a:t>los</a:t>
            </a:r>
            <a:r>
              <a:rPr lang="pt-BR" altLang="en-US" sz="11200" b="1" i="1" dirty="0">
                <a:latin typeface="Calibri" panose="020F0502020204030204" pitchFamily="34" charset="0"/>
              </a:rPr>
              <a:t> temas de</a:t>
            </a:r>
            <a:r>
              <a:rPr lang="pt-BR" altLang="en-US" sz="112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SACECI.</a:t>
            </a:r>
            <a:endParaRPr lang="pt-BR" altLang="en-US" sz="9800" b="1" i="1" dirty="0">
              <a:latin typeface="Calibri" panose="020F0502020204030204" pitchFamily="34" charset="0"/>
            </a:endParaRPr>
          </a:p>
          <a:p>
            <a:pPr marL="360000" lvl="5" algn="l">
              <a:lnSpc>
                <a:spcPct val="120000"/>
              </a:lnSpc>
              <a:spcBef>
                <a:spcPts val="1200"/>
              </a:spcBef>
            </a:pPr>
            <a:r>
              <a:rPr lang="pt-BR" altLang="en-US" sz="160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Pero....</a:t>
            </a:r>
          </a:p>
          <a:p>
            <a:pPr marL="360000" lvl="5" algn="r">
              <a:lnSpc>
                <a:spcPct val="120000"/>
              </a:lnSpc>
              <a:spcBef>
                <a:spcPts val="1200"/>
              </a:spcBef>
            </a:pPr>
            <a:r>
              <a:rPr lang="pt-BR" altLang="en-US" sz="16000" b="1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Esto</a:t>
            </a:r>
            <a:r>
              <a:rPr lang="pt-BR" altLang="en-US" sz="160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no es todo!</a:t>
            </a:r>
            <a:r>
              <a:rPr lang="pt-BR" altLang="en-US" sz="16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	 </a:t>
            </a:r>
            <a:endParaRPr lang="pt-BR" altLang="en-US" sz="16000" b="1" i="1" dirty="0">
              <a:latin typeface="Calibri" panose="020F0502020204030204" pitchFamily="34" charset="0"/>
            </a:endParaRPr>
          </a:p>
          <a:p>
            <a:pPr marL="360000" lvl="1" algn="l">
              <a:lnSpc>
                <a:spcPct val="120000"/>
              </a:lnSpc>
              <a:spcBef>
                <a:spcPts val="600"/>
              </a:spcBef>
            </a:pPr>
            <a:endParaRPr lang="pt-BR" altLang="en-US" sz="6000" b="1" i="1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The importance of ethics in scientific publishing">
            <a:extLst>
              <a:ext uri="{FF2B5EF4-FFF2-40B4-BE49-F238E27FC236}">
                <a16:creationId xmlns:a16="http://schemas.microsoft.com/office/drawing/2014/main" id="{FD489522-517B-2ACE-BA6E-6BB2899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2278051"/>
            <a:ext cx="4340860" cy="434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7D76BC1F-1068-2B74-9BD9-BFA2369D305E}"/>
              </a:ext>
            </a:extLst>
          </p:cNvPr>
          <p:cNvSpPr txBox="1">
            <a:spLocks/>
          </p:cNvSpPr>
          <p:nvPr/>
        </p:nvSpPr>
        <p:spPr>
          <a:xfrm>
            <a:off x="-93837" y="6514621"/>
            <a:ext cx="681665" cy="34337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7675" algn="r" defTabSz="34290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4EEDC"/>
              </a:buClr>
            </a:pPr>
            <a:r>
              <a:rPr lang="pt-BR" sz="1600" b="1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17/21</a:t>
            </a:r>
            <a:endParaRPr lang="pt-BR" sz="1400" b="1" i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0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32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C5D74FD7-DB88-4946-2B7F-9E92438CEE90}"/>
              </a:ext>
            </a:extLst>
          </p:cNvPr>
          <p:cNvSpPr txBox="1">
            <a:spLocks/>
          </p:cNvSpPr>
          <p:nvPr/>
        </p:nvSpPr>
        <p:spPr>
          <a:xfrm>
            <a:off x="8303187" y="239089"/>
            <a:ext cx="3347345" cy="1292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i="1" dirty="0">
                <a:hlinkClick r:id="rId2"/>
              </a:rPr>
              <a:t>alaec.org</a:t>
            </a:r>
            <a:endParaRPr lang="pt-BR" sz="3600" b="1" i="1" dirty="0"/>
          </a:p>
          <a:p>
            <a:r>
              <a:rPr lang="es-ES" sz="3600" b="1" i="1" dirty="0">
                <a:hlinkClick r:id="rId3"/>
              </a:rPr>
              <a:t>alaec@alaec.org</a:t>
            </a:r>
            <a:endParaRPr lang="es-ES" sz="3600" b="1" i="1" dirty="0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A98269F9-5A2B-3B59-F878-731A9A4E5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39088"/>
            <a:ext cx="6693548" cy="117286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02DE6A0-5527-BCC0-0A49-004A6F7F1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816" y="1469985"/>
            <a:ext cx="5345981" cy="3657859"/>
          </a:xfrm>
          <a:prstGeom prst="rect">
            <a:avLst/>
          </a:prstGeom>
        </p:spPr>
      </p:pic>
      <p:pic>
        <p:nvPicPr>
          <p:cNvPr id="11" name="Picture 4" descr="Condemning scientific plagiarism">
            <a:extLst>
              <a:ext uri="{FF2B5EF4-FFF2-40B4-BE49-F238E27FC236}">
                <a16:creationId xmlns:a16="http://schemas.microsoft.com/office/drawing/2014/main" id="{ECBBB15E-54BD-20FB-7575-26908C12D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427" y="1469985"/>
            <a:ext cx="4021456" cy="365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7A784C75-D29C-B1F1-48EE-FF6DB72DFC69}"/>
              </a:ext>
            </a:extLst>
          </p:cNvPr>
          <p:cNvSpPr txBox="1">
            <a:spLocks/>
          </p:cNvSpPr>
          <p:nvPr/>
        </p:nvSpPr>
        <p:spPr>
          <a:xfrm>
            <a:off x="0" y="5481805"/>
            <a:ext cx="12192000" cy="110503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7675" defTabSz="34290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4EEDC"/>
              </a:buClr>
            </a:pPr>
            <a:r>
              <a:rPr lang="es-ES" sz="3600" b="1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Aprende el máximo posible.</a:t>
            </a:r>
            <a:br>
              <a:rPr lang="es-ES" sz="3600" b="1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200" b="1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Enseña a tus </a:t>
            </a:r>
            <a:r>
              <a:rPr lang="pt-BR" sz="3200" b="1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pares, a </a:t>
            </a:r>
            <a:r>
              <a:rPr lang="pt-BR" sz="3200" b="1" i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pt-BR" sz="3200" b="1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investigadores </a:t>
            </a:r>
            <a:r>
              <a:rPr lang="pt-BR" sz="3200" b="1" i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jóvenes</a:t>
            </a:r>
            <a:r>
              <a:rPr lang="pt-BR" sz="3200" b="1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 a toda </a:t>
            </a:r>
            <a:r>
              <a:rPr lang="pt-BR" sz="3200" b="1" i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pt-BR" sz="3200" b="1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200" b="1" i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Sociedad</a:t>
            </a:r>
            <a:r>
              <a:rPr lang="pt-BR" sz="3200" b="1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3600" b="1" i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14819BBF-0FF9-69D1-1FB5-829523AE0859}"/>
              </a:ext>
            </a:extLst>
          </p:cNvPr>
          <p:cNvSpPr txBox="1">
            <a:spLocks/>
          </p:cNvSpPr>
          <p:nvPr/>
        </p:nvSpPr>
        <p:spPr>
          <a:xfrm>
            <a:off x="-93837" y="6514621"/>
            <a:ext cx="681665" cy="34337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7675" algn="r" defTabSz="34290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4EEDC"/>
              </a:buClr>
            </a:pPr>
            <a:r>
              <a:rPr lang="pt-BR" sz="1600" b="1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18/21</a:t>
            </a:r>
            <a:endParaRPr lang="pt-BR" sz="1400" b="1" i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0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402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E0E98-2F63-4D55-89E5-B8406CC26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86232"/>
            <a:ext cx="12192000" cy="733841"/>
          </a:xfrm>
        </p:spPr>
        <p:txBody>
          <a:bodyPr>
            <a:normAutofit/>
          </a:bodyPr>
          <a:lstStyle/>
          <a:p>
            <a:pPr algn="l"/>
            <a:r>
              <a:rPr lang="es-ES" sz="4400" b="1" i="1" dirty="0">
                <a:latin typeface="tahoma, sans-serif"/>
              </a:rPr>
              <a:t>Misión de ALAEC</a:t>
            </a:r>
            <a:endParaRPr lang="pt-BR" sz="4400" b="1" i="1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5D74FD7-DB88-4946-2B7F-9E92438CEE90}"/>
              </a:ext>
            </a:extLst>
          </p:cNvPr>
          <p:cNvSpPr txBox="1">
            <a:spLocks/>
          </p:cNvSpPr>
          <p:nvPr/>
        </p:nvSpPr>
        <p:spPr>
          <a:xfrm>
            <a:off x="8303187" y="239089"/>
            <a:ext cx="3347345" cy="1292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i="1" dirty="0">
                <a:hlinkClick r:id="rId2"/>
              </a:rPr>
              <a:t>alaec.org</a:t>
            </a:r>
            <a:endParaRPr lang="pt-BR" sz="3600" b="1" i="1" dirty="0"/>
          </a:p>
          <a:p>
            <a:r>
              <a:rPr lang="es-ES" sz="3600" b="1" i="1" dirty="0">
                <a:hlinkClick r:id="rId3"/>
              </a:rPr>
              <a:t>alaec@alaec.org</a:t>
            </a:r>
            <a:endParaRPr lang="es-ES" sz="3600" b="1" i="1" dirty="0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A98269F9-5A2B-3B59-F878-731A9A4E5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39088"/>
            <a:ext cx="6693548" cy="1172865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C1A9C30D-5CAB-AAD5-5BEC-46FD573F2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3182" y="1853152"/>
            <a:ext cx="6307350" cy="4417763"/>
          </a:xfrm>
        </p:spPr>
        <p:txBody>
          <a:bodyPr>
            <a:normAutofit fontScale="70000" lnSpcReduction="20000"/>
          </a:bodyPr>
          <a:lstStyle/>
          <a:p>
            <a:pPr marL="360000" lvl="1">
              <a:lnSpc>
                <a:spcPct val="120000"/>
              </a:lnSpc>
              <a:spcBef>
                <a:spcPts val="600"/>
              </a:spcBef>
            </a:pPr>
            <a:r>
              <a:rPr lang="es-ES" sz="6400" b="1" i="1" dirty="0"/>
              <a:t>Dedicarnos a ampliar</a:t>
            </a:r>
            <a:br>
              <a:rPr lang="es-ES" sz="6400" b="1" i="1" dirty="0"/>
            </a:br>
            <a:r>
              <a:rPr lang="es-ES" sz="6400" b="1" i="1" dirty="0">
                <a:solidFill>
                  <a:schemeClr val="accent1">
                    <a:lumMod val="75000"/>
                  </a:schemeClr>
                </a:solidFill>
              </a:rPr>
              <a:t>significativamente</a:t>
            </a:r>
            <a:br>
              <a:rPr lang="es-ES" sz="6400" b="1" i="1" dirty="0"/>
            </a:br>
            <a:r>
              <a:rPr lang="es-ES" sz="6400" b="1" i="1" dirty="0"/>
              <a:t>el protagonismo global</a:t>
            </a:r>
            <a:br>
              <a:rPr lang="es-ES" sz="6400" b="1" i="1" dirty="0"/>
            </a:br>
            <a:r>
              <a:rPr lang="es-ES" sz="6400" b="1" i="1" dirty="0"/>
              <a:t>de las investigaciones</a:t>
            </a:r>
            <a:br>
              <a:rPr lang="es-ES" sz="6400" b="1" i="1" dirty="0"/>
            </a:br>
            <a:r>
              <a:rPr lang="es-ES" sz="6400" b="1" i="1" dirty="0"/>
              <a:t>y de las revistas</a:t>
            </a:r>
            <a:br>
              <a:rPr lang="es-ES" sz="6400" b="1" i="1" dirty="0"/>
            </a:br>
            <a:r>
              <a:rPr lang="es-ES" sz="6400" b="1" i="1" dirty="0"/>
              <a:t>latinoamericanas</a:t>
            </a:r>
            <a:endParaRPr lang="pt-BR" altLang="en-US" sz="6000" b="1" i="1" dirty="0">
              <a:latin typeface="Calibri" panose="020F050202020403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6F2DD86-ECE3-A9B9-3DE6-CC5C68A63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68" y="2294352"/>
            <a:ext cx="4002684" cy="3970662"/>
          </a:xfrm>
          <a:prstGeom prst="rect">
            <a:avLst/>
          </a:prstGeom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31EC5018-AABD-E006-E4A3-B04D6240615A}"/>
              </a:ext>
            </a:extLst>
          </p:cNvPr>
          <p:cNvSpPr txBox="1">
            <a:spLocks/>
          </p:cNvSpPr>
          <p:nvPr/>
        </p:nvSpPr>
        <p:spPr>
          <a:xfrm>
            <a:off x="-93837" y="6514621"/>
            <a:ext cx="681665" cy="34337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7675" algn="r" defTabSz="34290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4EEDC"/>
              </a:buClr>
            </a:pPr>
            <a:r>
              <a:rPr lang="pt-BR" sz="1600" b="1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19/21</a:t>
            </a:r>
            <a:endParaRPr lang="pt-BR" sz="1400" b="1" i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0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1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E0E98-2F63-4D55-89E5-B8406CC26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" y="1390324"/>
            <a:ext cx="4755750" cy="733841"/>
          </a:xfrm>
        </p:spPr>
        <p:txBody>
          <a:bodyPr>
            <a:normAutofit/>
          </a:bodyPr>
          <a:lstStyle/>
          <a:p>
            <a:pPr algn="l"/>
            <a:r>
              <a:rPr lang="es-ES" sz="4400" b="1" i="1" dirty="0">
                <a:latin typeface="tahoma, sans-serif"/>
              </a:rPr>
              <a:t>Más fuertes</a:t>
            </a:r>
            <a:endParaRPr lang="pt-BR" sz="4400" b="1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8DA618-A68F-DB8D-350E-09BFD354A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2143" y="1638300"/>
            <a:ext cx="7210275" cy="510997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ES" sz="4000" b="1" i="1" dirty="0"/>
              <a:t>Brasil, 1984</a:t>
            </a:r>
          </a:p>
          <a:p>
            <a:pPr algn="l">
              <a:lnSpc>
                <a:spcPct val="120000"/>
              </a:lnSpc>
            </a:pPr>
            <a:r>
              <a:rPr lang="es-ES" sz="2800" b="1" i="1" dirty="0"/>
              <a:t>Algunas revistas de buena calidad</a:t>
            </a:r>
          </a:p>
          <a:p>
            <a:pPr algn="l">
              <a:lnSpc>
                <a:spcPct val="120000"/>
              </a:lnSpc>
            </a:pPr>
            <a:r>
              <a:rPr lang="es-ES" sz="2800" b="1" i="1" dirty="0"/>
              <a:t>Pero muy nacionales</a:t>
            </a:r>
          </a:p>
          <a:p>
            <a:pPr algn="l">
              <a:lnSpc>
                <a:spcPct val="120000"/>
              </a:lnSpc>
            </a:pPr>
            <a:r>
              <a:rPr lang="es-ES" sz="2800" b="1" i="1" dirty="0"/>
              <a:t>Editores </a:t>
            </a:r>
            <a:r>
              <a:rPr lang="es-ES" sz="2800" b="1" i="1" dirty="0" err="1"/>
              <a:t>inciaron</a:t>
            </a:r>
            <a:r>
              <a:rPr lang="es-ES" sz="2800" b="1" i="1" dirty="0"/>
              <a:t> un diálogo con los organismos federales de apoyo a la investigación (</a:t>
            </a:r>
            <a:r>
              <a:rPr lang="es-ES" sz="2800" b="1" i="1" dirty="0" err="1"/>
              <a:t>CNPq</a:t>
            </a:r>
            <a:r>
              <a:rPr lang="es-ES" sz="2800" b="1" i="1" dirty="0"/>
              <a:t>, </a:t>
            </a:r>
            <a:r>
              <a:rPr lang="es-ES" sz="2800" b="1" i="1" dirty="0" err="1"/>
              <a:t>Finep</a:t>
            </a:r>
            <a:r>
              <a:rPr lang="es-ES" sz="2800" b="1" i="1" dirty="0"/>
              <a:t>), para fortalecer e internacionalizar estas revistas</a:t>
            </a:r>
          </a:p>
          <a:p>
            <a:pPr algn="l">
              <a:lnSpc>
                <a:spcPct val="120000"/>
              </a:lnSpc>
            </a:pPr>
            <a:r>
              <a:rPr lang="es-ES" sz="2800" b="1" i="1" dirty="0" err="1"/>
              <a:t>CNPq</a:t>
            </a:r>
            <a:r>
              <a:rPr lang="es-ES" sz="2800" b="1" i="1" dirty="0"/>
              <a:t> y </a:t>
            </a:r>
            <a:r>
              <a:rPr lang="es-ES" sz="2800" b="1" i="1" dirty="0" err="1"/>
              <a:t>Finep</a:t>
            </a:r>
            <a:r>
              <a:rPr lang="es-ES" sz="2800" b="1" i="1" dirty="0"/>
              <a:t> dijeran, “Si, de acuerdo, pero necesitamos de un interlocutor establecido”.</a:t>
            </a:r>
          </a:p>
          <a:p>
            <a:pPr algn="r">
              <a:lnSpc>
                <a:spcPct val="120000"/>
              </a:lnSpc>
            </a:pPr>
            <a:r>
              <a:rPr lang="es-ES" sz="2800" b="1" i="1" dirty="0"/>
              <a:t>Así nacieron ABEC Brasil</a:t>
            </a:r>
            <a:br>
              <a:rPr lang="es-ES" sz="2800" b="1" i="1" dirty="0"/>
            </a:br>
            <a:r>
              <a:rPr lang="es-ES" sz="2800" b="1" i="1" dirty="0"/>
              <a:t>y el Programa Editorial </a:t>
            </a:r>
            <a:r>
              <a:rPr lang="es-ES" sz="2800" b="1" i="1" dirty="0" err="1"/>
              <a:t>CNPq-Finep</a:t>
            </a:r>
            <a:endParaRPr lang="es-ES" sz="2800" b="1" i="1" dirty="0"/>
          </a:p>
          <a:p>
            <a:endParaRPr lang="pt-BR" sz="3200" b="1" i="1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5D74FD7-DB88-4946-2B7F-9E92438CEE90}"/>
              </a:ext>
            </a:extLst>
          </p:cNvPr>
          <p:cNvSpPr txBox="1">
            <a:spLocks/>
          </p:cNvSpPr>
          <p:nvPr/>
        </p:nvSpPr>
        <p:spPr>
          <a:xfrm>
            <a:off x="8303187" y="239089"/>
            <a:ext cx="3347345" cy="1292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i="1" dirty="0">
                <a:hlinkClick r:id="rId2"/>
              </a:rPr>
              <a:t>alaec.org</a:t>
            </a:r>
            <a:endParaRPr lang="pt-BR" sz="3600" b="1" i="1" dirty="0"/>
          </a:p>
          <a:p>
            <a:r>
              <a:rPr lang="es-ES" sz="3600" b="1" i="1" dirty="0">
                <a:hlinkClick r:id="rId3"/>
              </a:rPr>
              <a:t>alaec@alaec.org</a:t>
            </a:r>
            <a:endParaRPr lang="es-ES" sz="3600" b="1" i="1" dirty="0"/>
          </a:p>
        </p:txBody>
      </p:sp>
      <p:pic>
        <p:nvPicPr>
          <p:cNvPr id="4" name="Picture 2" descr="Asociacionismo entre revistas. Juntos somos mejores, más fuertes y éticos, incluyendo un mapa de américa latina">
            <a:extLst>
              <a:ext uri="{FF2B5EF4-FFF2-40B4-BE49-F238E27FC236}">
                <a16:creationId xmlns:a16="http://schemas.microsoft.com/office/drawing/2014/main" id="{68EF9EA4-6476-6871-A196-65760F89C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9" y="2224016"/>
            <a:ext cx="4524255" cy="452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A98269F9-5A2B-3B59-F878-731A9A4E59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39088"/>
            <a:ext cx="6693548" cy="1172865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585B115D-C9AC-2EDB-F520-199A32397699}"/>
              </a:ext>
            </a:extLst>
          </p:cNvPr>
          <p:cNvSpPr txBox="1">
            <a:spLocks/>
          </p:cNvSpPr>
          <p:nvPr/>
        </p:nvSpPr>
        <p:spPr>
          <a:xfrm>
            <a:off x="-93836" y="6514621"/>
            <a:ext cx="660604" cy="36554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7675" algn="r" defTabSz="34290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4EEDC"/>
              </a:buClr>
            </a:pPr>
            <a:r>
              <a:rPr lang="pt-BR" sz="1600" b="1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2/21</a:t>
            </a:r>
            <a:endParaRPr lang="pt-BR" sz="1400" b="1" i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0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42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E0E98-2F63-4D55-89E5-B8406CC26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86232"/>
            <a:ext cx="12192000" cy="733841"/>
          </a:xfrm>
        </p:spPr>
        <p:txBody>
          <a:bodyPr>
            <a:normAutofit/>
          </a:bodyPr>
          <a:lstStyle/>
          <a:p>
            <a:pPr algn="l"/>
            <a:r>
              <a:rPr lang="es-ES" sz="4400" b="1" i="1" dirty="0">
                <a:latin typeface="tahoma, sans-serif"/>
              </a:rPr>
              <a:t>Como tornarse miembro de ALAEC</a:t>
            </a:r>
            <a:endParaRPr lang="pt-BR" sz="4400" b="1" i="1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5D74FD7-DB88-4946-2B7F-9E92438CEE90}"/>
              </a:ext>
            </a:extLst>
          </p:cNvPr>
          <p:cNvSpPr txBox="1">
            <a:spLocks/>
          </p:cNvSpPr>
          <p:nvPr/>
        </p:nvSpPr>
        <p:spPr>
          <a:xfrm>
            <a:off x="8303187" y="239089"/>
            <a:ext cx="3347345" cy="1292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i="1" dirty="0">
                <a:hlinkClick r:id="rId2"/>
              </a:rPr>
              <a:t>alaec.org</a:t>
            </a:r>
            <a:endParaRPr lang="pt-BR" sz="3600" b="1" i="1" dirty="0"/>
          </a:p>
          <a:p>
            <a:r>
              <a:rPr lang="es-ES" sz="3600" b="1" i="1" dirty="0">
                <a:hlinkClick r:id="rId3"/>
              </a:rPr>
              <a:t>alaec@alaec.org</a:t>
            </a:r>
            <a:endParaRPr lang="es-ES" sz="3600" b="1" i="1" dirty="0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A98269F9-5A2B-3B59-F878-731A9A4E5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39088"/>
            <a:ext cx="6693548" cy="1172865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C1A9C30D-5CAB-AAD5-5BEC-46FD573F2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710" y="5705857"/>
            <a:ext cx="11195134" cy="1005840"/>
          </a:xfrm>
        </p:spPr>
        <p:txBody>
          <a:bodyPr>
            <a:normAutofit/>
          </a:bodyPr>
          <a:lstStyle/>
          <a:p>
            <a:pPr marL="0" lvl="1">
              <a:lnSpc>
                <a:spcPct val="120000"/>
              </a:lnSpc>
              <a:spcBef>
                <a:spcPts val="600"/>
              </a:spcBef>
            </a:pPr>
            <a:r>
              <a:rPr lang="pt-BR" sz="4400" b="1" i="1" dirty="0">
                <a:solidFill>
                  <a:schemeClr val="accent2">
                    <a:lumMod val="50000"/>
                  </a:schemeClr>
                </a:solidFill>
              </a:rPr>
              <a:t>No </a:t>
            </a:r>
            <a:r>
              <a:rPr lang="pt-BR" sz="4400" b="1" i="1" dirty="0" err="1">
                <a:solidFill>
                  <a:schemeClr val="accent2">
                    <a:lumMod val="50000"/>
                  </a:schemeClr>
                </a:solidFill>
              </a:rPr>
              <a:t>haberá</a:t>
            </a:r>
            <a:r>
              <a:rPr lang="pt-BR" sz="4400" b="1" i="1" dirty="0">
                <a:solidFill>
                  <a:schemeClr val="accent2">
                    <a:lumMod val="50000"/>
                  </a:schemeClr>
                </a:solidFill>
              </a:rPr>
              <a:t> pago de </a:t>
            </a:r>
            <a:r>
              <a:rPr lang="pt-BR" sz="4400" b="1" i="1" dirty="0" err="1">
                <a:solidFill>
                  <a:schemeClr val="accent2">
                    <a:lumMod val="50000"/>
                  </a:schemeClr>
                </a:solidFill>
              </a:rPr>
              <a:t>anuidad</a:t>
            </a:r>
            <a:r>
              <a:rPr lang="pt-BR" sz="4400" b="1" i="1" dirty="0">
                <a:solidFill>
                  <a:schemeClr val="accent2">
                    <a:lumMod val="50000"/>
                  </a:schemeClr>
                </a:solidFill>
              </a:rPr>
              <a:t> em 2024</a:t>
            </a:r>
            <a:endParaRPr lang="pt-BR" altLang="en-US" sz="4400" b="1" i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60000" lvl="1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pt-BR" altLang="en-US" sz="60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60000" lvl="1" algn="l">
              <a:lnSpc>
                <a:spcPct val="120000"/>
              </a:lnSpc>
              <a:spcBef>
                <a:spcPts val="600"/>
              </a:spcBef>
            </a:pPr>
            <a:endParaRPr lang="pt-BR" altLang="en-US" sz="6000" b="1" i="1" dirty="0">
              <a:latin typeface="Calibri" panose="020F050202020403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FC14347-265F-8390-CF04-B86552F41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329731"/>
              </p:ext>
            </p:extLst>
          </p:nvPr>
        </p:nvGraphicFramePr>
        <p:xfrm>
          <a:off x="129301" y="2778736"/>
          <a:ext cx="11933399" cy="2410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350">
                  <a:extLst>
                    <a:ext uri="{9D8B030D-6E8A-4147-A177-3AD203B41FA5}">
                      <a16:colId xmlns:a16="http://schemas.microsoft.com/office/drawing/2014/main" val="2489822796"/>
                    </a:ext>
                  </a:extLst>
                </a:gridCol>
                <a:gridCol w="4604885">
                  <a:extLst>
                    <a:ext uri="{9D8B030D-6E8A-4147-A177-3AD203B41FA5}">
                      <a16:colId xmlns:a16="http://schemas.microsoft.com/office/drawing/2014/main" val="4004690184"/>
                    </a:ext>
                  </a:extLst>
                </a:gridCol>
                <a:gridCol w="4345164">
                  <a:extLst>
                    <a:ext uri="{9D8B030D-6E8A-4147-A177-3AD203B41FA5}">
                      <a16:colId xmlns:a16="http://schemas.microsoft.com/office/drawing/2014/main" val="2167443653"/>
                    </a:ext>
                  </a:extLst>
                </a:gridCol>
              </a:tblGrid>
              <a:tr h="544461">
                <a:tc gridSpan="2">
                  <a:txBody>
                    <a:bodyPr/>
                    <a:lstStyle/>
                    <a:p>
                      <a:r>
                        <a:rPr lang="pt-BR" altLang="en-US" sz="2600" b="1" i="1" dirty="0" err="1">
                          <a:solidFill>
                            <a:srgbClr val="FFC000"/>
                          </a:solidFill>
                          <a:latin typeface="Calibri" panose="020F0502020204030204" pitchFamily="34" charset="0"/>
                        </a:rPr>
                        <a:t>Rellene</a:t>
                      </a:r>
                      <a:r>
                        <a:rPr lang="pt-BR" altLang="en-US" sz="2600" b="1" i="1" dirty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altLang="en-US" sz="2600" b="1" i="1" dirty="0" err="1">
                          <a:solidFill>
                            <a:srgbClr val="FFC000"/>
                          </a:solidFill>
                          <a:latin typeface="Calibri" panose="020F0502020204030204" pitchFamily="34" charset="0"/>
                        </a:rPr>
                        <a:t>su</a:t>
                      </a:r>
                      <a:r>
                        <a:rPr lang="pt-BR" altLang="en-US" sz="2600" b="1" i="1" dirty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altLang="en-US" sz="2600" b="1" i="1" dirty="0" err="1">
                          <a:solidFill>
                            <a:srgbClr val="FFC000"/>
                          </a:solidFill>
                          <a:latin typeface="Calibri" panose="020F0502020204030204" pitchFamily="34" charset="0"/>
                        </a:rPr>
                        <a:t>solicitación</a:t>
                      </a:r>
                      <a:r>
                        <a:rPr lang="pt-BR" altLang="en-US" sz="2600" b="1" i="1" dirty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</a:rPr>
                        <a:t> de membresia</a:t>
                      </a:r>
                      <a:endParaRPr lang="en-US" sz="2600" dirty="0">
                        <a:solidFill>
                          <a:srgbClr val="FFC000"/>
                        </a:solidFill>
                      </a:endParaRPr>
                    </a:p>
                  </a:txBody>
                  <a:tcPr marL="134251" marR="134251" marT="67125" marB="671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4251" marR="134251" marT="67125" marB="67125"/>
                </a:tc>
                <a:extLst>
                  <a:ext uri="{0D108BD9-81ED-4DB2-BD59-A6C34878D82A}">
                    <a16:rowId xmlns:a16="http://schemas.microsoft.com/office/drawing/2014/main" val="4173732643"/>
                  </a:ext>
                </a:extLst>
              </a:tr>
              <a:tr h="544461"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marL="134251" marR="134251" marT="67125" marB="671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dirty="0" err="1"/>
                        <a:t>En</a:t>
                      </a:r>
                      <a:r>
                        <a:rPr lang="pt-BR" sz="3200" b="1" dirty="0"/>
                        <a:t> </a:t>
                      </a:r>
                      <a:r>
                        <a:rPr lang="pt-BR" sz="3200" b="1" dirty="0" err="1"/>
                        <a:t>Español</a:t>
                      </a:r>
                      <a:endParaRPr lang="en-US" sz="3200" b="1" dirty="0"/>
                    </a:p>
                  </a:txBody>
                  <a:tcPr marL="134251" marR="134251" marT="67125" marB="67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1" dirty="0"/>
                        <a:t>Em Português</a:t>
                      </a:r>
                      <a:endParaRPr lang="en-US" sz="3200" b="1" dirty="0"/>
                    </a:p>
                  </a:txBody>
                  <a:tcPr marL="134251" marR="134251" marT="67125" marB="67125"/>
                </a:tc>
                <a:extLst>
                  <a:ext uri="{0D108BD9-81ED-4DB2-BD59-A6C34878D82A}">
                    <a16:rowId xmlns:a16="http://schemas.microsoft.com/office/drawing/2014/main" val="2751084529"/>
                  </a:ext>
                </a:extLst>
              </a:tr>
              <a:tr h="544461">
                <a:tc>
                  <a:txBody>
                    <a:bodyPr/>
                    <a:lstStyle/>
                    <a:p>
                      <a:pPr algn="r"/>
                      <a:r>
                        <a:rPr lang="pt-BR" sz="3200" b="1" dirty="0"/>
                        <a:t>Individual: </a:t>
                      </a:r>
                      <a:endParaRPr lang="en-US" sz="3200" b="1" dirty="0"/>
                    </a:p>
                  </a:txBody>
                  <a:tcPr marL="134251" marR="134251" marT="67125" marB="67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>
                          <a:hlinkClick r:id="rId5"/>
                        </a:rPr>
                        <a:t>https://bit.ly/4b4M6VR</a:t>
                      </a:r>
                      <a:r>
                        <a:rPr lang="en-US" sz="3200" b="1" i="1" dirty="0"/>
                        <a:t> </a:t>
                      </a:r>
                    </a:p>
                  </a:txBody>
                  <a:tcPr marL="134251" marR="134251" marT="67125" marB="67125"/>
                </a:tc>
                <a:tc>
                  <a:txBody>
                    <a:bodyPr/>
                    <a:lstStyle/>
                    <a:p>
                      <a:r>
                        <a:rPr lang="en-US" sz="3200" b="1" i="1" dirty="0">
                          <a:hlinkClick r:id="rId6"/>
                        </a:rPr>
                        <a:t>https://bit.ly/3JNNDDH</a:t>
                      </a:r>
                      <a:r>
                        <a:rPr lang="en-US" sz="3200" b="1" i="1" dirty="0"/>
                        <a:t> </a:t>
                      </a:r>
                    </a:p>
                  </a:txBody>
                  <a:tcPr marL="134251" marR="134251" marT="67125" marB="67125"/>
                </a:tc>
                <a:extLst>
                  <a:ext uri="{0D108BD9-81ED-4DB2-BD59-A6C34878D82A}">
                    <a16:rowId xmlns:a16="http://schemas.microsoft.com/office/drawing/2014/main" val="1410650893"/>
                  </a:ext>
                </a:extLst>
              </a:tr>
              <a:tr h="544461">
                <a:tc>
                  <a:txBody>
                    <a:bodyPr/>
                    <a:lstStyle/>
                    <a:p>
                      <a:pPr algn="r"/>
                      <a:r>
                        <a:rPr lang="pt-BR" sz="3200" b="1" dirty="0"/>
                        <a:t>Institucional: </a:t>
                      </a:r>
                      <a:endParaRPr lang="en-US" sz="3200" b="1" dirty="0"/>
                    </a:p>
                  </a:txBody>
                  <a:tcPr marL="134251" marR="134251" marT="67125" marB="67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>
                          <a:hlinkClick r:id="rId7"/>
                        </a:rPr>
                        <a:t>https://bit.ly/3Ws1as3</a:t>
                      </a:r>
                      <a:r>
                        <a:rPr lang="en-US" sz="3200" b="1" i="1" dirty="0"/>
                        <a:t> </a:t>
                      </a:r>
                    </a:p>
                  </a:txBody>
                  <a:tcPr marL="134251" marR="134251" marT="67125" marB="671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dirty="0"/>
                        <a:t> </a:t>
                      </a:r>
                      <a:r>
                        <a:rPr lang="pt-BR" sz="3200" b="1" i="1" dirty="0">
                          <a:hlinkClick r:id="rId8"/>
                        </a:rPr>
                        <a:t>https://bit.ly/3JWyAHy</a:t>
                      </a:r>
                      <a:r>
                        <a:rPr lang="pt-BR" sz="3200" b="1" i="1" dirty="0"/>
                        <a:t> </a:t>
                      </a:r>
                      <a:endParaRPr lang="en-US" sz="3200" b="1" i="1" dirty="0"/>
                    </a:p>
                  </a:txBody>
                  <a:tcPr marL="134251" marR="134251" marT="67125" marB="67125"/>
                </a:tc>
                <a:extLst>
                  <a:ext uri="{0D108BD9-81ED-4DB2-BD59-A6C34878D82A}">
                    <a16:rowId xmlns:a16="http://schemas.microsoft.com/office/drawing/2014/main" val="1340942308"/>
                  </a:ext>
                </a:extLst>
              </a:tr>
            </a:tbl>
          </a:graphicData>
        </a:graphic>
      </p:graphicFrame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F1524DE8-17DF-8BF5-7701-E2F9BBE80F25}"/>
              </a:ext>
            </a:extLst>
          </p:cNvPr>
          <p:cNvSpPr txBox="1">
            <a:spLocks/>
          </p:cNvSpPr>
          <p:nvPr/>
        </p:nvSpPr>
        <p:spPr>
          <a:xfrm>
            <a:off x="-72065" y="6514621"/>
            <a:ext cx="681665" cy="34337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7675" algn="r" defTabSz="34290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4EEDC"/>
              </a:buClr>
            </a:pPr>
            <a:r>
              <a:rPr lang="pt-BR" sz="1600" b="1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20/21</a:t>
            </a:r>
            <a:endParaRPr lang="pt-BR" sz="1400" b="1" i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0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632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E0E98-2F63-4D55-89E5-B8406CC26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7082" y="2705936"/>
            <a:ext cx="4755750" cy="1042304"/>
          </a:xfrm>
        </p:spPr>
        <p:txBody>
          <a:bodyPr>
            <a:noAutofit/>
          </a:bodyPr>
          <a:lstStyle/>
          <a:p>
            <a:r>
              <a:rPr lang="es-ES" sz="3600" b="1" dirty="0">
                <a:latin typeface="tahoma, sans-serif"/>
              </a:rPr>
              <a:t>Asociacionismo</a:t>
            </a:r>
            <a:br>
              <a:rPr lang="es-ES" sz="3600" b="1" dirty="0">
                <a:latin typeface="tahoma, sans-serif"/>
              </a:rPr>
            </a:br>
            <a:r>
              <a:rPr lang="es-ES" sz="3600" b="1" dirty="0">
                <a:latin typeface="tahoma, sans-serif"/>
              </a:rPr>
              <a:t>entre revistas </a:t>
            </a:r>
            <a:endParaRPr lang="pt-BR" sz="3600" b="1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8DA618-A68F-DB8D-350E-09BFD354A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6585" y="3702246"/>
            <a:ext cx="5236743" cy="22676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s-ES" sz="3200" b="1" i="1" dirty="0"/>
              <a:t>Juntos somos mejores,</a:t>
            </a:r>
            <a:br>
              <a:rPr lang="es-ES" sz="3200" b="1" i="1" dirty="0"/>
            </a:br>
            <a:r>
              <a:rPr lang="es-ES" sz="3200" b="1" i="1" dirty="0"/>
              <a:t>más fuertes y éticos</a:t>
            </a:r>
          </a:p>
          <a:p>
            <a:pPr>
              <a:lnSpc>
                <a:spcPct val="110000"/>
              </a:lnSpc>
              <a:spcBef>
                <a:spcPts val="1500"/>
              </a:spcBef>
            </a:pPr>
            <a:r>
              <a:rPr lang="es-ES" sz="4000" b="1" i="1" dirty="0">
                <a:solidFill>
                  <a:schemeClr val="accent2">
                    <a:lumMod val="50000"/>
                  </a:schemeClr>
                </a:solidFill>
              </a:rPr>
              <a:t>Gracias a Todas y Todos por su tiempo</a:t>
            </a:r>
            <a:endParaRPr lang="pt-BR" sz="4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5D74FD7-DB88-4946-2B7F-9E92438CEE90}"/>
              </a:ext>
            </a:extLst>
          </p:cNvPr>
          <p:cNvSpPr txBox="1">
            <a:spLocks/>
          </p:cNvSpPr>
          <p:nvPr/>
        </p:nvSpPr>
        <p:spPr>
          <a:xfrm>
            <a:off x="8303187" y="239089"/>
            <a:ext cx="3347345" cy="1292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i="1" dirty="0">
                <a:hlinkClick r:id="rId2"/>
              </a:rPr>
              <a:t>alaec.org</a:t>
            </a:r>
            <a:endParaRPr lang="pt-BR" sz="3600" b="1" i="1" dirty="0"/>
          </a:p>
          <a:p>
            <a:r>
              <a:rPr lang="es-ES" sz="3600" b="1" i="1" dirty="0">
                <a:hlinkClick r:id="rId3"/>
              </a:rPr>
              <a:t>alaec@alaec.org</a:t>
            </a:r>
            <a:endParaRPr lang="es-ES" sz="3600" b="1" i="1" dirty="0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A98269F9-5A2B-3B59-F878-731A9A4E5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39088"/>
            <a:ext cx="6693548" cy="11728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A80C003-5AE3-1609-5E95-3AF9749F5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" y="1744262"/>
            <a:ext cx="5607338" cy="408961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F37FB8EB-4969-95C7-A140-34C22481AC0F}"/>
              </a:ext>
            </a:extLst>
          </p:cNvPr>
          <p:cNvSpPr txBox="1">
            <a:spLocks/>
          </p:cNvSpPr>
          <p:nvPr/>
        </p:nvSpPr>
        <p:spPr>
          <a:xfrm>
            <a:off x="7969751" y="1555771"/>
            <a:ext cx="4014216" cy="1172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800" b="1" i="1" dirty="0"/>
              <a:t>Piotr Trzesniak, Brasil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800" b="1" i="1" dirty="0"/>
              <a:t>piotreze@gmail.com</a:t>
            </a:r>
            <a:endParaRPr lang="pt-BR" sz="2800" b="1" i="1" dirty="0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D8A17917-C0F9-F599-2BA1-AF580F82F570}"/>
              </a:ext>
            </a:extLst>
          </p:cNvPr>
          <p:cNvSpPr txBox="1">
            <a:spLocks/>
          </p:cNvSpPr>
          <p:nvPr/>
        </p:nvSpPr>
        <p:spPr>
          <a:xfrm>
            <a:off x="-93836" y="5969938"/>
            <a:ext cx="11566668" cy="8880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7675" algn="r" defTabSz="34290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4EEDC"/>
              </a:buClr>
            </a:pPr>
            <a:r>
              <a:rPr lang="pt-BR" sz="2400" b="1" i="1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Ilustraciones</a:t>
            </a:r>
            <a:r>
              <a:rPr lang="pt-BR" sz="2400" b="1" i="1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b="1" i="1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generadas</a:t>
            </a:r>
            <a:r>
              <a:rPr lang="pt-BR" sz="2400" b="1" i="1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pt-BR" sz="2400" b="1" i="1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Inteligencia</a:t>
            </a:r>
            <a:r>
              <a:rPr lang="pt-BR" sz="2400" b="1" i="1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Artificial.</a:t>
            </a:r>
            <a:br>
              <a:rPr lang="pt-BR" sz="2400" b="1" i="1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400" b="1" i="1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Gracias</a:t>
            </a:r>
            <a:r>
              <a:rPr lang="pt-BR" sz="2400" b="1" i="1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Microsoft </a:t>
            </a:r>
            <a:r>
              <a:rPr lang="pt-BR" sz="2400" b="1" i="1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CoPilot</a:t>
            </a:r>
            <a:br>
              <a:rPr lang="pt-BR" sz="2800" b="1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sz="2800" b="1" i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0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0B772E68-929E-CA89-D7D7-5B0BD1239F85}"/>
              </a:ext>
            </a:extLst>
          </p:cNvPr>
          <p:cNvSpPr txBox="1">
            <a:spLocks/>
          </p:cNvSpPr>
          <p:nvPr/>
        </p:nvSpPr>
        <p:spPr>
          <a:xfrm>
            <a:off x="-93836" y="6514621"/>
            <a:ext cx="660604" cy="36554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7675" algn="r" defTabSz="34290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4EEDC"/>
              </a:buClr>
            </a:pPr>
            <a:r>
              <a:rPr lang="pt-BR" sz="1600" b="1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2/21</a:t>
            </a:r>
            <a:endParaRPr lang="pt-BR" sz="1400" b="1" i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0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31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E0E98-2F63-4D55-89E5-B8406CC26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19" y="1468357"/>
            <a:ext cx="4755750" cy="733841"/>
          </a:xfrm>
        </p:spPr>
        <p:txBody>
          <a:bodyPr>
            <a:normAutofit/>
          </a:bodyPr>
          <a:lstStyle/>
          <a:p>
            <a:pPr algn="l"/>
            <a:r>
              <a:rPr lang="es-ES" sz="4400" b="1" i="1" dirty="0">
                <a:latin typeface="tahoma, sans-serif"/>
              </a:rPr>
              <a:t>Más fuertes</a:t>
            </a:r>
            <a:endParaRPr lang="pt-BR" sz="4400" b="1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8DA618-A68F-DB8D-350E-09BFD354A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2143" y="1714500"/>
            <a:ext cx="7210275" cy="4904411"/>
          </a:xfrm>
        </p:spPr>
        <p:txBody>
          <a:bodyPr>
            <a:normAutofit fontScale="92500"/>
          </a:bodyPr>
          <a:lstStyle/>
          <a:p>
            <a:pPr algn="l"/>
            <a:r>
              <a:rPr lang="es-ES" sz="4000" b="1" i="1" dirty="0"/>
              <a:t>Sobre el Programa Editorial</a:t>
            </a:r>
          </a:p>
          <a:p>
            <a:pPr algn="l">
              <a:lnSpc>
                <a:spcPct val="110000"/>
              </a:lnSpc>
            </a:pPr>
            <a:r>
              <a:rPr lang="es-ES" sz="2800" b="1" i="1" dirty="0" err="1"/>
              <a:t>Finep</a:t>
            </a:r>
            <a:r>
              <a:rPr lang="es-ES" sz="2800" b="1" i="1" dirty="0"/>
              <a:t> abandonó el Programa al inicio del milenio</a:t>
            </a:r>
          </a:p>
          <a:p>
            <a:pPr algn="l">
              <a:lnSpc>
                <a:spcPct val="110000"/>
              </a:lnSpc>
            </a:pPr>
            <a:r>
              <a:rPr lang="es-ES" sz="2800" b="1" i="1" dirty="0"/>
              <a:t>La CAPES (otro organismo del gobierno federal)</a:t>
            </a:r>
            <a:br>
              <a:rPr lang="es-ES" sz="2800" b="1" i="1" dirty="0"/>
            </a:br>
            <a:r>
              <a:rPr lang="es-ES" sz="2800" b="1" i="1" dirty="0"/>
              <a:t>se incorporó </a:t>
            </a:r>
            <a:r>
              <a:rPr lang="es-ES" sz="2800" b="1" i="1" dirty="0" err="1"/>
              <a:t>alguns</a:t>
            </a:r>
            <a:r>
              <a:rPr lang="es-ES" sz="2800" b="1" i="1" dirty="0"/>
              <a:t> años después.</a:t>
            </a:r>
          </a:p>
          <a:p>
            <a:pPr algn="l">
              <a:lnSpc>
                <a:spcPct val="110000"/>
              </a:lnSpc>
            </a:pPr>
            <a:r>
              <a:rPr lang="es-ES" sz="2800" b="1" i="1" dirty="0"/>
              <a:t>Durante décadas, el programa contribuyó más de 1 millón de dólares al año a las revistas. Más recientemente (2021/2023), ~US$ 600.000/año.</a:t>
            </a:r>
          </a:p>
          <a:p>
            <a:pPr algn="l">
              <a:lnSpc>
                <a:spcPct val="110000"/>
              </a:lnSpc>
            </a:pPr>
            <a:r>
              <a:rPr lang="es-ES" sz="2800" b="1" i="1" dirty="0"/>
              <a:t>Desde de 1984, ABEC Brasil forma parte comité que evalúa las solicitudes de las revistas</a:t>
            </a:r>
            <a:endParaRPr lang="pt-BR" sz="2800" b="1" i="1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5D74FD7-DB88-4946-2B7F-9E92438CEE90}"/>
              </a:ext>
            </a:extLst>
          </p:cNvPr>
          <p:cNvSpPr txBox="1">
            <a:spLocks/>
          </p:cNvSpPr>
          <p:nvPr/>
        </p:nvSpPr>
        <p:spPr>
          <a:xfrm>
            <a:off x="8303187" y="239089"/>
            <a:ext cx="3347345" cy="1292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i="1" dirty="0">
                <a:hlinkClick r:id="rId2"/>
              </a:rPr>
              <a:t>alaec.org</a:t>
            </a:r>
            <a:endParaRPr lang="pt-BR" sz="3600" b="1" i="1" dirty="0"/>
          </a:p>
          <a:p>
            <a:r>
              <a:rPr lang="es-ES" sz="3600" b="1" i="1" dirty="0">
                <a:hlinkClick r:id="rId3"/>
              </a:rPr>
              <a:t>alaec@alaec.org</a:t>
            </a:r>
            <a:endParaRPr lang="es-ES" sz="3600" b="1" i="1" dirty="0"/>
          </a:p>
        </p:txBody>
      </p:sp>
      <p:pic>
        <p:nvPicPr>
          <p:cNvPr id="4" name="Picture 2" descr="Asociacionismo entre revistas. Juntos somos mejores, más fuertes y éticos, incluyendo un mapa de américa latina">
            <a:extLst>
              <a:ext uri="{FF2B5EF4-FFF2-40B4-BE49-F238E27FC236}">
                <a16:creationId xmlns:a16="http://schemas.microsoft.com/office/drawing/2014/main" id="{68EF9EA4-6476-6871-A196-65760F89C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9" y="2374899"/>
            <a:ext cx="4378233" cy="437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A98269F9-5A2B-3B59-F878-731A9A4E59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39088"/>
            <a:ext cx="6693548" cy="1172865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8765C58D-25D5-7AD1-4EDE-DFF53E8A1B69}"/>
              </a:ext>
            </a:extLst>
          </p:cNvPr>
          <p:cNvSpPr txBox="1">
            <a:spLocks/>
          </p:cNvSpPr>
          <p:nvPr/>
        </p:nvSpPr>
        <p:spPr>
          <a:xfrm>
            <a:off x="-93836" y="6514621"/>
            <a:ext cx="660604" cy="36554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7675" algn="r" defTabSz="34290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4EEDC"/>
              </a:buClr>
            </a:pPr>
            <a:r>
              <a:rPr lang="pt-BR" sz="1600" b="1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3/21</a:t>
            </a:r>
            <a:endParaRPr lang="pt-BR" sz="1400" b="1" i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0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34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E0E98-2F63-4D55-89E5-B8406CC26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51" y="1524761"/>
            <a:ext cx="4755750" cy="733841"/>
          </a:xfrm>
        </p:spPr>
        <p:txBody>
          <a:bodyPr>
            <a:normAutofit/>
          </a:bodyPr>
          <a:lstStyle/>
          <a:p>
            <a:pPr algn="l"/>
            <a:r>
              <a:rPr lang="es-ES" sz="4400" b="1" i="1" dirty="0">
                <a:latin typeface="tahoma, sans-serif"/>
              </a:rPr>
              <a:t>Más fuertes</a:t>
            </a:r>
            <a:endParaRPr lang="pt-BR" sz="4400" b="1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8DA618-A68F-DB8D-350E-09BFD354A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9503" y="1644401"/>
            <a:ext cx="7210275" cy="497451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ES" sz="4000" b="1" i="1" dirty="0"/>
              <a:t>El Asociacionismo da la fuerza</a:t>
            </a:r>
          </a:p>
          <a:p>
            <a:pPr algn="l">
              <a:lnSpc>
                <a:spcPct val="120000"/>
              </a:lnSpc>
            </a:pPr>
            <a:r>
              <a:rPr lang="es-ES" sz="3200" b="1" i="1" dirty="0"/>
              <a:t>Los organismos no quieren hablar con decenas de editores de forma aislada.</a:t>
            </a:r>
          </a:p>
          <a:p>
            <a:pPr algn="l">
              <a:lnSpc>
                <a:spcPct val="120000"/>
              </a:lnSpc>
            </a:pPr>
            <a:r>
              <a:rPr lang="es-ES" sz="3200" b="1" i="1" dirty="0"/>
              <a:t>Quieren un interlocutor que los represente.</a:t>
            </a:r>
          </a:p>
          <a:p>
            <a:pPr algn="l">
              <a:lnSpc>
                <a:spcPct val="120000"/>
              </a:lnSpc>
            </a:pPr>
            <a:r>
              <a:rPr lang="es-ES" sz="3200" b="1" i="1" dirty="0"/>
              <a:t>Las redes son iniciativas interesantes y útiles, pero no tienen personalidad jurídica ni Juntas Directivas formales establecidas.</a:t>
            </a:r>
            <a:br>
              <a:rPr lang="es-ES" sz="3200" b="1" i="1" dirty="0"/>
            </a:br>
            <a:r>
              <a:rPr lang="es-ES" sz="3200" b="1" i="1" dirty="0"/>
              <a:t>Tienen dificultades para mantener programas e iniciativas permanentes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5D74FD7-DB88-4946-2B7F-9E92438CEE90}"/>
              </a:ext>
            </a:extLst>
          </p:cNvPr>
          <p:cNvSpPr txBox="1">
            <a:spLocks/>
          </p:cNvSpPr>
          <p:nvPr/>
        </p:nvSpPr>
        <p:spPr>
          <a:xfrm>
            <a:off x="8303187" y="239089"/>
            <a:ext cx="3347345" cy="1292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i="1" dirty="0">
                <a:hlinkClick r:id="rId2"/>
              </a:rPr>
              <a:t>alaec.org</a:t>
            </a:r>
            <a:endParaRPr lang="pt-BR" sz="3600" b="1" i="1" dirty="0"/>
          </a:p>
          <a:p>
            <a:r>
              <a:rPr lang="es-ES" sz="3600" b="1" i="1" dirty="0">
                <a:hlinkClick r:id="rId3"/>
              </a:rPr>
              <a:t>alaec@alaec.org</a:t>
            </a:r>
            <a:endParaRPr lang="es-ES" sz="3600" b="1" i="1" dirty="0"/>
          </a:p>
        </p:txBody>
      </p:sp>
      <p:pic>
        <p:nvPicPr>
          <p:cNvPr id="4" name="Picture 2" descr="Asociacionismo entre revistas. Juntos somos mejores, más fuertes y éticos, incluyendo un mapa de américa latina">
            <a:extLst>
              <a:ext uri="{FF2B5EF4-FFF2-40B4-BE49-F238E27FC236}">
                <a16:creationId xmlns:a16="http://schemas.microsoft.com/office/drawing/2014/main" id="{68EF9EA4-6476-6871-A196-65760F89C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1" y="2323559"/>
            <a:ext cx="4348549" cy="434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A98269F9-5A2B-3B59-F878-731A9A4E59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39088"/>
            <a:ext cx="6693548" cy="1172865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7B48EBDD-C0EB-0443-1CA0-94835ED57E40}"/>
              </a:ext>
            </a:extLst>
          </p:cNvPr>
          <p:cNvSpPr txBox="1">
            <a:spLocks/>
          </p:cNvSpPr>
          <p:nvPr/>
        </p:nvSpPr>
        <p:spPr>
          <a:xfrm>
            <a:off x="-93836" y="6514621"/>
            <a:ext cx="660604" cy="36554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7675" algn="r" defTabSz="34290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4EEDC"/>
              </a:buClr>
            </a:pPr>
            <a:r>
              <a:rPr lang="pt-BR" sz="1600" b="1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4/21</a:t>
            </a:r>
            <a:endParaRPr lang="pt-BR" sz="1400" b="1" i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0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453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E0E98-2F63-4D55-89E5-B8406CC26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58" y="1468357"/>
            <a:ext cx="4755750" cy="733841"/>
          </a:xfrm>
        </p:spPr>
        <p:txBody>
          <a:bodyPr>
            <a:normAutofit/>
          </a:bodyPr>
          <a:lstStyle/>
          <a:p>
            <a:pPr algn="l"/>
            <a:r>
              <a:rPr lang="es-ES" sz="4400" b="1" i="1" dirty="0">
                <a:latin typeface="tahoma, sans-serif"/>
              </a:rPr>
              <a:t>Más fuertes</a:t>
            </a:r>
            <a:endParaRPr lang="pt-BR" sz="4400" b="1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8DA618-A68F-DB8D-350E-09BFD354A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2143" y="1689100"/>
            <a:ext cx="7210275" cy="501556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s-ES" sz="6400" b="1" i="1" dirty="0"/>
              <a:t>El asociacionismo da la fuerza</a:t>
            </a:r>
          </a:p>
          <a:p>
            <a:pPr algn="l">
              <a:lnSpc>
                <a:spcPct val="120000"/>
              </a:lnSpc>
            </a:pPr>
            <a:r>
              <a:rPr lang="es-ES" sz="3500" b="1" i="1" dirty="0"/>
              <a:t>Entre las propuestas de ALAEC están:</a:t>
            </a:r>
            <a:br>
              <a:rPr lang="es-ES" sz="3500" b="1" i="1" dirty="0"/>
            </a:br>
            <a:r>
              <a:rPr lang="es-ES" sz="3500" b="1" i="1" dirty="0"/>
              <a:t>a) </a:t>
            </a:r>
            <a:r>
              <a:rPr lang="es-ES" sz="3500" b="1" i="1" dirty="0">
                <a:solidFill>
                  <a:schemeClr val="accent2">
                    <a:lumMod val="50000"/>
                  </a:schemeClr>
                </a:solidFill>
              </a:rPr>
              <a:t>fortalecer las redes existentes</a:t>
            </a:r>
            <a:r>
              <a:rPr lang="es-ES" sz="3500" b="1" i="1" dirty="0"/>
              <a:t>, para que tengan personalidad jurídica, Estatuto, Junta Directiva y puedan cobrar por su membresía.</a:t>
            </a:r>
            <a:br>
              <a:rPr lang="es-ES" sz="3500" b="1" i="1" dirty="0"/>
            </a:br>
            <a:r>
              <a:rPr lang="es-ES" sz="3500" b="1" i="1" dirty="0"/>
              <a:t>b) </a:t>
            </a:r>
            <a:r>
              <a:rPr lang="es-ES" sz="3500" b="1" i="1" dirty="0">
                <a:solidFill>
                  <a:schemeClr val="accent2">
                    <a:lumMod val="50000"/>
                  </a:schemeClr>
                </a:solidFill>
              </a:rPr>
              <a:t>promover la creación de Secciones Regionales</a:t>
            </a:r>
            <a:r>
              <a:rPr lang="es-ES" sz="3500" b="1" i="1" dirty="0"/>
              <a:t>, en los países que no tengan ninguna iniciativa que agrupe a los editores.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5D74FD7-DB88-4946-2B7F-9E92438CEE90}"/>
              </a:ext>
            </a:extLst>
          </p:cNvPr>
          <p:cNvSpPr txBox="1">
            <a:spLocks/>
          </p:cNvSpPr>
          <p:nvPr/>
        </p:nvSpPr>
        <p:spPr>
          <a:xfrm>
            <a:off x="8303187" y="239089"/>
            <a:ext cx="3347345" cy="1292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i="1" dirty="0">
                <a:hlinkClick r:id="rId2"/>
              </a:rPr>
              <a:t>alaec.org</a:t>
            </a:r>
            <a:endParaRPr lang="pt-BR" sz="3600" b="1" i="1" dirty="0"/>
          </a:p>
          <a:p>
            <a:r>
              <a:rPr lang="es-ES" sz="3600" b="1" i="1" dirty="0">
                <a:hlinkClick r:id="rId3"/>
              </a:rPr>
              <a:t>alaec@alaec.org</a:t>
            </a:r>
            <a:endParaRPr lang="es-ES" sz="3600" b="1" i="1" dirty="0"/>
          </a:p>
        </p:txBody>
      </p:sp>
      <p:pic>
        <p:nvPicPr>
          <p:cNvPr id="4" name="Picture 2" descr="Asociacionismo entre revistas. Juntos somos mejores, más fuertes y éticos, incluyendo un mapa de américa latina">
            <a:extLst>
              <a:ext uri="{FF2B5EF4-FFF2-40B4-BE49-F238E27FC236}">
                <a16:creationId xmlns:a16="http://schemas.microsoft.com/office/drawing/2014/main" id="{68EF9EA4-6476-6871-A196-65760F89C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8" y="2258602"/>
            <a:ext cx="4446064" cy="444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A98269F9-5A2B-3B59-F878-731A9A4E59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39088"/>
            <a:ext cx="6693548" cy="1172865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A4E6885E-9439-DA3E-285F-A94C8A477273}"/>
              </a:ext>
            </a:extLst>
          </p:cNvPr>
          <p:cNvSpPr txBox="1">
            <a:spLocks/>
          </p:cNvSpPr>
          <p:nvPr/>
        </p:nvSpPr>
        <p:spPr>
          <a:xfrm>
            <a:off x="-93836" y="6514621"/>
            <a:ext cx="660604" cy="36554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7675" algn="r" defTabSz="34290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4EEDC"/>
              </a:buClr>
            </a:pPr>
            <a:r>
              <a:rPr lang="pt-BR" sz="1600" b="1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5/21</a:t>
            </a:r>
            <a:endParaRPr lang="pt-BR" sz="1400" b="1" i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0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811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E0E98-2F63-4D55-89E5-B8406CC26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58" y="1468357"/>
            <a:ext cx="4755750" cy="733841"/>
          </a:xfrm>
        </p:spPr>
        <p:txBody>
          <a:bodyPr>
            <a:normAutofit/>
          </a:bodyPr>
          <a:lstStyle/>
          <a:p>
            <a:pPr algn="l"/>
            <a:r>
              <a:rPr lang="es-ES" sz="4400" b="1" i="1" dirty="0">
                <a:latin typeface="tahoma, sans-serif"/>
              </a:rPr>
              <a:t>Más fuertes</a:t>
            </a:r>
            <a:endParaRPr lang="pt-BR" sz="4400" b="1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8DA618-A68F-DB8D-350E-09BFD354A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2143" y="1689100"/>
            <a:ext cx="7210275" cy="501556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s-ES" sz="6400" b="1" i="1" dirty="0"/>
              <a:t>El asociacionismo da la fuerza</a:t>
            </a:r>
          </a:p>
          <a:p>
            <a:pPr algn="l">
              <a:lnSpc>
                <a:spcPct val="120000"/>
              </a:lnSpc>
            </a:pPr>
            <a:r>
              <a:rPr lang="es-ES" sz="3500" b="1" i="1" dirty="0"/>
              <a:t>Entre las proposiciones de ALAEC están:</a:t>
            </a:r>
            <a:br>
              <a:rPr lang="es-ES" sz="3500" b="1" i="1" dirty="0"/>
            </a:br>
            <a:r>
              <a:rPr lang="es-ES" sz="3500" b="1" i="1" dirty="0"/>
              <a:t>a) </a:t>
            </a:r>
            <a:r>
              <a:rPr lang="es-ES" sz="3500" b="1" i="1" dirty="0">
                <a:solidFill>
                  <a:schemeClr val="accent2">
                    <a:lumMod val="50000"/>
                  </a:schemeClr>
                </a:solidFill>
              </a:rPr>
              <a:t>fortalecer las redes existentes</a:t>
            </a:r>
            <a:r>
              <a:rPr lang="es-ES" sz="3500" b="1" i="1" dirty="0"/>
              <a:t>,</a:t>
            </a:r>
            <a:br>
              <a:rPr lang="es-ES" sz="3500" b="1" i="1" dirty="0"/>
            </a:br>
            <a:r>
              <a:rPr lang="es-ES" sz="3500" b="1" i="1" dirty="0"/>
              <a:t>b) </a:t>
            </a:r>
            <a:r>
              <a:rPr lang="es-ES" sz="3500" b="1" i="1" dirty="0">
                <a:solidFill>
                  <a:schemeClr val="accent2">
                    <a:lumMod val="50000"/>
                  </a:schemeClr>
                </a:solidFill>
              </a:rPr>
              <a:t>promover la creación de Secciones Regionales</a:t>
            </a:r>
            <a:endParaRPr lang="es-ES" sz="3500" b="1" i="1" dirty="0"/>
          </a:p>
          <a:p>
            <a:pPr algn="l">
              <a:lnSpc>
                <a:spcPct val="120000"/>
              </a:lnSpc>
            </a:pPr>
            <a:r>
              <a:rPr lang="es-ES" sz="3500" b="1" i="1" dirty="0"/>
              <a:t>Para </a:t>
            </a:r>
            <a:r>
              <a:rPr lang="es-ES" sz="3500" b="1" i="1" dirty="0">
                <a:solidFill>
                  <a:schemeClr val="accent2">
                    <a:lumMod val="50000"/>
                  </a:schemeClr>
                </a:solidFill>
              </a:rPr>
              <a:t>presionar los organismos oficiales a investir </a:t>
            </a:r>
            <a:r>
              <a:rPr lang="es-ES" sz="3500" b="1" i="1" dirty="0"/>
              <a:t>en las revistas y en el entrenamiento de editores y equipos editoriales.</a:t>
            </a:r>
          </a:p>
          <a:p>
            <a:pPr algn="l">
              <a:lnSpc>
                <a:spcPct val="120000"/>
              </a:lnSpc>
            </a:pPr>
            <a:r>
              <a:rPr lang="es-ES" sz="3500" b="1" i="1" dirty="0"/>
              <a:t>En los años 1990 y 2000, </a:t>
            </a:r>
            <a:r>
              <a:rPr lang="es-ES" sz="3500" b="1" i="1" dirty="0" err="1"/>
              <a:t>CNPq</a:t>
            </a:r>
            <a:r>
              <a:rPr lang="es-ES" sz="3500" b="1" i="1" dirty="0"/>
              <a:t> financió más de 15 cursos de entrenamiento editorial, por todo el País, ministrados por la ABEC Brasil </a:t>
            </a:r>
            <a:endParaRPr lang="pt-BR" sz="3500" b="1" i="1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5D74FD7-DB88-4946-2B7F-9E92438CEE90}"/>
              </a:ext>
            </a:extLst>
          </p:cNvPr>
          <p:cNvSpPr txBox="1">
            <a:spLocks/>
          </p:cNvSpPr>
          <p:nvPr/>
        </p:nvSpPr>
        <p:spPr>
          <a:xfrm>
            <a:off x="8303187" y="239089"/>
            <a:ext cx="3347345" cy="1292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i="1" dirty="0">
                <a:hlinkClick r:id="rId2"/>
              </a:rPr>
              <a:t>alaec.org</a:t>
            </a:r>
            <a:endParaRPr lang="pt-BR" sz="3600" b="1" i="1" dirty="0"/>
          </a:p>
          <a:p>
            <a:r>
              <a:rPr lang="es-ES" sz="3600" b="1" i="1" dirty="0">
                <a:hlinkClick r:id="rId3"/>
              </a:rPr>
              <a:t>alaec@alaec.org</a:t>
            </a:r>
            <a:endParaRPr lang="es-ES" sz="3600" b="1" i="1" dirty="0"/>
          </a:p>
        </p:txBody>
      </p:sp>
      <p:pic>
        <p:nvPicPr>
          <p:cNvPr id="4" name="Picture 2" descr="Asociacionismo entre revistas. Juntos somos mejores, más fuertes y éticos, incluyendo un mapa de américa latina">
            <a:extLst>
              <a:ext uri="{FF2B5EF4-FFF2-40B4-BE49-F238E27FC236}">
                <a16:creationId xmlns:a16="http://schemas.microsoft.com/office/drawing/2014/main" id="{68EF9EA4-6476-6871-A196-65760F89C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8" y="2258602"/>
            <a:ext cx="4446064" cy="444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A98269F9-5A2B-3B59-F878-731A9A4E59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39088"/>
            <a:ext cx="6693548" cy="1172865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A639858D-067D-2B46-B9F2-92303B89F966}"/>
              </a:ext>
            </a:extLst>
          </p:cNvPr>
          <p:cNvSpPr txBox="1">
            <a:spLocks/>
          </p:cNvSpPr>
          <p:nvPr/>
        </p:nvSpPr>
        <p:spPr>
          <a:xfrm>
            <a:off x="-93836" y="6514621"/>
            <a:ext cx="660604" cy="36554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7675" algn="r" defTabSz="34290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4EEDC"/>
              </a:buClr>
            </a:pPr>
            <a:r>
              <a:rPr lang="pt-BR" sz="1600" b="1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6/21</a:t>
            </a:r>
            <a:endParaRPr lang="pt-BR" sz="1400" b="1" i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0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055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E0E98-2F63-4D55-89E5-B8406CC26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8" y="1515660"/>
            <a:ext cx="4755750" cy="733841"/>
          </a:xfrm>
        </p:spPr>
        <p:txBody>
          <a:bodyPr>
            <a:normAutofit/>
          </a:bodyPr>
          <a:lstStyle/>
          <a:p>
            <a:pPr algn="l"/>
            <a:r>
              <a:rPr lang="es-ES" sz="4400" b="1" i="1" dirty="0">
                <a:latin typeface="tahoma, sans-serif"/>
              </a:rPr>
              <a:t>Mejores</a:t>
            </a:r>
            <a:endParaRPr lang="pt-BR" sz="4400" b="1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8DA618-A68F-DB8D-350E-09BFD354A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9588" y="1675001"/>
            <a:ext cx="7210275" cy="494391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</a:pPr>
            <a:r>
              <a:rPr lang="es-ES" sz="4000" b="1" i="1" dirty="0"/>
              <a:t>Asociacionismo proporciona:</a:t>
            </a:r>
          </a:p>
          <a:p>
            <a:pPr marL="571500" indent="-5715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s-ES" sz="3000" b="1" i="1" dirty="0"/>
              <a:t>Actividades regulares e perenes (presenciales/en línea) para el perfeccionamiento de los Editores</a:t>
            </a:r>
            <a:br>
              <a:rPr lang="es-ES" sz="3000" b="1" i="1" dirty="0"/>
            </a:br>
            <a:r>
              <a:rPr lang="es-ES" sz="3000" b="1" i="1" dirty="0"/>
              <a:t>y sus equipos</a:t>
            </a:r>
          </a:p>
          <a:p>
            <a:pPr marL="571500" indent="-5715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3000" b="1" i="1" dirty="0"/>
              <a:t>Cursos periódicos</a:t>
            </a:r>
          </a:p>
          <a:p>
            <a:pPr marL="571500" indent="-5715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3000" b="1" i="1" dirty="0"/>
              <a:t>Congresos</a:t>
            </a:r>
          </a:p>
          <a:p>
            <a:pPr marL="571500" indent="-5715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3000" b="1" i="1" dirty="0"/>
              <a:t>Materiales diversos</a:t>
            </a:r>
          </a:p>
          <a:p>
            <a:pPr marL="571500" indent="-5715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3000" b="1" i="1" dirty="0"/>
              <a:t>Búsqueda de evaluadores </a:t>
            </a:r>
            <a:endParaRPr lang="pt-BR" sz="3000" b="1" i="1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5D74FD7-DB88-4946-2B7F-9E92438CEE90}"/>
              </a:ext>
            </a:extLst>
          </p:cNvPr>
          <p:cNvSpPr txBox="1">
            <a:spLocks/>
          </p:cNvSpPr>
          <p:nvPr/>
        </p:nvSpPr>
        <p:spPr>
          <a:xfrm>
            <a:off x="8303187" y="239089"/>
            <a:ext cx="3347345" cy="1292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i="1" dirty="0">
                <a:hlinkClick r:id="rId2"/>
              </a:rPr>
              <a:t>alaec.org</a:t>
            </a:r>
            <a:endParaRPr lang="pt-BR" sz="3600" b="1" i="1" dirty="0"/>
          </a:p>
          <a:p>
            <a:r>
              <a:rPr lang="es-ES" sz="3600" b="1" i="1" dirty="0">
                <a:hlinkClick r:id="rId3"/>
              </a:rPr>
              <a:t>alaec@alaec.org</a:t>
            </a:r>
            <a:endParaRPr lang="es-ES" sz="3600" b="1" i="1" dirty="0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A98269F9-5A2B-3B59-F878-731A9A4E5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39088"/>
            <a:ext cx="6693548" cy="117286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6395AA8-3B1E-6FD1-6EB7-B2C60D2A19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38" y="2353209"/>
            <a:ext cx="4551901" cy="4265703"/>
          </a:xfrm>
          <a:prstGeom prst="rect">
            <a:avLst/>
          </a:prstGeom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C406547A-486C-585B-D753-D0F14D203091}"/>
              </a:ext>
            </a:extLst>
          </p:cNvPr>
          <p:cNvSpPr txBox="1">
            <a:spLocks/>
          </p:cNvSpPr>
          <p:nvPr/>
        </p:nvSpPr>
        <p:spPr>
          <a:xfrm>
            <a:off x="-93836" y="6514621"/>
            <a:ext cx="660604" cy="36554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7675" algn="r" defTabSz="34290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4EEDC"/>
              </a:buClr>
            </a:pPr>
            <a:r>
              <a:rPr lang="pt-BR" sz="1600" b="1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7/21</a:t>
            </a:r>
            <a:endParaRPr lang="pt-BR" sz="1400" b="1" i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0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63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E0E98-2F63-4D55-89E5-B8406CC26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" y="1486232"/>
            <a:ext cx="4532326" cy="733841"/>
          </a:xfrm>
        </p:spPr>
        <p:txBody>
          <a:bodyPr>
            <a:normAutofit/>
          </a:bodyPr>
          <a:lstStyle/>
          <a:p>
            <a:pPr algn="l"/>
            <a:r>
              <a:rPr lang="es-ES" sz="4400" b="1" i="1" dirty="0">
                <a:latin typeface="tahoma, sans-serif"/>
              </a:rPr>
              <a:t>Mejores</a:t>
            </a:r>
            <a:endParaRPr lang="pt-BR" sz="4400" b="1" i="1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5D74FD7-DB88-4946-2B7F-9E92438CEE90}"/>
              </a:ext>
            </a:extLst>
          </p:cNvPr>
          <p:cNvSpPr txBox="1">
            <a:spLocks/>
          </p:cNvSpPr>
          <p:nvPr/>
        </p:nvSpPr>
        <p:spPr>
          <a:xfrm>
            <a:off x="8303187" y="239089"/>
            <a:ext cx="3347345" cy="1292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i="1" dirty="0">
                <a:hlinkClick r:id="rId2"/>
              </a:rPr>
              <a:t>alaec.org</a:t>
            </a:r>
            <a:endParaRPr lang="pt-BR" sz="3600" b="1" i="1" dirty="0"/>
          </a:p>
          <a:p>
            <a:r>
              <a:rPr lang="es-ES" sz="3600" b="1" i="1" dirty="0">
                <a:hlinkClick r:id="rId3"/>
              </a:rPr>
              <a:t>alaec@alaec.org</a:t>
            </a:r>
            <a:endParaRPr lang="es-ES" sz="3600" b="1" i="1" dirty="0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A98269F9-5A2B-3B59-F878-731A9A4E5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39088"/>
            <a:ext cx="6693548" cy="11728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F4309F9-5EC3-752F-57FB-ECC49DFA4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1840" y="3409949"/>
            <a:ext cx="368319" cy="3810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AC539B7-3E12-42B4-44C5-06331985B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265" y="2297067"/>
            <a:ext cx="4551901" cy="426570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85E7613-7286-77EA-4A39-461AD64327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9060" y="1600200"/>
            <a:ext cx="7069478" cy="5018711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E7402F-9065-E446-7CC6-6AB96126F53A}"/>
              </a:ext>
            </a:extLst>
          </p:cNvPr>
          <p:cNvSpPr txBox="1">
            <a:spLocks/>
          </p:cNvSpPr>
          <p:nvPr/>
        </p:nvSpPr>
        <p:spPr>
          <a:xfrm>
            <a:off x="-93836" y="6514621"/>
            <a:ext cx="660604" cy="36554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7675" algn="r" defTabSz="34290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4EEDC"/>
              </a:buClr>
            </a:pPr>
            <a:r>
              <a:rPr lang="pt-BR" sz="1600" b="1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8/21</a:t>
            </a:r>
            <a:endParaRPr lang="pt-BR" sz="1400" b="1" i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0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604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E0E98-2F63-4D55-89E5-B8406CC26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" y="1486232"/>
            <a:ext cx="4532326" cy="733841"/>
          </a:xfrm>
        </p:spPr>
        <p:txBody>
          <a:bodyPr>
            <a:normAutofit/>
          </a:bodyPr>
          <a:lstStyle/>
          <a:p>
            <a:pPr algn="l"/>
            <a:r>
              <a:rPr lang="es-ES" sz="4400" b="1" i="1" dirty="0">
                <a:latin typeface="tahoma, sans-serif"/>
              </a:rPr>
              <a:t>Mejores</a:t>
            </a:r>
            <a:endParaRPr lang="pt-BR" sz="4400" b="1" i="1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5D74FD7-DB88-4946-2B7F-9E92438CEE90}"/>
              </a:ext>
            </a:extLst>
          </p:cNvPr>
          <p:cNvSpPr txBox="1">
            <a:spLocks/>
          </p:cNvSpPr>
          <p:nvPr/>
        </p:nvSpPr>
        <p:spPr>
          <a:xfrm>
            <a:off x="8303187" y="239089"/>
            <a:ext cx="3347345" cy="1292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i="1" dirty="0">
                <a:hlinkClick r:id="rId2"/>
              </a:rPr>
              <a:t>alaec.org</a:t>
            </a:r>
            <a:endParaRPr lang="pt-BR" sz="3600" b="1" i="1" dirty="0"/>
          </a:p>
          <a:p>
            <a:r>
              <a:rPr lang="es-ES" sz="3600" b="1" i="1" dirty="0">
                <a:hlinkClick r:id="rId3"/>
              </a:rPr>
              <a:t>alaec@alaec.org</a:t>
            </a:r>
            <a:endParaRPr lang="es-ES" sz="3600" b="1" i="1" dirty="0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A98269F9-5A2B-3B59-F878-731A9A4E5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39088"/>
            <a:ext cx="6693548" cy="117286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AC539B7-3E12-42B4-44C5-06331985B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265" y="2297067"/>
            <a:ext cx="4551901" cy="4265703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98A2CFB-8545-D760-8F03-7D72BBBFF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2688" y="1675001"/>
            <a:ext cx="7299312" cy="494391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10000"/>
              </a:lnSpc>
            </a:pPr>
            <a:r>
              <a:rPr lang="es-ES" sz="16000" b="1" i="1" dirty="0"/>
              <a:t>Divisiones temáticas en ALAEC</a:t>
            </a:r>
          </a:p>
          <a:p>
            <a:pPr marL="288000" lvl="1" algn="l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altLang="en-US" sz="9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t-BR" altLang="en-US" sz="10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Secciones </a:t>
            </a:r>
            <a:r>
              <a:rPr lang="pt-BR" altLang="en-US" sz="104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Regionales</a:t>
            </a:r>
            <a:r>
              <a:rPr lang="pt-BR" altLang="en-US" sz="10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: </a:t>
            </a:r>
            <a:r>
              <a:rPr lang="pt-BR" altLang="en-US" sz="10400" b="1" dirty="0" err="1">
                <a:latin typeface="Calibri" panose="020F0502020204030204" pitchFamily="34" charset="0"/>
              </a:rPr>
              <a:t>criterio</a:t>
            </a:r>
            <a:r>
              <a:rPr lang="pt-BR" altLang="en-US" sz="10400" b="1" dirty="0">
                <a:latin typeface="Calibri" panose="020F0502020204030204" pitchFamily="34" charset="0"/>
              </a:rPr>
              <a:t> </a:t>
            </a:r>
            <a:r>
              <a:rPr lang="pt-BR" altLang="en-US" sz="10400" b="1" dirty="0">
                <a:solidFill>
                  <a:srgbClr val="FF0000"/>
                </a:solidFill>
                <a:latin typeface="Calibri" panose="020F0502020204030204" pitchFamily="34" charset="0"/>
              </a:rPr>
              <a:t>geográfico</a:t>
            </a:r>
            <a:r>
              <a:rPr lang="pt-BR" altLang="en-US" sz="10400" b="1" dirty="0">
                <a:latin typeface="Calibri" panose="020F0502020204030204" pitchFamily="34" charset="0"/>
              </a:rPr>
              <a:t>, editores de uma </a:t>
            </a:r>
            <a:r>
              <a:rPr lang="pt-BR" altLang="en-US" sz="10400" b="1" dirty="0" err="1">
                <a:latin typeface="Calibri" panose="020F0502020204030204" pitchFamily="34" charset="0"/>
              </a:rPr>
              <a:t>región</a:t>
            </a:r>
            <a:r>
              <a:rPr lang="pt-BR" altLang="en-US" sz="10400" b="1" dirty="0">
                <a:latin typeface="Calibri" panose="020F0502020204030204" pitchFamily="34" charset="0"/>
              </a:rPr>
              <a:t> determinada</a:t>
            </a:r>
            <a:endParaRPr lang="pt-BR" altLang="en-US" sz="104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88000" lvl="1" algn="l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altLang="en-US" sz="10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t-BR" altLang="en-US" sz="104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Divisiones</a:t>
            </a:r>
            <a:r>
              <a:rPr lang="pt-BR" altLang="en-US" sz="10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Temáticas: </a:t>
            </a:r>
            <a:r>
              <a:rPr lang="pt-BR" altLang="en-US" sz="10400" b="1" dirty="0">
                <a:latin typeface="Calibri" panose="020F0502020204030204" pitchFamily="34" charset="0"/>
              </a:rPr>
              <a:t>critério de </a:t>
            </a:r>
            <a:r>
              <a:rPr lang="pt-BR" altLang="en-US" sz="10400" b="1" dirty="0" err="1">
                <a:latin typeface="Calibri" panose="020F0502020204030204" pitchFamily="34" charset="0"/>
              </a:rPr>
              <a:t>interés</a:t>
            </a:r>
            <a:r>
              <a:rPr lang="pt-BR" altLang="en-US" sz="10400" b="1" dirty="0">
                <a:latin typeface="Calibri" panose="020F0502020204030204" pitchFamily="34" charset="0"/>
              </a:rPr>
              <a:t> por </a:t>
            </a:r>
            <a:r>
              <a:rPr lang="pt-BR" altLang="en-US" sz="10400" b="1" dirty="0" err="1">
                <a:latin typeface="Calibri" panose="020F0502020204030204" pitchFamily="34" charset="0"/>
              </a:rPr>
              <a:t>un</a:t>
            </a:r>
            <a:r>
              <a:rPr lang="pt-BR" altLang="en-US" sz="10400" b="1" dirty="0">
                <a:latin typeface="Calibri" panose="020F0502020204030204" pitchFamily="34" charset="0"/>
              </a:rPr>
              <a:t> </a:t>
            </a:r>
            <a:r>
              <a:rPr lang="pt-BR" altLang="en-US" sz="10400" b="1" dirty="0">
                <a:solidFill>
                  <a:srgbClr val="FF0000"/>
                </a:solidFill>
                <a:latin typeface="Calibri" panose="020F0502020204030204" pitchFamily="34" charset="0"/>
              </a:rPr>
              <a:t>tema</a:t>
            </a:r>
            <a:r>
              <a:rPr lang="pt-BR" altLang="en-US" sz="10400" b="1" dirty="0">
                <a:latin typeface="Calibri" panose="020F0502020204030204" pitchFamily="34" charset="0"/>
              </a:rPr>
              <a:t> determinado</a:t>
            </a:r>
          </a:p>
          <a:p>
            <a:pPr marL="288000" lvl="1" algn="l">
              <a:lnSpc>
                <a:spcPct val="120000"/>
              </a:lnSpc>
              <a:spcBef>
                <a:spcPts val="1200"/>
              </a:spcBef>
            </a:pPr>
            <a:r>
              <a:rPr lang="es-ES" altLang="en-US" sz="10400" b="1" i="1" dirty="0">
                <a:latin typeface="Calibri" panose="020F0502020204030204" pitchFamily="34" charset="0"/>
              </a:rPr>
              <a:t>Grupos de asociados con interés en seguir y estudiar temas específicos, altamente relevantes para la edición científica, produciendo, publicando y republicando materiales a estos temas pertinentes</a:t>
            </a:r>
            <a:r>
              <a:rPr lang="pt-BR" altLang="en-US" sz="10400" b="1" i="1" dirty="0">
                <a:latin typeface="Calibri" panose="020F0502020204030204" pitchFamily="34" charset="0"/>
              </a:rPr>
              <a:t>.</a:t>
            </a:r>
            <a:r>
              <a:rPr lang="pt-BR" altLang="en-US" sz="10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pt-BR" altLang="en-US" sz="10400" b="1" i="1" dirty="0">
              <a:latin typeface="Calibri" panose="020F0502020204030204" pitchFamily="34" charset="0"/>
            </a:endParaRPr>
          </a:p>
          <a:p>
            <a:pPr lvl="1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pt-BR" altLang="en-US" sz="5900" b="1" dirty="0">
              <a:latin typeface="Calibri" panose="020F0502020204030204" pitchFamily="34" charset="0"/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968E1753-0404-27DF-30A7-D09CA65C4D7E}"/>
              </a:ext>
            </a:extLst>
          </p:cNvPr>
          <p:cNvSpPr txBox="1">
            <a:spLocks/>
          </p:cNvSpPr>
          <p:nvPr/>
        </p:nvSpPr>
        <p:spPr>
          <a:xfrm>
            <a:off x="-93836" y="6514621"/>
            <a:ext cx="660604" cy="36554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7675" algn="r" defTabSz="34290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4EEDC"/>
              </a:buClr>
            </a:pPr>
            <a:r>
              <a:rPr lang="pt-BR" sz="1600" b="1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9/21</a:t>
            </a:r>
            <a:endParaRPr lang="pt-BR" sz="1400" b="1" i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0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490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1198</Words>
  <Application>Microsoft Office PowerPoint</Application>
  <PresentationFormat>Widescreen</PresentationFormat>
  <Paragraphs>166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tahoma, sans-serif</vt:lpstr>
      <vt:lpstr>Wingdings</vt:lpstr>
      <vt:lpstr>Tema do Office</vt:lpstr>
      <vt:lpstr>Asociacionismo entre revistas </vt:lpstr>
      <vt:lpstr>Más fuertes</vt:lpstr>
      <vt:lpstr>Más fuertes</vt:lpstr>
      <vt:lpstr>Más fuertes</vt:lpstr>
      <vt:lpstr>Más fuertes</vt:lpstr>
      <vt:lpstr>Más fuertes</vt:lpstr>
      <vt:lpstr>Mejores</vt:lpstr>
      <vt:lpstr>Mejores</vt:lpstr>
      <vt:lpstr>Mejores</vt:lpstr>
      <vt:lpstr>Mejores</vt:lpstr>
      <vt:lpstr>Mejores</vt:lpstr>
      <vt:lpstr>¿Más éticos?</vt:lpstr>
      <vt:lpstr>¿Más éticos?</vt:lpstr>
      <vt:lpstr>¿Más éticos?</vt:lpstr>
      <vt:lpstr>¿Más éticos?</vt:lpstr>
      <vt:lpstr>¿Más éticos?</vt:lpstr>
      <vt:lpstr>¿Más éticos?</vt:lpstr>
      <vt:lpstr>Apresentação do PowerPoint</vt:lpstr>
      <vt:lpstr>Misión de ALAEC</vt:lpstr>
      <vt:lpstr>Como tornarse miembro de ALAEC</vt:lpstr>
      <vt:lpstr>Asociacionismo entre revistas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Ambición y sueños</dc:title>
  <dc:creator>Piotr Trzesniak</dc:creator>
  <cp:lastModifiedBy>Piotr Trzesniak</cp:lastModifiedBy>
  <cp:revision>36</cp:revision>
  <dcterms:created xsi:type="dcterms:W3CDTF">2023-11-15T23:58:59Z</dcterms:created>
  <dcterms:modified xsi:type="dcterms:W3CDTF">2024-05-08T02:42:17Z</dcterms:modified>
</cp:coreProperties>
</file>