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6"/>
  </p:notesMasterIdLst>
  <p:sldIdLst>
    <p:sldId id="256" r:id="rId3"/>
    <p:sldId id="43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439" r:id="rId18"/>
    <p:sldId id="412" r:id="rId19"/>
    <p:sldId id="275" r:id="rId20"/>
    <p:sldId id="276" r:id="rId21"/>
    <p:sldId id="277" r:id="rId22"/>
    <p:sldId id="440" r:id="rId23"/>
    <p:sldId id="441" r:id="rId24"/>
    <p:sldId id="447" r:id="rId25"/>
    <p:sldId id="448" r:id="rId26"/>
    <p:sldId id="283" r:id="rId27"/>
    <p:sldId id="442" r:id="rId28"/>
    <p:sldId id="284" r:id="rId29"/>
    <p:sldId id="285" r:id="rId30"/>
    <p:sldId id="287" r:id="rId31"/>
    <p:sldId id="443" r:id="rId32"/>
    <p:sldId id="288" r:id="rId33"/>
    <p:sldId id="291" r:id="rId34"/>
    <p:sldId id="293" r:id="rId35"/>
    <p:sldId id="444" r:id="rId36"/>
    <p:sldId id="445" r:id="rId37"/>
    <p:sldId id="294" r:id="rId38"/>
    <p:sldId id="446" r:id="rId39"/>
    <p:sldId id="295" r:id="rId40"/>
    <p:sldId id="298" r:id="rId41"/>
    <p:sldId id="299" r:id="rId42"/>
    <p:sldId id="300" r:id="rId43"/>
    <p:sldId id="450" r:id="rId44"/>
    <p:sldId id="302" r:id="rId45"/>
  </p:sldIdLst>
  <p:sldSz cx="9144000" cy="5143500" type="screen16x9"/>
  <p:notesSz cx="6858000" cy="9144000"/>
  <p:embeddedFontLst>
    <p:embeddedFont>
      <p:font typeface="Inter" panose="020B0604020202020204" charset="0"/>
      <p:regular r:id="rId47"/>
      <p:bold r:id="rId48"/>
    </p:embeddedFont>
    <p:embeddedFont>
      <p:font typeface="Inter Light" panose="020B0604020202020204" charset="0"/>
      <p:regular r:id="rId49"/>
      <p:bold r:id="rId50"/>
    </p:embeddedFont>
    <p:embeddedFont>
      <p:font typeface="Inter SemiBold" panose="020B0604020202020204" charset="0"/>
      <p:regular r:id="rId51"/>
      <p:bold r:id="rId52"/>
    </p:embeddedFont>
    <p:embeddedFont>
      <p:font typeface="Raleway" pitchFamily="2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Skeena" pitchFamily="2" charset="0"/>
      <p:regular r:id="rId61"/>
    </p:embeddedFont>
    <p:embeddedFont>
      <p:font typeface="Source Sans Pro" panose="020B0503030403020204" pitchFamily="34" charset="0"/>
      <p:regular r:id="rId62"/>
    </p:embeddedFont>
    <p:embeddedFont>
      <p:font typeface="Spectral" panose="020B0604020202020204" charset="0"/>
      <p:regular r:id="rId63"/>
      <p:bold r:id="rId64"/>
      <p:italic r:id="rId65"/>
      <p:boldItalic r:id="rId66"/>
    </p:embeddedFont>
    <p:embeddedFont>
      <p:font typeface="Spectral Medium" panose="020B060402020202020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1">
          <p15:clr>
            <a:srgbClr val="A4A3A4"/>
          </p15:clr>
        </p15:guide>
        <p15:guide id="2" pos="2881">
          <p15:clr>
            <a:srgbClr val="A4A3A4"/>
          </p15:clr>
        </p15:guide>
        <p15:guide id="3" orient="horz" pos="1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52"/>
      </p:cViewPr>
      <p:guideLst>
        <p:guide orient="horz" pos="1531"/>
        <p:guide pos="2881"/>
        <p:guide orient="horz"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a5c539d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" y="623888"/>
            <a:ext cx="553720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1a5c539d1d_0_0:notes"/>
          <p:cNvSpPr txBox="1">
            <a:spLocks noGrp="1"/>
          </p:cNvSpPr>
          <p:nvPr>
            <p:ph type="body" idx="1"/>
          </p:nvPr>
        </p:nvSpPr>
        <p:spPr>
          <a:xfrm>
            <a:off x="605118" y="3948545"/>
            <a:ext cx="4840800" cy="3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3b113fafa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283b113fafa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The top 5 countries represented in the index are from Indonesia, UK, Brazil , US and Spain.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English is the dominant language represented in DOAJ, and to increase language diversity we have individual projects in the pipeline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ea77e67d79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ea77e67d79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ea77e67d79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1ea77e67d79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ea77e67d79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ea77e67d79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ea77e67d79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ea77e67d79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3b113faf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83b113faf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83b113fafa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83b113fafa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310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ea77e67d79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ea77e67d79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ea77e67d79_0_1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ea77e67d79_0_1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ea77e67d79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ea77e67d79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a77e67d7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ea77e67d7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ea77e67d79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ea77e67d79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ea77e67d79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ea77e67d79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ea77e67d79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ea77e67d79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ea77e67d79_0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ea77e67d79_0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ea77e67d79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ea77e67d79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ea77e67d79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ea77e67d79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ea77e67d79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ea77e67d79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ea77e67d79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ea77e67d79_0_1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ea77e67d79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ea77e67d79_0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ea77e67d79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ea77e67d79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3b113fafa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3b113fafa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a77e67d79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ea77e67d79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a77e67d79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ea77e67d79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a77e67d79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ea77e67d79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aa275b69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27aa275b69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In 2022 over 8,000 journals applied to be indexed in DOAJ, and every one of those applications was handled by a volunteer and/or a Managing Editor.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7aa275b69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27aa275b69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aa275b692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27aa275b692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000" y="141750"/>
            <a:ext cx="1895400" cy="48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81000" y="1322450"/>
            <a:ext cx="6380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ectral"/>
              <a:buNone/>
              <a:defRPr sz="3800" b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81177" y="34015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Inter Light"/>
              <a:buNone/>
              <a:defRPr sz="15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368850"/>
            <a:ext cx="154579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5" name="Google Shape;75;p12"/>
          <p:cNvGrpSpPr/>
          <p:nvPr/>
        </p:nvGrpSpPr>
        <p:grpSpPr>
          <a:xfrm>
            <a:off x="830392" y="1191291"/>
            <a:ext cx="745763" cy="45826"/>
            <a:chOff x="4580561" y="2589004"/>
            <a:chExt cx="1064464" cy="25200"/>
          </a:xfrm>
        </p:grpSpPr>
        <p:sp>
          <p:nvSpPr>
            <p:cNvPr id="76" name="Google Shape;76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400" b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683500"/>
            <a:ext cx="1072502" cy="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830392" y="1191291"/>
            <a:ext cx="745763" cy="45826"/>
            <a:chOff x="4580561" y="2589004"/>
            <a:chExt cx="1064464" cy="25200"/>
          </a:xfrm>
        </p:grpSpPr>
        <p:sp>
          <p:nvSpPr>
            <p:cNvPr id="84" name="Google Shape;84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Section Header_alt2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 Light"/>
              <a:buNone/>
              <a:defRPr sz="4400" b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TITLE_1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t="11814" b="11812"/>
          <a:stretch/>
        </p:blipFill>
        <p:spPr>
          <a:xfrm>
            <a:off x="0" y="487825"/>
            <a:ext cx="9144006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5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97" name="Google Shape;97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 Light"/>
              <a:buNone/>
              <a:defRPr sz="4200" b="0">
                <a:solidFill>
                  <a:schemeClr val="dk1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 Light"/>
              <a:buNone/>
              <a:defRPr sz="1600"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 1">
  <p:cSld name="TITLE_AND_BODY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2">
            <a:alphaModFix/>
          </a:blip>
          <a:srcRect t="29739" b="29736"/>
          <a:stretch/>
        </p:blipFill>
        <p:spPr>
          <a:xfrm>
            <a:off x="0" y="487825"/>
            <a:ext cx="9143995" cy="4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 Light"/>
              <a:buNone/>
              <a:defRPr sz="4800" b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61725" y="82950"/>
            <a:ext cx="2952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Continental Platform Workshop June 2021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-ha moment">
  <p:cSld name="Big number 1_1"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7"/>
          <p:cNvGrpSpPr/>
          <p:nvPr/>
        </p:nvGrpSpPr>
        <p:grpSpPr>
          <a:xfrm>
            <a:off x="830392" y="4169165"/>
            <a:ext cx="745763" cy="45826"/>
            <a:chOff x="4580561" y="2589004"/>
            <a:chExt cx="1064464" cy="25200"/>
          </a:xfrm>
        </p:grpSpPr>
        <p:sp>
          <p:nvSpPr>
            <p:cNvPr id="110" name="Google Shape;110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5770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GB" sz="6900" b="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A-ha moment</a:t>
            </a:r>
            <a:endParaRPr sz="6900" b="0" i="0" u="none" strike="noStrike" cap="none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2">
            <a:alphaModFix/>
          </a:blip>
          <a:srcRect b="7165"/>
          <a:stretch/>
        </p:blipFill>
        <p:spPr>
          <a:xfrm>
            <a:off x="6425425" y="1770025"/>
            <a:ext cx="2590449" cy="31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000" y="141750"/>
            <a:ext cx="1895400" cy="48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>
            <a:off x="381000" y="1322450"/>
            <a:ext cx="6380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ectral"/>
              <a:buNone/>
              <a:defRPr sz="3800" b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>
            <a:off x="381177" y="34015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Inter Light"/>
              <a:buNone/>
              <a:defRPr sz="15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368850"/>
            <a:ext cx="154579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8" name="Google Shape;128;p20"/>
          <p:cNvGrpSpPr/>
          <p:nvPr/>
        </p:nvGrpSpPr>
        <p:grpSpPr>
          <a:xfrm>
            <a:off x="830394" y="1191312"/>
            <a:ext cx="745763" cy="45826"/>
            <a:chOff x="4580561" y="2589004"/>
            <a:chExt cx="1064464" cy="25200"/>
          </a:xfrm>
        </p:grpSpPr>
        <p:sp>
          <p:nvSpPr>
            <p:cNvPr id="129" name="Google Shape;129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4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683500"/>
            <a:ext cx="1072502" cy="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21"/>
          <p:cNvGrpSpPr/>
          <p:nvPr/>
        </p:nvGrpSpPr>
        <p:grpSpPr>
          <a:xfrm>
            <a:off x="830396" y="1191298"/>
            <a:ext cx="745763" cy="45826"/>
            <a:chOff x="4580561" y="2589004"/>
            <a:chExt cx="1064464" cy="25200"/>
          </a:xfrm>
        </p:grpSpPr>
        <p:sp>
          <p:nvSpPr>
            <p:cNvPr id="139" name="Google Shape;13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SemiBold"/>
              <a:buNone/>
              <a:defRPr sz="26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2"/>
          <p:cNvGrpSpPr/>
          <p:nvPr/>
        </p:nvGrpSpPr>
        <p:grpSpPr>
          <a:xfrm>
            <a:off x="830394" y="1191312"/>
            <a:ext cx="745763" cy="45826"/>
            <a:chOff x="4580561" y="2589004"/>
            <a:chExt cx="1064464" cy="25200"/>
          </a:xfrm>
        </p:grpSpPr>
        <p:sp>
          <p:nvSpPr>
            <p:cNvPr id="146" name="Google Shape;146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23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pectral"/>
              <a:buNone/>
              <a:defRPr sz="5500" b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19357"/>
            <a:ext cx="9143998" cy="172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" name="Google Shape;17;p3"/>
          <p:cNvGrpSpPr/>
          <p:nvPr/>
        </p:nvGrpSpPr>
        <p:grpSpPr>
          <a:xfrm>
            <a:off x="830392" y="1191291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4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683500"/>
            <a:ext cx="1072502" cy="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4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727650" y="15860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683500"/>
            <a:ext cx="1072502" cy="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Body 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5"/>
          <p:cNvGrpSpPr/>
          <p:nvPr/>
        </p:nvGrpSpPr>
        <p:grpSpPr>
          <a:xfrm>
            <a:off x="830394" y="4169186"/>
            <a:ext cx="745763" cy="45826"/>
            <a:chOff x="4580561" y="2589004"/>
            <a:chExt cx="1064464" cy="25200"/>
          </a:xfrm>
        </p:grpSpPr>
        <p:sp>
          <p:nvSpPr>
            <p:cNvPr id="162" name="Google Shape;162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 b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8" name="Google Shape;168;p26"/>
          <p:cNvGrpSpPr/>
          <p:nvPr/>
        </p:nvGrpSpPr>
        <p:grpSpPr>
          <a:xfrm>
            <a:off x="830394" y="1191312"/>
            <a:ext cx="745763" cy="45826"/>
            <a:chOff x="4580561" y="2589004"/>
            <a:chExt cx="1064464" cy="25200"/>
          </a:xfrm>
        </p:grpSpPr>
        <p:sp>
          <p:nvSpPr>
            <p:cNvPr id="169" name="Google Shape;169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400" b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73" name="Google Shape;173;p26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683500"/>
            <a:ext cx="1072502" cy="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7"/>
          <p:cNvGrpSpPr/>
          <p:nvPr/>
        </p:nvGrpSpPr>
        <p:grpSpPr>
          <a:xfrm>
            <a:off x="830394" y="4169186"/>
            <a:ext cx="745763" cy="45826"/>
            <a:chOff x="4580561" y="2589004"/>
            <a:chExt cx="1064464" cy="25200"/>
          </a:xfrm>
        </p:grpSpPr>
        <p:sp>
          <p:nvSpPr>
            <p:cNvPr id="177" name="Google Shape;177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4" name="Google Shape;184;p28"/>
          <p:cNvGrpSpPr/>
          <p:nvPr/>
        </p:nvGrpSpPr>
        <p:grpSpPr>
          <a:xfrm>
            <a:off x="830394" y="1191312"/>
            <a:ext cx="745763" cy="45826"/>
            <a:chOff x="4580561" y="2589004"/>
            <a:chExt cx="1064464" cy="25200"/>
          </a:xfrm>
        </p:grpSpPr>
        <p:sp>
          <p:nvSpPr>
            <p:cNvPr id="185" name="Google Shape;185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4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dk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0"/>
          <p:cNvGrpSpPr/>
          <p:nvPr/>
        </p:nvGrpSpPr>
        <p:grpSpPr>
          <a:xfrm>
            <a:off x="830394" y="1191312"/>
            <a:ext cx="745763" cy="45826"/>
            <a:chOff x="4580561" y="2589004"/>
            <a:chExt cx="1064464" cy="25200"/>
          </a:xfrm>
        </p:grpSpPr>
        <p:sp>
          <p:nvSpPr>
            <p:cNvPr id="195" name="Google Shape;195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Source Sans Pro"/>
              <a:buNone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Section Header_alt2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 Light"/>
              <a:buNone/>
              <a:defRPr sz="4400" b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TITLE_1">
    <p:bg>
      <p:bgPr>
        <a:solidFill>
          <a:schemeClr val="lt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 rotWithShape="1">
          <a:blip r:embed="rId2">
            <a:alphaModFix/>
          </a:blip>
          <a:srcRect t="11815" b="11807"/>
          <a:stretch/>
        </p:blipFill>
        <p:spPr>
          <a:xfrm>
            <a:off x="0" y="487825"/>
            <a:ext cx="9144006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32"/>
          <p:cNvGrpSpPr/>
          <p:nvPr/>
        </p:nvGrpSpPr>
        <p:grpSpPr>
          <a:xfrm>
            <a:off x="830396" y="1191298"/>
            <a:ext cx="745763" cy="45826"/>
            <a:chOff x="4580561" y="2589004"/>
            <a:chExt cx="1064464" cy="25200"/>
          </a:xfrm>
        </p:grpSpPr>
        <p:sp>
          <p:nvSpPr>
            <p:cNvPr id="208" name="Google Shape;208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 Light"/>
              <a:buNone/>
              <a:defRPr sz="4200" b="0">
                <a:solidFill>
                  <a:schemeClr val="dk1"/>
                </a:solidFill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 Light"/>
              <a:buNone/>
              <a:defRPr sz="1600">
                <a:highlight>
                  <a:schemeClr val="lt1"/>
                </a:highlight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" name="Google Shape;27;p4"/>
          <p:cNvGrpSpPr/>
          <p:nvPr/>
        </p:nvGrpSpPr>
        <p:grpSpPr>
          <a:xfrm>
            <a:off x="830392" y="1191291"/>
            <a:ext cx="745763" cy="45826"/>
            <a:chOff x="4580561" y="2589004"/>
            <a:chExt cx="1064464" cy="25200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4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 Light"/>
              <a:buNone/>
              <a:defRPr sz="15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 1">
  <p:cSld name="TITLE_AND_BODY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2">
            <a:alphaModFix/>
          </a:blip>
          <a:srcRect t="29737" b="29737"/>
          <a:stretch/>
        </p:blipFill>
        <p:spPr>
          <a:xfrm>
            <a:off x="0" y="487825"/>
            <a:ext cx="9143995" cy="4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 Light"/>
              <a:buNone/>
              <a:defRPr sz="4800" b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61725" y="82950"/>
            <a:ext cx="2952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Continental Platform Workshop June 2021 </a:t>
            </a:r>
            <a:endParaRPr sz="1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-ha moment">
  <p:cSld name="Big number 1_1"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34"/>
          <p:cNvGrpSpPr/>
          <p:nvPr/>
        </p:nvGrpSpPr>
        <p:grpSpPr>
          <a:xfrm>
            <a:off x="830394" y="4169186"/>
            <a:ext cx="745763" cy="45826"/>
            <a:chOff x="4580561" y="2589004"/>
            <a:chExt cx="1064464" cy="25200"/>
          </a:xfrm>
        </p:grpSpPr>
        <p:sp>
          <p:nvSpPr>
            <p:cNvPr id="221" name="Google Shape;221;p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5770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GB" sz="6900" b="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A-ha moment</a:t>
            </a:r>
            <a:endParaRPr sz="6900" b="0" i="0" u="none" strike="noStrike" cap="none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2">
            <a:alphaModFix/>
          </a:blip>
          <a:srcRect b="7166"/>
          <a:stretch/>
        </p:blipFill>
        <p:spPr>
          <a:xfrm>
            <a:off x="6425425" y="1770025"/>
            <a:ext cx="2590449" cy="31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5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37" name="Google Shape;3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SemiBold"/>
              <a:buNone/>
              <a:defRPr sz="26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 Light"/>
              <a:buNone/>
              <a:defRPr sz="26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400" b="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 Light"/>
              <a:buNone/>
              <a:defRPr sz="24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27650" y="15860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683500"/>
            <a:ext cx="1072502" cy="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830392" y="4169165"/>
            <a:ext cx="745763" cy="45826"/>
            <a:chOff x="4580561" y="2589004"/>
            <a:chExt cx="1064464" cy="25200"/>
          </a:xfrm>
        </p:grpSpPr>
        <p:sp>
          <p:nvSpPr>
            <p:cNvPr id="49" name="Google Shape;4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Light"/>
              <a:buNone/>
              <a:defRPr sz="3300" b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Body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5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1"/>
          <p:cNvGrpSpPr/>
          <p:nvPr/>
        </p:nvGrpSpPr>
        <p:grpSpPr>
          <a:xfrm>
            <a:off x="830392" y="4169165"/>
            <a:ext cx="745763" cy="45826"/>
            <a:chOff x="4580561" y="2589004"/>
            <a:chExt cx="1064464" cy="25200"/>
          </a:xfrm>
        </p:grpSpPr>
        <p:sp>
          <p:nvSpPr>
            <p:cNvPr id="68" name="Google Shape;68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025" tIns="76025" rIns="76025" bIns="7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7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Inter SemiBold"/>
              <a:buNone/>
              <a:defRPr sz="23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○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■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○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■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○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500"/>
              <a:buFont typeface="Inter Light"/>
              <a:buChar char="■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Inter SemiBold"/>
              <a:buNone/>
              <a:defRPr sz="23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○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■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○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■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○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500"/>
              <a:buFont typeface="Inter Light"/>
              <a:buChar char="■"/>
              <a:defRPr sz="15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doi.org/10.1162/qss_a_00228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hyperlink" Target="https://doi.org/10.5281/zenodo.455870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imena@doaj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ctrTitle"/>
          </p:nvPr>
        </p:nvSpPr>
        <p:spPr>
          <a:xfrm>
            <a:off x="463100" y="952698"/>
            <a:ext cx="6137400" cy="1915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Un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estado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del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arte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de las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revistas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acceso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abierto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América Latina </a:t>
            </a:r>
            <a:r>
              <a:rPr lang="en-GB" sz="2900" dirty="0" err="1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desde</a:t>
            </a:r>
            <a:r>
              <a:rPr lang="en-GB" sz="2900" dirty="0"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DOAJ</a:t>
            </a:r>
            <a:endParaRPr sz="6600" b="0" dirty="0">
              <a:highlight>
                <a:schemeClr val="dk1"/>
              </a:highlight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219825" y="3318419"/>
            <a:ext cx="4288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600" dirty="0">
                <a:solidFill>
                  <a:schemeClr val="l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Gimena del Río Riande</a:t>
            </a:r>
            <a:endParaRPr sz="1600" dirty="0">
              <a:solidFill>
                <a:schemeClr val="lt1"/>
              </a:solidFill>
              <a:highlight>
                <a:schemeClr val="dk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600" dirty="0">
                <a:solidFill>
                  <a:schemeClr val="l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 dirty="0" err="1">
                <a:solidFill>
                  <a:schemeClr val="l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Embajadora</a:t>
            </a:r>
            <a:r>
              <a:rPr lang="en-GB" sz="1600" dirty="0">
                <a:solidFill>
                  <a:schemeClr val="l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para </a:t>
            </a:r>
            <a:r>
              <a:rPr lang="en-GB" sz="1600" dirty="0" err="1">
                <a:solidFill>
                  <a:schemeClr val="l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Latinoamérica</a:t>
            </a:r>
            <a:r>
              <a:rPr lang="en-GB" sz="1600" dirty="0">
                <a:solidFill>
                  <a:schemeClr val="l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de DOAJ</a:t>
            </a:r>
            <a:endParaRPr sz="2000" dirty="0">
              <a:solidFill>
                <a:schemeClr val="lt1"/>
              </a:solidFill>
              <a:highlight>
                <a:schemeClr val="dk1"/>
              </a:highlight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8042" y="4355574"/>
            <a:ext cx="1546833" cy="5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24" y="3896721"/>
            <a:ext cx="1951876" cy="119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775" y="416175"/>
            <a:ext cx="5346324" cy="4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5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DOAJ y la diversidad</a:t>
            </a:r>
            <a:endParaRPr/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1"/>
          </p:nvPr>
        </p:nvSpPr>
        <p:spPr>
          <a:xfrm>
            <a:off x="887550" y="1286050"/>
            <a:ext cx="3187500" cy="178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9873 revistas que no están en Scopus o Web of Science.</a:t>
            </a:r>
            <a:endParaRPr/>
          </a:p>
        </p:txBody>
      </p:sp>
      <p:sp>
        <p:nvSpPr>
          <p:cNvPr id="346" name="Google Shape;346;p45"/>
          <p:cNvSpPr txBox="1"/>
          <p:nvPr/>
        </p:nvSpPr>
        <p:spPr>
          <a:xfrm>
            <a:off x="1570321" y="4413887"/>
            <a:ext cx="7383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https://blog.doaj.org/2023/07/06/doaj-is-confirmed-as-a-unique-platform-for-many-open-access-journals-and-a-key-index-for-african-journals/</a:t>
            </a:r>
            <a:endParaRPr sz="800" dirty="0"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3450" y="496950"/>
            <a:ext cx="9605248" cy="496676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>
            <a:spLocks noGrp="1"/>
          </p:cNvSpPr>
          <p:nvPr>
            <p:ph type="title" idx="4294967295"/>
          </p:nvPr>
        </p:nvSpPr>
        <p:spPr>
          <a:xfrm>
            <a:off x="727650" y="56418"/>
            <a:ext cx="7688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1400"/>
              <a:t>Alcance geográfico de DOAJ</a:t>
            </a:r>
            <a:endParaRPr sz="1400"/>
          </a:p>
        </p:txBody>
      </p:sp>
      <p:sp>
        <p:nvSpPr>
          <p:cNvPr id="353" name="Google Shape;353;p46"/>
          <p:cNvSpPr txBox="1">
            <a:spLocks noGrp="1"/>
          </p:cNvSpPr>
          <p:nvPr>
            <p:ph type="body" idx="1"/>
          </p:nvPr>
        </p:nvSpPr>
        <p:spPr>
          <a:xfrm>
            <a:off x="4154775" y="4794350"/>
            <a:ext cx="4913100" cy="4416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highlight>
                  <a:srgbClr val="FFFFFF"/>
                </a:highlight>
              </a:rPr>
              <a:t>Data collected from DOAJ 2023-03-14 from database created by Ikhwan Arief, </a:t>
            </a:r>
            <a:endParaRPr sz="800"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highlight>
                  <a:srgbClr val="FFFFFF"/>
                </a:highlight>
              </a:rPr>
              <a:t>DOAJ Ambassador   https://ejournal.unand.ac.id/node/115</a:t>
            </a:r>
            <a:endParaRPr sz="8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7"/>
          <p:cNvSpPr txBox="1">
            <a:spLocks noGrp="1"/>
          </p:cNvSpPr>
          <p:nvPr>
            <p:ph type="body" idx="1"/>
          </p:nvPr>
        </p:nvSpPr>
        <p:spPr>
          <a:xfrm>
            <a:off x="727650" y="1586050"/>
            <a:ext cx="7688700" cy="22611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294380"/>
            <a:ext cx="7443525" cy="401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/>
              <a:t>Mucho trabajo por hacer en DOAJ</a:t>
            </a:r>
            <a:endParaRPr/>
          </a:p>
        </p:txBody>
      </p:sp>
      <p:sp>
        <p:nvSpPr>
          <p:cNvPr id="375" name="Google Shape;375;p49"/>
          <p:cNvSpPr txBox="1"/>
          <p:nvPr/>
        </p:nvSpPr>
        <p:spPr>
          <a:xfrm>
            <a:off x="1503750" y="2078875"/>
            <a:ext cx="2519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PKP:  26.500 OJS de </a:t>
            </a:r>
            <a:r>
              <a:rPr lang="en-GB" sz="1800" dirty="0" err="1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revistas</a:t>
            </a:r>
            <a:endParaRPr sz="1800" dirty="0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76" name="Google Shape;376;p49"/>
          <p:cNvSpPr txBox="1"/>
          <p:nvPr/>
        </p:nvSpPr>
        <p:spPr>
          <a:xfrm>
            <a:off x="1503750" y="3220000"/>
            <a:ext cx="34077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OA Diamond Journals Study** 17-29.000 </a:t>
            </a:r>
            <a:r>
              <a:rPr lang="en-GB" sz="1800" dirty="0" err="1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revistas</a:t>
            </a:r>
            <a:endParaRPr sz="1800" dirty="0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77" name="Google Shape;377;p49"/>
          <p:cNvSpPr txBox="1"/>
          <p:nvPr/>
        </p:nvSpPr>
        <p:spPr>
          <a:xfrm>
            <a:off x="5645125" y="2078875"/>
            <a:ext cx="27510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Solo 287 </a:t>
            </a:r>
            <a:r>
              <a:rPr lang="en-GB" sz="1800" dirty="0" err="1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revistas</a:t>
            </a: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de Africa </a:t>
            </a:r>
            <a:endParaRPr sz="1800" dirty="0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78" name="Google Shape;378;p49"/>
          <p:cNvSpPr txBox="1"/>
          <p:nvPr/>
        </p:nvSpPr>
        <p:spPr>
          <a:xfrm>
            <a:off x="5616475" y="3220000"/>
            <a:ext cx="26559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Falta un </a:t>
            </a:r>
            <a:r>
              <a:rPr lang="en-GB" sz="1800" dirty="0" err="1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enorme</a:t>
            </a: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GB" sz="1800" dirty="0" err="1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porcentaje</a:t>
            </a: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de </a:t>
            </a:r>
            <a:r>
              <a:rPr lang="en-GB" sz="1800" dirty="0" err="1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revistas</a:t>
            </a:r>
            <a:r>
              <a:rPr lang="en-GB" sz="1800" dirty="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del Sur Global.</a:t>
            </a:r>
            <a:endParaRPr sz="1800" b="1" dirty="0">
              <a:solidFill>
                <a:srgbClr val="2826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9" name="Google Shape;379;p49"/>
          <p:cNvSpPr txBox="1"/>
          <p:nvPr/>
        </p:nvSpPr>
        <p:spPr>
          <a:xfrm>
            <a:off x="1381950" y="4618850"/>
            <a:ext cx="7850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1A1A1A"/>
                </a:solidFill>
                <a:highlight>
                  <a:srgbClr val="FFFFFF"/>
                </a:highlight>
              </a:rPr>
              <a:t>*Saurabh Khanna, Jon Ball, Juan Pablo Alperin, John Willinsky; Recalibrating the scope of scholarly publishing: A modest step in a vast decolonization process. </a:t>
            </a:r>
            <a:r>
              <a:rPr lang="en-GB" sz="600" i="1">
                <a:solidFill>
                  <a:srgbClr val="1A1A1A"/>
                </a:solidFill>
                <a:highlight>
                  <a:srgbClr val="FFFFFF"/>
                </a:highlight>
              </a:rPr>
              <a:t>Quantitative Science Studies</a:t>
            </a:r>
            <a:r>
              <a:rPr lang="en-GB" sz="600">
                <a:solidFill>
                  <a:srgbClr val="1A1A1A"/>
                </a:solidFill>
                <a:highlight>
                  <a:srgbClr val="FFFFFF"/>
                </a:highlight>
              </a:rPr>
              <a:t> 2022; 3 (4): 912–930. doi: </a:t>
            </a:r>
            <a:r>
              <a:rPr lang="en-GB" sz="600" u="sng">
                <a:solidFill>
                  <a:srgbClr val="6D6E71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https://doi.org/10.1162/qss_a_00228</a:t>
            </a:r>
            <a:endParaRPr sz="400"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33333"/>
                </a:solidFill>
                <a:highlight>
                  <a:srgbClr val="FEFDFD"/>
                </a:highlight>
                <a:latin typeface="Roboto"/>
                <a:ea typeface="Roboto"/>
                <a:cs typeface="Roboto"/>
                <a:sym typeface="Roboto"/>
              </a:rPr>
              <a:t>** Bosman, Jeroen, Frantsvåg, Jan Erik, Kramer, Bianca, Langlais, Pierre-Carl, &amp; Proudman, Vanessa. (2021). OA Diamond Journals Study. Part 1: Findings. Zenodo. </a:t>
            </a:r>
            <a:r>
              <a:rPr lang="en-GB" sz="600" u="sng">
                <a:solidFill>
                  <a:schemeClr val="hlink"/>
                </a:solidFill>
                <a:highlight>
                  <a:srgbClr val="FEFDFD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https://doi.org/10.5281/zenodo.4558704</a:t>
            </a:r>
            <a:endParaRPr sz="600">
              <a:highlight>
                <a:srgbClr val="FEFDFD"/>
              </a:highlight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80" name="Google Shape;38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22751" y="2258238"/>
            <a:ext cx="406800" cy="40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9400" y="2217125"/>
            <a:ext cx="406800" cy="4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0574" y="3388273"/>
            <a:ext cx="406799" cy="40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9"/>
          <p:cNvPicPr preferRelativeResize="0"/>
          <p:nvPr/>
        </p:nvPicPr>
        <p:blipFill rotWithShape="1">
          <a:blip r:embed="rId8">
            <a:alphaModFix/>
          </a:blip>
          <a:srcRect l="2581"/>
          <a:stretch/>
        </p:blipFill>
        <p:spPr>
          <a:xfrm rot="7761301">
            <a:off x="684762" y="3453841"/>
            <a:ext cx="611877" cy="313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Main/first language en  DOAJ</a:t>
            </a:r>
            <a:endParaRPr/>
          </a:p>
        </p:txBody>
      </p:sp>
      <p:pic>
        <p:nvPicPr>
          <p:cNvPr id="366" name="Google Shape;366;p4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725" y="1029325"/>
            <a:ext cx="6338025" cy="39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762" y="1658349"/>
            <a:ext cx="237850" cy="23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6525" y="1221675"/>
            <a:ext cx="138322" cy="2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8"/>
          <p:cNvSpPr/>
          <p:nvPr/>
        </p:nvSpPr>
        <p:spPr>
          <a:xfrm>
            <a:off x="1072900" y="1058750"/>
            <a:ext cx="2571900" cy="1060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23169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Skeena" panose="020F0502020204030204" pitchFamily="2" charset="0"/>
              </a:rPr>
              <a:t>América Latina </a:t>
            </a:r>
            <a:r>
              <a:rPr lang="en-GB" dirty="0" err="1">
                <a:latin typeface="Skeena" panose="020F0502020204030204" pitchFamily="2" charset="0"/>
              </a:rPr>
              <a:t>en</a:t>
            </a:r>
            <a:r>
              <a:rPr lang="en-GB" dirty="0">
                <a:latin typeface="Skeena" panose="020F0502020204030204" pitchFamily="2" charset="0"/>
              </a:rPr>
              <a:t> DOAJ</a:t>
            </a:r>
            <a:endParaRPr dirty="0">
              <a:latin typeface="Skeena" panose="020F0502020204030204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655D9-94F7-916C-38E2-3974508B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6A30B3-72F9-906C-7616-8BA0EC9E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407"/>
            <a:ext cx="9144000" cy="42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A9AB58C1-CE00-A4D3-D149-E1C2EB47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70" y="0"/>
            <a:ext cx="6104659" cy="5143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6DBD7C9-E8C1-2C7C-3580-7232FD524F27}"/>
              </a:ext>
            </a:extLst>
          </p:cNvPr>
          <p:cNvSpPr txBox="1"/>
          <p:nvPr/>
        </p:nvSpPr>
        <p:spPr>
          <a:xfrm>
            <a:off x="4686300" y="1069521"/>
            <a:ext cx="25309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Brasil: 1645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Colombia:  432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Argentina: 368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México: 208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Perú: 135</a:t>
            </a:r>
          </a:p>
          <a:p>
            <a:endParaRPr lang="es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BAB146-927C-86DD-FBF2-494C708AF2C0}"/>
              </a:ext>
            </a:extLst>
          </p:cNvPr>
          <p:cNvSpPr txBox="1"/>
          <p:nvPr/>
        </p:nvSpPr>
        <p:spPr>
          <a:xfrm>
            <a:off x="130629" y="628650"/>
            <a:ext cx="138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chemeClr val="accent3"/>
                </a:solidFill>
              </a:rPr>
              <a:t>Revistas latinoamericanas en DOAJ</a:t>
            </a:r>
            <a:endParaRPr lang="es-US" sz="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6" name="Google Shape;416;p54" title="Chart"/>
          <p:cNvPicPr preferRelativeResize="0"/>
          <p:nvPr/>
        </p:nvPicPr>
        <p:blipFill rotWithShape="1">
          <a:blip r:embed="rId3">
            <a:alphaModFix/>
          </a:blip>
          <a:srcRect l="1854" t="10273"/>
          <a:stretch/>
        </p:blipFill>
        <p:spPr>
          <a:xfrm>
            <a:off x="493662" y="264250"/>
            <a:ext cx="8159877" cy="46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1032 de 1805 revistas SciELO están en DOAJ</a:t>
            </a:r>
            <a:endParaRPr/>
          </a:p>
        </p:txBody>
      </p:sp>
      <p:pic>
        <p:nvPicPr>
          <p:cNvPr id="422" name="Google Shape;422;p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3" y="1409125"/>
            <a:ext cx="5767352" cy="35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5"/>
          <p:cNvSpPr txBox="1">
            <a:spLocks noGrp="1"/>
          </p:cNvSpPr>
          <p:nvPr>
            <p:ph type="body" idx="1"/>
          </p:nvPr>
        </p:nvSpPr>
        <p:spPr>
          <a:xfrm>
            <a:off x="6382875" y="4633100"/>
            <a:ext cx="2699400" cy="427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Inter SemiBold"/>
                <a:ea typeface="Inter SemiBold"/>
                <a:cs typeface="Inter SemiBold"/>
                <a:sym typeface="Inter SemiBold"/>
              </a:rPr>
              <a:t>SciELO</a:t>
            </a:r>
            <a:r>
              <a:rPr lang="en-GB" sz="1600" dirty="0">
                <a:latin typeface="Inter SemiBold"/>
                <a:ea typeface="Inter SemiBold"/>
                <a:cs typeface="Inter SemiBold"/>
                <a:sym typeface="Inter SemiBold"/>
              </a:rPr>
              <a:t> Monitor</a:t>
            </a:r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78715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18D02D1-7E48-2B70-06AA-89611953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43"/>
            <a:ext cx="9144000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2C6DB7-1850-3EC4-6AB7-ECC0A4BCE5FF}"/>
              </a:ext>
            </a:extLst>
          </p:cNvPr>
          <p:cNvSpPr txBox="1"/>
          <p:nvPr/>
        </p:nvSpPr>
        <p:spPr>
          <a:xfrm>
            <a:off x="3184072" y="3736393"/>
            <a:ext cx="308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200" dirty="0">
                <a:solidFill>
                  <a:schemeClr val="bg1"/>
                </a:solidFill>
              </a:rPr>
              <a:t>https://doaj.org/</a:t>
            </a:r>
          </a:p>
        </p:txBody>
      </p:sp>
    </p:spTree>
    <p:extLst>
      <p:ext uri="{BB962C8B-B14F-4D97-AF65-F5344CB8AC3E}">
        <p14:creationId xmlns:p14="http://schemas.microsoft.com/office/powerpoint/2010/main" val="251127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Temas</a:t>
            </a:r>
            <a:endParaRPr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CCF67-9F05-B409-05E5-0C39A5A8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448E9F-9BD1-0E9D-8C49-3FE6FFA3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53"/>
            <a:ext cx="9144000" cy="45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2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79365-F87E-2B83-86D1-C15F0F9F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15B6A1-9500-E6D0-A0E6-773FC593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220"/>
            <a:ext cx="9144000" cy="45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06B19-A157-F64A-5214-680DE414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7EB792-7C06-93A3-0284-57690FD9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594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6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F9CEE-69B7-E3B1-53DD-DA6B8035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0885AB-C0E0-7813-C220-FBD2EF0C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157"/>
            <a:ext cx="9144000" cy="45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Revisión por pares</a:t>
            </a:r>
            <a:endParaRPr sz="4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6D647-12FC-3E45-40C1-0BCCB505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5D0492-1729-BE5D-FAA7-4A17B56B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26"/>
            <a:ext cx="9144000" cy="45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3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4111"/>
            <a:ext cx="9143998" cy="457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8" name="Google Shape;47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983"/>
            <a:ext cx="9143999" cy="452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Licencias Creative Commons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588857" y="1257043"/>
            <a:ext cx="7688700" cy="24357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 un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revistas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académicas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global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abierto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 de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cualquier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lengua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revisión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pares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base de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curada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mantenida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 un </a:t>
            </a:r>
            <a:r>
              <a:rPr lang="en-GB" sz="2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GB" sz="24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fines de </a:t>
            </a:r>
            <a:r>
              <a:rPr lang="en-GB" sz="24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lucro</a:t>
            </a:r>
            <a:r>
              <a:rPr lang="en-GB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37"/>
          <p:cNvSpPr txBox="1"/>
          <p:nvPr/>
        </p:nvSpPr>
        <p:spPr>
          <a:xfrm>
            <a:off x="3465696" y="4196700"/>
            <a:ext cx="4348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Inter Light"/>
                <a:ea typeface="Inter Light"/>
                <a:cs typeface="Inter Light"/>
                <a:sym typeface="Inter Light"/>
                <a:hlinkClick r:id="rId3"/>
              </a:rPr>
              <a:t>https://doaj.org/</a:t>
            </a:r>
            <a:r>
              <a:rPr lang="en-GB" dirty="0">
                <a:latin typeface="Inter Light"/>
                <a:ea typeface="Inter Light"/>
                <a:cs typeface="Inter Light"/>
                <a:sym typeface="Inter Light"/>
              </a:rPr>
              <a:t> </a:t>
            </a:r>
            <a:endParaRPr dirty="0"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E58427-163D-438C-F4B0-FF6C1817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04" y="3780484"/>
            <a:ext cx="994027" cy="9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2DE21AE-E081-495F-0A3C-37B90B8A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283" y="3793684"/>
            <a:ext cx="1071171" cy="10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2D477-64E2-E21B-9D55-553C8B0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B0C858-C444-1416-56F7-EE505F59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91"/>
            <a:ext cx="9144000" cy="45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4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Google Shape;49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233"/>
            <a:ext cx="9144002" cy="466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271"/>
            <a:ext cx="9143999" cy="454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5" name="Google Shape;52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603"/>
            <a:ext cx="9144000" cy="4588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BB69F-EE9B-211C-1A82-3CE4C61A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Editoriales</a:t>
            </a:r>
          </a:p>
        </p:txBody>
      </p:sp>
    </p:spTree>
    <p:extLst>
      <p:ext uri="{BB962C8B-B14F-4D97-AF65-F5344CB8AC3E}">
        <p14:creationId xmlns:p14="http://schemas.microsoft.com/office/powerpoint/2010/main" val="3187663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151DF-A0D4-5377-19C4-3F82EA03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888F95-0E53-F57E-D074-4278E4BB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92"/>
            <a:ext cx="9144000" cy="45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4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3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Lenguas de publicación</a:t>
            </a:r>
            <a:endParaRPr sz="43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DB26F-B3F9-AE7E-2250-1A9FBF77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0C92D8-8085-B857-C795-3867A170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611"/>
            <a:ext cx="9144000" cy="46022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7CA946A-4F82-243F-E170-974427D03F99}"/>
              </a:ext>
            </a:extLst>
          </p:cNvPr>
          <p:cNvSpPr/>
          <p:nvPr/>
        </p:nvSpPr>
        <p:spPr>
          <a:xfrm>
            <a:off x="729450" y="3673929"/>
            <a:ext cx="8267593" cy="10858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50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2376"/>
            <a:ext cx="9144001" cy="455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4"/>
          <p:cNvSpPr/>
          <p:nvPr/>
        </p:nvSpPr>
        <p:spPr>
          <a:xfrm>
            <a:off x="887300" y="2437425"/>
            <a:ext cx="3048900" cy="291600"/>
          </a:xfrm>
          <a:prstGeom prst="rect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5" name="Google Shape;55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475"/>
            <a:ext cx="9143999" cy="45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346650" y="71640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DOAJ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historia</a:t>
            </a:r>
            <a:r>
              <a:rPr lang="en-GB" dirty="0"/>
              <a:t> del </a:t>
            </a:r>
            <a:r>
              <a:rPr lang="en-GB" dirty="0" err="1"/>
              <a:t>acceso</a:t>
            </a:r>
            <a:r>
              <a:rPr lang="en-GB" dirty="0"/>
              <a:t> </a:t>
            </a:r>
            <a:r>
              <a:rPr lang="en-GB" dirty="0" err="1"/>
              <a:t>abierto</a:t>
            </a:r>
            <a:endParaRPr dirty="0"/>
          </a:p>
        </p:txBody>
      </p:sp>
      <p:grpSp>
        <p:nvGrpSpPr>
          <p:cNvPr id="258" name="Google Shape;258;p39"/>
          <p:cNvGrpSpPr/>
          <p:nvPr/>
        </p:nvGrpSpPr>
        <p:grpSpPr>
          <a:xfrm>
            <a:off x="7315200" y="1527227"/>
            <a:ext cx="1828800" cy="3616327"/>
            <a:chOff x="3657600" y="2295575"/>
            <a:chExt cx="1828800" cy="2847950"/>
          </a:xfrm>
        </p:grpSpPr>
        <p:sp>
          <p:nvSpPr>
            <p:cNvPr id="259" name="Google Shape;259;p39"/>
            <p:cNvSpPr/>
            <p:nvPr/>
          </p:nvSpPr>
          <p:spPr>
            <a:xfrm>
              <a:off x="3657600" y="2823925"/>
              <a:ext cx="1828800" cy="2319600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9"/>
            <p:cNvSpPr/>
            <p:nvPr/>
          </p:nvSpPr>
          <p:spPr>
            <a:xfrm>
              <a:off x="3657600" y="2295575"/>
              <a:ext cx="1828800" cy="53700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9"/>
            <p:cNvSpPr txBox="1"/>
            <p:nvPr/>
          </p:nvSpPr>
          <p:spPr>
            <a:xfrm>
              <a:off x="3863250" y="2701390"/>
              <a:ext cx="1417500" cy="2277881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2" name="Google Shape;262;p39"/>
            <p:cNvSpPr txBox="1"/>
            <p:nvPr/>
          </p:nvSpPr>
          <p:spPr>
            <a:xfrm>
              <a:off x="3863250" y="2441108"/>
              <a:ext cx="1417500" cy="260400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300">
                  <a:solidFill>
                    <a:schemeClr val="dk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2020 onwards</a:t>
              </a:r>
              <a:endParaRPr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</p:grpSp>
      <p:grpSp>
        <p:nvGrpSpPr>
          <p:cNvPr id="263" name="Google Shape;263;p39"/>
          <p:cNvGrpSpPr/>
          <p:nvPr/>
        </p:nvGrpSpPr>
        <p:grpSpPr>
          <a:xfrm>
            <a:off x="5486400" y="1527227"/>
            <a:ext cx="1828800" cy="3616327"/>
            <a:chOff x="3657600" y="2295575"/>
            <a:chExt cx="1828800" cy="2847950"/>
          </a:xfrm>
        </p:grpSpPr>
        <p:sp>
          <p:nvSpPr>
            <p:cNvPr id="264" name="Google Shape;264;p39"/>
            <p:cNvSpPr/>
            <p:nvPr/>
          </p:nvSpPr>
          <p:spPr>
            <a:xfrm>
              <a:off x="3657600" y="2823925"/>
              <a:ext cx="1828800" cy="231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9"/>
            <p:cNvSpPr/>
            <p:nvPr/>
          </p:nvSpPr>
          <p:spPr>
            <a:xfrm>
              <a:off x="3657600" y="2295575"/>
              <a:ext cx="1828800" cy="5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6" name="Google Shape;266;p39"/>
            <p:cNvCxnSpPr/>
            <p:nvPr/>
          </p:nvCxnSpPr>
          <p:spPr>
            <a:xfrm>
              <a:off x="54864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267" name="Google Shape;267;p39"/>
            <p:cNvSpPr txBox="1"/>
            <p:nvPr/>
          </p:nvSpPr>
          <p:spPr>
            <a:xfrm>
              <a:off x="3863250" y="2897664"/>
              <a:ext cx="14175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MX" sz="13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Se establece el programa de Embajadores para apoyar a las revistas de acceso abierto en todo el mundo.</a:t>
              </a:r>
            </a:p>
          </p:txBody>
        </p:sp>
        <p:sp>
          <p:nvSpPr>
            <p:cNvPr id="268" name="Google Shape;268;p39"/>
            <p:cNvSpPr txBox="1"/>
            <p:nvPr/>
          </p:nvSpPr>
          <p:spPr>
            <a:xfrm>
              <a:off x="3863250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2016</a:t>
              </a:r>
              <a:endParaRPr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39"/>
          <p:cNvGrpSpPr/>
          <p:nvPr/>
        </p:nvGrpSpPr>
        <p:grpSpPr>
          <a:xfrm>
            <a:off x="3657600" y="1527227"/>
            <a:ext cx="1828800" cy="3616327"/>
            <a:chOff x="3657600" y="2295575"/>
            <a:chExt cx="1828800" cy="2847950"/>
          </a:xfrm>
        </p:grpSpPr>
        <p:sp>
          <p:nvSpPr>
            <p:cNvPr id="270" name="Google Shape;270;p39"/>
            <p:cNvSpPr/>
            <p:nvPr/>
          </p:nvSpPr>
          <p:spPr>
            <a:xfrm>
              <a:off x="3657600" y="2823925"/>
              <a:ext cx="1828800" cy="231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9"/>
            <p:cNvSpPr/>
            <p:nvPr/>
          </p:nvSpPr>
          <p:spPr>
            <a:xfrm>
              <a:off x="3657600" y="2295575"/>
              <a:ext cx="1828800" cy="53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2" name="Google Shape;272;p39"/>
            <p:cNvCxnSpPr/>
            <p:nvPr/>
          </p:nvCxnSpPr>
          <p:spPr>
            <a:xfrm>
              <a:off x="54864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273" name="Google Shape;273;p39"/>
            <p:cNvSpPr txBox="1"/>
            <p:nvPr/>
          </p:nvSpPr>
          <p:spPr>
            <a:xfrm>
              <a:off x="3863250" y="2909744"/>
              <a:ext cx="1417500" cy="15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s-MX" sz="13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Los criterios de inclusión se ampliaron para garantizar que solo se indexen revistas confiables.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4" name="Google Shape;274;p39"/>
            <p:cNvSpPr txBox="1"/>
            <p:nvPr/>
          </p:nvSpPr>
          <p:spPr>
            <a:xfrm>
              <a:off x="3863250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300">
                  <a:solidFill>
                    <a:schemeClr val="dk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2014</a:t>
              </a:r>
              <a:endParaRPr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</p:grpSp>
      <p:grpSp>
        <p:nvGrpSpPr>
          <p:cNvPr id="275" name="Google Shape;275;p39"/>
          <p:cNvGrpSpPr/>
          <p:nvPr/>
        </p:nvGrpSpPr>
        <p:grpSpPr>
          <a:xfrm>
            <a:off x="1828800" y="1527227"/>
            <a:ext cx="1828800" cy="3616327"/>
            <a:chOff x="0" y="2295575"/>
            <a:chExt cx="1828800" cy="2847950"/>
          </a:xfrm>
        </p:grpSpPr>
        <p:sp>
          <p:nvSpPr>
            <p:cNvPr id="276" name="Google Shape;276;p39"/>
            <p:cNvSpPr/>
            <p:nvPr/>
          </p:nvSpPr>
          <p:spPr>
            <a:xfrm>
              <a:off x="0" y="2823925"/>
              <a:ext cx="1828800" cy="2319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9"/>
            <p:cNvSpPr/>
            <p:nvPr/>
          </p:nvSpPr>
          <p:spPr>
            <a:xfrm>
              <a:off x="0" y="2295575"/>
              <a:ext cx="1828800" cy="5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/>
            <p:cNvSpPr txBox="1"/>
            <p:nvPr/>
          </p:nvSpPr>
          <p:spPr>
            <a:xfrm>
              <a:off x="205650" y="2905909"/>
              <a:ext cx="14175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MX" sz="13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Pronto se convirtió en el principal índice de revistas de acceso abierto.</a:t>
              </a:r>
            </a:p>
          </p:txBody>
        </p:sp>
        <p:sp>
          <p:nvSpPr>
            <p:cNvPr id="279" name="Google Shape;279;p39"/>
            <p:cNvSpPr txBox="1"/>
            <p:nvPr/>
          </p:nvSpPr>
          <p:spPr>
            <a:xfrm>
              <a:off x="205650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0" name="Google Shape;280;p39"/>
            <p:cNvCxnSpPr/>
            <p:nvPr/>
          </p:nvCxnSpPr>
          <p:spPr>
            <a:xfrm>
              <a:off x="18288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83E3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81" name="Google Shape;281;p39"/>
          <p:cNvGrpSpPr/>
          <p:nvPr/>
        </p:nvGrpSpPr>
        <p:grpSpPr>
          <a:xfrm>
            <a:off x="0" y="1527078"/>
            <a:ext cx="1828800" cy="3616327"/>
            <a:chOff x="0" y="2295575"/>
            <a:chExt cx="1828800" cy="2847950"/>
          </a:xfrm>
        </p:grpSpPr>
        <p:sp>
          <p:nvSpPr>
            <p:cNvPr id="282" name="Google Shape;282;p39"/>
            <p:cNvSpPr/>
            <p:nvPr/>
          </p:nvSpPr>
          <p:spPr>
            <a:xfrm>
              <a:off x="0" y="2823925"/>
              <a:ext cx="1828800" cy="231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9"/>
            <p:cNvSpPr/>
            <p:nvPr/>
          </p:nvSpPr>
          <p:spPr>
            <a:xfrm>
              <a:off x="0" y="2295575"/>
              <a:ext cx="1828800" cy="53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9"/>
            <p:cNvSpPr txBox="1"/>
            <p:nvPr/>
          </p:nvSpPr>
          <p:spPr>
            <a:xfrm>
              <a:off x="205650" y="2909744"/>
              <a:ext cx="14175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MX" sz="13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Fundado en 2003 durante los “años de la Innovación" del acceso abierto.</a:t>
              </a:r>
            </a:p>
          </p:txBody>
        </p:sp>
        <p:sp>
          <p:nvSpPr>
            <p:cNvPr id="285" name="Google Shape;285;p39"/>
            <p:cNvSpPr txBox="1"/>
            <p:nvPr/>
          </p:nvSpPr>
          <p:spPr>
            <a:xfrm>
              <a:off x="205650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300">
                  <a:solidFill>
                    <a:schemeClr val="dk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2003</a:t>
              </a:r>
              <a:endParaRPr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  <p:cxnSp>
          <p:nvCxnSpPr>
            <p:cNvPr id="286" name="Google Shape;286;p39"/>
            <p:cNvCxnSpPr/>
            <p:nvPr/>
          </p:nvCxnSpPr>
          <p:spPr>
            <a:xfrm>
              <a:off x="18288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83E3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5BE180-80A7-1666-33DF-588068BD6F8B}"/>
              </a:ext>
            </a:extLst>
          </p:cNvPr>
          <p:cNvSpPr txBox="1"/>
          <p:nvPr/>
        </p:nvSpPr>
        <p:spPr>
          <a:xfrm>
            <a:off x="7521828" y="2159291"/>
            <a:ext cx="14833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Integrado en las políticas de acceso abierto y los flujos de trabajo de los financiadores en todo el mundo, por ejemplo, Plan S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Journal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Checker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Tool,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South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African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DHET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list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Renacyt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s-MX" sz="12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Peru</a:t>
            </a:r>
            <a:r>
              <a:rPr lang="es-MX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209"/>
            <a:ext cx="9144000" cy="458508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8"/>
          <p:cNvSpPr/>
          <p:nvPr/>
        </p:nvSpPr>
        <p:spPr>
          <a:xfrm>
            <a:off x="383550" y="3179775"/>
            <a:ext cx="3208200" cy="662700"/>
          </a:xfrm>
          <a:prstGeom prst="rect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729700"/>
          </a:xfrm>
          <a:prstGeom prst="rect">
            <a:avLst/>
          </a:prstGeom>
        </p:spPr>
        <p:txBody>
          <a:bodyPr spcFirstLastPara="1" wrap="square" lIns="76025" tIns="76025" rIns="76025" bIns="760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8" name="Google Shape;56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444744"/>
            <a:ext cx="9143999" cy="4558862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9"/>
          <p:cNvSpPr/>
          <p:nvPr/>
        </p:nvSpPr>
        <p:spPr>
          <a:xfrm>
            <a:off x="171450" y="2649525"/>
            <a:ext cx="2306700" cy="609900"/>
          </a:xfrm>
          <a:prstGeom prst="rect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F7DB2-9805-FA07-A885-C9A662F7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DOAJ en América Latina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94BFE8-1BA4-235D-9E7D-B2D4F9D48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2400" dirty="0"/>
              <a:t>Panorama complejo: América Central, Brasil</a:t>
            </a:r>
          </a:p>
          <a:p>
            <a:r>
              <a:rPr lang="es-US" sz="2400" dirty="0"/>
              <a:t>Contexto relacionado con la Ciencia y Tecnología diverso y variante</a:t>
            </a:r>
          </a:p>
          <a:p>
            <a:r>
              <a:rPr lang="es-US" sz="2400" dirty="0"/>
              <a:t>Lugar de España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282511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7349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 sz="36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GRACIAS!</a:t>
            </a:r>
            <a:endParaRPr sz="3600" b="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1"/>
          <p:cNvSpPr txBox="1">
            <a:spLocks noGrp="1"/>
          </p:cNvSpPr>
          <p:nvPr>
            <p:ph type="subTitle" idx="1"/>
          </p:nvPr>
        </p:nvSpPr>
        <p:spPr>
          <a:xfrm>
            <a:off x="729450" y="2430474"/>
            <a:ext cx="48909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3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gimena@doaj.org</a:t>
            </a:r>
            <a:r>
              <a:rPr lang="en-GB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8042" y="4355574"/>
            <a:ext cx="1546833" cy="5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727650" y="41160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1"/>
          </p:nvPr>
        </p:nvSpPr>
        <p:spPr>
          <a:xfrm>
            <a:off x="727650" y="1586050"/>
            <a:ext cx="7688700" cy="22611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6918"/>
            <a:ext cx="9144000" cy="41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/>
          <p:nvPr/>
        </p:nvSpPr>
        <p:spPr>
          <a:xfrm>
            <a:off x="4572600" y="1270850"/>
            <a:ext cx="4295100" cy="24126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721225" y="627550"/>
            <a:ext cx="8042700" cy="5847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DOAJ: </a:t>
            </a:r>
            <a:r>
              <a:rPr lang="en-GB" dirty="0" err="1"/>
              <a:t>modelo</a:t>
            </a:r>
            <a:r>
              <a:rPr lang="en-GB" dirty="0"/>
              <a:t> </a:t>
            </a:r>
            <a:r>
              <a:rPr lang="en-GB" dirty="0" err="1"/>
              <a:t>agnóstico</a:t>
            </a:r>
            <a:endParaRPr dirty="0"/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1272300" y="1528400"/>
            <a:ext cx="3593400" cy="12966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67% de las revistas en DOAJ no cobran APCs, y son: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25" y="3740500"/>
            <a:ext cx="202074" cy="20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 rotWithShape="1">
          <a:blip r:embed="rId4">
            <a:alphaModFix/>
          </a:blip>
          <a:srcRect l="1312"/>
          <a:stretch/>
        </p:blipFill>
        <p:spPr>
          <a:xfrm rot="6650072">
            <a:off x="1015464" y="3043341"/>
            <a:ext cx="268525" cy="13561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1"/>
          <p:cNvSpPr txBox="1"/>
          <p:nvPr/>
        </p:nvSpPr>
        <p:spPr>
          <a:xfrm>
            <a:off x="1339375" y="2869650"/>
            <a:ext cx="31029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Diamante</a:t>
            </a:r>
            <a:endParaRPr sz="21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o</a:t>
            </a:r>
            <a:endParaRPr sz="21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“Subscribe to open”</a:t>
            </a:r>
            <a:endParaRPr sz="21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8A7BF6-8AC1-5CB3-33D3-DF86F8208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993" y="2694094"/>
            <a:ext cx="4887007" cy="1714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700" cy="5352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2"/>
                </a:solidFill>
              </a:rPr>
              <a:t>DOAJ y la </a:t>
            </a:r>
            <a:r>
              <a:rPr lang="en-GB" dirty="0" err="1">
                <a:solidFill>
                  <a:schemeClr val="accent2"/>
                </a:solidFill>
              </a:rPr>
              <a:t>comunidad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body" idx="1"/>
          </p:nvPr>
        </p:nvSpPr>
        <p:spPr>
          <a:xfrm>
            <a:off x="729450" y="1432975"/>
            <a:ext cx="3527100" cy="35559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2" name="Google Shape;3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931750"/>
            <a:ext cx="3527175" cy="2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44" y="2701950"/>
            <a:ext cx="2680500" cy="10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242" y="4101592"/>
            <a:ext cx="2813574" cy="6922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>
            <a:off x="6551075" y="480450"/>
            <a:ext cx="3527100" cy="3555900"/>
          </a:xfrm>
          <a:prstGeom prst="rect">
            <a:avLst/>
          </a:prstGeom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3248" y="1655525"/>
            <a:ext cx="1881197" cy="8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 rotWithShape="1">
          <a:blip r:embed="rId7">
            <a:alphaModFix/>
          </a:blip>
          <a:srcRect r="49982"/>
          <a:stretch/>
        </p:blipFill>
        <p:spPr>
          <a:xfrm>
            <a:off x="4463252" y="2701950"/>
            <a:ext cx="2190172" cy="8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7738" y="3730225"/>
            <a:ext cx="1881200" cy="6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5193" y="845700"/>
            <a:ext cx="1488935" cy="13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03775" y="4055763"/>
            <a:ext cx="1766626" cy="7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60120" y="2567663"/>
            <a:ext cx="1488950" cy="11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dirty="0" err="1"/>
              <a:t>Estadísticas</a:t>
            </a:r>
            <a:r>
              <a:rPr lang="en-GB" dirty="0"/>
              <a:t> DOAJ 2022-2023: Open, global, trusted</a:t>
            </a:r>
            <a:endParaRPr dirty="0"/>
          </a:p>
        </p:txBody>
      </p:sp>
      <p:pic>
        <p:nvPicPr>
          <p:cNvPr id="327" name="Google Shape;32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025" y="663337"/>
            <a:ext cx="1307699" cy="13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/>
          <p:nvPr/>
        </p:nvSpPr>
        <p:spPr>
          <a:xfrm>
            <a:off x="729325" y="2383675"/>
            <a:ext cx="18864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8,000 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ap</a:t>
            </a:r>
            <a:r>
              <a:rPr lang="en-GB" sz="180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licaciones y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1,725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GB" sz="180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actualizaciones de revistas indexadas</a:t>
            </a:r>
            <a:endParaRPr sz="1800" b="0" i="0" u="none" strike="noStrike" cap="none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2615725" y="2383675"/>
            <a:ext cx="18864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26</a:t>
            </a: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% </a:t>
            </a:r>
            <a:r>
              <a:rPr lang="en-GB" sz="180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de aplicaciones exitosas</a:t>
            </a:r>
            <a:endParaRPr sz="1800" b="0" i="0" u="none" strike="noStrike" cap="none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4502125" y="2383675"/>
            <a:ext cx="18864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Devolución de</a:t>
            </a:r>
            <a:r>
              <a:rPr lang="en-GB" sz="1800" b="1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 menos de tres </a:t>
            </a: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 m</a:t>
            </a:r>
            <a:r>
              <a:rPr lang="en-GB" sz="1800" b="1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ese</a:t>
            </a: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endParaRPr sz="1800" b="1" i="0" u="none" strike="noStrike" cap="none">
              <a:solidFill>
                <a:srgbClr val="2826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43"/>
          <p:cNvSpPr txBox="1"/>
          <p:nvPr/>
        </p:nvSpPr>
        <p:spPr>
          <a:xfrm>
            <a:off x="6388525" y="2383675"/>
            <a:ext cx="18864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20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staff fijo, </a:t>
            </a:r>
            <a:r>
              <a:rPr lang="en-GB" sz="1800" b="1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&gt;100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editor</a:t>
            </a:r>
            <a:r>
              <a:rPr lang="en-GB" sz="180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es voluntarios y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GB" sz="1800" b="1" i="0" u="none" strike="noStrike" cap="none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-GB" sz="1800" b="1">
                <a:solidFill>
                  <a:srgbClr val="282624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-GB" sz="1800" b="0" i="0" u="none" strike="noStrike" cap="none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GB" sz="1800">
                <a:solidFill>
                  <a:srgbClr val="282624"/>
                </a:solidFill>
                <a:latin typeface="Inter Light"/>
                <a:ea typeface="Inter Light"/>
                <a:cs typeface="Inter Light"/>
                <a:sym typeface="Inter Light"/>
              </a:rPr>
              <a:t>embajadores</a:t>
            </a:r>
            <a:endParaRPr sz="1800" b="0" i="0" u="none" strike="noStrike" cap="none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32" name="Google Shape;332;p43"/>
          <p:cNvSpPr txBox="1"/>
          <p:nvPr/>
        </p:nvSpPr>
        <p:spPr>
          <a:xfrm>
            <a:off x="645475" y="1703438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624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509283-75AA-D526-94A8-7D741FA45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" y="0"/>
            <a:ext cx="909021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nuscript - Slides">
  <a:themeElements>
    <a:clrScheme name="Streamline">
      <a:dk1>
        <a:srgbClr val="282624"/>
      </a:dk1>
      <a:lt1>
        <a:srgbClr val="FFFFFF"/>
      </a:lt1>
      <a:dk2>
        <a:srgbClr val="5C5956"/>
      </a:dk2>
      <a:lt2>
        <a:srgbClr val="F6F4F4"/>
      </a:lt2>
      <a:accent1>
        <a:srgbClr val="FD5A3B"/>
      </a:accent1>
      <a:accent2>
        <a:srgbClr val="982E0A"/>
      </a:accent2>
      <a:accent3>
        <a:srgbClr val="3A5959"/>
      </a:accent3>
      <a:accent4>
        <a:srgbClr val="47A178"/>
      </a:accent4>
      <a:accent5>
        <a:srgbClr val="A3C386"/>
      </a:accent5>
      <a:accent6>
        <a:srgbClr val="F9D950"/>
      </a:accent6>
      <a:hlink>
        <a:srgbClr val="282624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nuscript - Slides">
  <a:themeElements>
    <a:clrScheme name="Streamline">
      <a:dk1>
        <a:srgbClr val="282624"/>
      </a:dk1>
      <a:lt1>
        <a:srgbClr val="FFFFFF"/>
      </a:lt1>
      <a:dk2>
        <a:srgbClr val="5C5956"/>
      </a:dk2>
      <a:lt2>
        <a:srgbClr val="F6F4F4"/>
      </a:lt2>
      <a:accent1>
        <a:srgbClr val="FD5A3B"/>
      </a:accent1>
      <a:accent2>
        <a:srgbClr val="982E0A"/>
      </a:accent2>
      <a:accent3>
        <a:srgbClr val="3A5959"/>
      </a:accent3>
      <a:accent4>
        <a:srgbClr val="47A178"/>
      </a:accent4>
      <a:accent5>
        <a:srgbClr val="A3C386"/>
      </a:accent5>
      <a:accent6>
        <a:srgbClr val="F9D950"/>
      </a:accent6>
      <a:hlink>
        <a:srgbClr val="282624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14315</TotalTime>
  <Words>623</Words>
  <Application>Microsoft Office PowerPoint</Application>
  <PresentationFormat>Presentación en pantalla (16:9)</PresentationFormat>
  <Paragraphs>68</Paragraphs>
  <Slides>43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6" baseType="lpstr">
      <vt:lpstr>Inter Light</vt:lpstr>
      <vt:lpstr>Raleway</vt:lpstr>
      <vt:lpstr>Spectral</vt:lpstr>
      <vt:lpstr>Inter SemiBold</vt:lpstr>
      <vt:lpstr>Skeena</vt:lpstr>
      <vt:lpstr>Roboto</vt:lpstr>
      <vt:lpstr>Arial</vt:lpstr>
      <vt:lpstr>Source Sans Pro</vt:lpstr>
      <vt:lpstr>Inter</vt:lpstr>
      <vt:lpstr>Times New Roman</vt:lpstr>
      <vt:lpstr>Spectral Medium</vt:lpstr>
      <vt:lpstr>Manuscript - Slides</vt:lpstr>
      <vt:lpstr>Manuscript - Slides</vt:lpstr>
      <vt:lpstr> Un estado del arte de las revistas en acceso abierto en América Latina desde DOAJ</vt:lpstr>
      <vt:lpstr>Presentación de PowerPoint</vt:lpstr>
      <vt:lpstr>Presentación de PowerPoint</vt:lpstr>
      <vt:lpstr>DOAJ en la historia del acceso abierto</vt:lpstr>
      <vt:lpstr>Presentación de PowerPoint</vt:lpstr>
      <vt:lpstr>DOAJ: modelo agnóstico</vt:lpstr>
      <vt:lpstr>DOAJ y la comunidad</vt:lpstr>
      <vt:lpstr>Estadísticas DOAJ 2022-2023: Open, global, trusted</vt:lpstr>
      <vt:lpstr>Presentación de PowerPoint</vt:lpstr>
      <vt:lpstr>DOAJ y la diversidad</vt:lpstr>
      <vt:lpstr>Alcance geográfico de DOAJ</vt:lpstr>
      <vt:lpstr>Presentación de PowerPoint</vt:lpstr>
      <vt:lpstr>Mucho trabajo por hacer en DOAJ</vt:lpstr>
      <vt:lpstr>Main/first language en  DOAJ</vt:lpstr>
      <vt:lpstr>América Latina en DOAJ</vt:lpstr>
      <vt:lpstr>Presentación de PowerPoint</vt:lpstr>
      <vt:lpstr>Presentación de PowerPoint</vt:lpstr>
      <vt:lpstr>Presentación de PowerPoint</vt:lpstr>
      <vt:lpstr>1032 de 1805 revistas SciELO están en DOAJ</vt:lpstr>
      <vt:lpstr>Temas</vt:lpstr>
      <vt:lpstr>Presentación de PowerPoint</vt:lpstr>
      <vt:lpstr>Presentación de PowerPoint</vt:lpstr>
      <vt:lpstr>Presentación de PowerPoint</vt:lpstr>
      <vt:lpstr>Presentación de PowerPoint</vt:lpstr>
      <vt:lpstr>Revisión por pares</vt:lpstr>
      <vt:lpstr>Presentación de PowerPoint</vt:lpstr>
      <vt:lpstr>Presentación de PowerPoint</vt:lpstr>
      <vt:lpstr>Presentación de PowerPoint</vt:lpstr>
      <vt:lpstr>Licencias Creative Commons</vt:lpstr>
      <vt:lpstr>Presentación de PowerPoint</vt:lpstr>
      <vt:lpstr>Presentación de PowerPoint</vt:lpstr>
      <vt:lpstr>Presentación de PowerPoint</vt:lpstr>
      <vt:lpstr>Presentación de PowerPoint</vt:lpstr>
      <vt:lpstr>Editoriales</vt:lpstr>
      <vt:lpstr>Presentación de PowerPoint</vt:lpstr>
      <vt:lpstr>Lenguas de publicación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DOAJ en América Latina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 estado del arte de las revistas en acceso abierto latinoamericanas a través de los datos del DOAJ</dc:title>
  <dc:creator>Gimena del Rio</dc:creator>
  <cp:lastModifiedBy>Gimena Del Rio Riande</cp:lastModifiedBy>
  <cp:revision>3</cp:revision>
  <dcterms:modified xsi:type="dcterms:W3CDTF">2024-05-08T19:54:43Z</dcterms:modified>
</cp:coreProperties>
</file>