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83" r:id="rId5"/>
    <p:sldId id="259" r:id="rId6"/>
    <p:sldId id="264" r:id="rId7"/>
    <p:sldId id="274" r:id="rId8"/>
    <p:sldId id="275" r:id="rId9"/>
    <p:sldId id="276" r:id="rId10"/>
    <p:sldId id="282" r:id="rId11"/>
    <p:sldId id="284" r:id="rId12"/>
    <p:sldId id="260" r:id="rId13"/>
    <p:sldId id="261" r:id="rId14"/>
    <p:sldId id="285" r:id="rId15"/>
    <p:sldId id="287" r:id="rId16"/>
    <p:sldId id="263" r:id="rId17"/>
    <p:sldId id="266" r:id="rId18"/>
    <p:sldId id="268" r:id="rId19"/>
    <p:sldId id="267" r:id="rId20"/>
    <p:sldId id="286" r:id="rId2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1D5B"/>
    <a:srgbClr val="FF3399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37" autoAdjust="0"/>
    <p:restoredTop sz="94660"/>
  </p:normalViewPr>
  <p:slideViewPr>
    <p:cSldViewPr snapToGrid="0">
      <p:cViewPr varScale="1">
        <p:scale>
          <a:sx n="69" d="100"/>
          <a:sy n="69" d="100"/>
        </p:scale>
        <p:origin x="-55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4EC8B0BF-3723-48A5-B99D-FD46D99EBC41}"/>
    <pc:docChg chg="modSld">
      <pc:chgData name="" userId="" providerId="" clId="Web-{4EC8B0BF-3723-48A5-B99D-FD46D99EBC41}" dt="2019-05-15T09:20:53.621" v="48" actId="20577"/>
      <pc:docMkLst>
        <pc:docMk/>
      </pc:docMkLst>
      <pc:sldChg chg="modSp">
        <pc:chgData name="" userId="" providerId="" clId="Web-{4EC8B0BF-3723-48A5-B99D-FD46D99EBC41}" dt="2019-05-15T09:13:50.151" v="0" actId="1076"/>
        <pc:sldMkLst>
          <pc:docMk/>
          <pc:sldMk cId="2682260134" sldId="256"/>
        </pc:sldMkLst>
        <pc:spChg chg="mod">
          <ac:chgData name="" userId="" providerId="" clId="Web-{4EC8B0BF-3723-48A5-B99D-FD46D99EBC41}" dt="2019-05-15T09:13:50.151" v="0" actId="1076"/>
          <ac:spMkLst>
            <pc:docMk/>
            <pc:sldMk cId="2682260134" sldId="256"/>
            <ac:spMk id="2" creationId="{00000000-0000-0000-0000-000000000000}"/>
          </ac:spMkLst>
        </pc:spChg>
      </pc:sldChg>
      <pc:sldChg chg="modSp">
        <pc:chgData name="" userId="" providerId="" clId="Web-{4EC8B0BF-3723-48A5-B99D-FD46D99EBC41}" dt="2019-05-15T09:15:48.979" v="18" actId="20577"/>
        <pc:sldMkLst>
          <pc:docMk/>
          <pc:sldMk cId="439420352" sldId="258"/>
        </pc:sldMkLst>
        <pc:spChg chg="mod">
          <ac:chgData name="" userId="" providerId="" clId="Web-{4EC8B0BF-3723-48A5-B99D-FD46D99EBC41}" dt="2019-05-15T09:15:48.979" v="18" actId="20577"/>
          <ac:spMkLst>
            <pc:docMk/>
            <pc:sldMk cId="439420352" sldId="258"/>
            <ac:spMk id="3" creationId="{00000000-0000-0000-0000-000000000000}"/>
          </ac:spMkLst>
        </pc:spChg>
      </pc:sldChg>
      <pc:sldChg chg="modSp">
        <pc:chgData name="" userId="" providerId="" clId="Web-{4EC8B0BF-3723-48A5-B99D-FD46D99EBC41}" dt="2019-05-15T09:20:53.621" v="47" actId="20577"/>
        <pc:sldMkLst>
          <pc:docMk/>
          <pc:sldMk cId="3007531826" sldId="261"/>
        </pc:sldMkLst>
        <pc:spChg chg="mod">
          <ac:chgData name="" userId="" providerId="" clId="Web-{4EC8B0BF-3723-48A5-B99D-FD46D99EBC41}" dt="2019-05-15T09:20:53.621" v="47" actId="20577"/>
          <ac:spMkLst>
            <pc:docMk/>
            <pc:sldMk cId="3007531826" sldId="261"/>
            <ac:spMk id="3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\\Users\andreasixtocostoya\Dropbox\FPI\PUBLICACIONES\congresos\CRECS\grafica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1"/>
          <c:order val="0"/>
          <c:invertIfNegative val="0"/>
          <c:dLbls>
            <c:dLbl>
              <c:idx val="1"/>
              <c:layout>
                <c:manualLayout>
                  <c:x val="-2.7777111851620996E-3"/>
                  <c:y val="-3.12710554775118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5CE-C245-9C53-C45E13070619}"/>
                </c:ext>
              </c:extLst>
            </c:dLbl>
            <c:dLbl>
              <c:idx val="2"/>
              <c:layout>
                <c:manualLayout>
                  <c:x val="0"/>
                  <c:y val="-4.51600140980699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5CE-C245-9C53-C45E1307061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Hoja1!$G$4:$G$11</c:f>
              <c:numCache>
                <c:formatCode>General</c:formatCode>
                <c:ptCount val="8"/>
                <c:pt idx="0">
                  <c:v>63.2</c:v>
                </c:pt>
                <c:pt idx="1">
                  <c:v>17.100000000000001</c:v>
                </c:pt>
                <c:pt idx="2">
                  <c:v>15.5</c:v>
                </c:pt>
                <c:pt idx="3">
                  <c:v>9.1999999999999993</c:v>
                </c:pt>
                <c:pt idx="4">
                  <c:v>8.6</c:v>
                </c:pt>
                <c:pt idx="5">
                  <c:v>4.4000000000000004</c:v>
                </c:pt>
                <c:pt idx="6">
                  <c:v>1</c:v>
                </c:pt>
                <c:pt idx="7">
                  <c:v>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5CE-C245-9C53-C45E130706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5020800"/>
        <c:axId val="186357952"/>
      </c:barChart>
      <c:catAx>
        <c:axId val="195020800"/>
        <c:scaling>
          <c:orientation val="minMax"/>
        </c:scaling>
        <c:delete val="0"/>
        <c:axPos val="b"/>
        <c:majorTickMark val="out"/>
        <c:minorTickMark val="none"/>
        <c:tickLblPos val="nextTo"/>
        <c:crossAx val="186357952"/>
        <c:crosses val="autoZero"/>
        <c:auto val="1"/>
        <c:lblAlgn val="ctr"/>
        <c:lblOffset val="100"/>
        <c:noMultiLvlLbl val="0"/>
      </c:catAx>
      <c:valAx>
        <c:axId val="1863579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50208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Hoja1!$B$7:$B$11</c:f>
              <c:strCache>
                <c:ptCount val="5"/>
                <c:pt idx="0">
                  <c:v>Life Sciences and Biomedicine</c:v>
                </c:pt>
                <c:pt idx="1">
                  <c:v>Technology</c:v>
                </c:pt>
                <c:pt idx="2">
                  <c:v>Arts and Humanities</c:v>
                </c:pt>
                <c:pt idx="3">
                  <c:v>Social Science</c:v>
                </c:pt>
                <c:pt idx="4">
                  <c:v>Physical Science</c:v>
                </c:pt>
              </c:strCache>
            </c:strRef>
          </c:cat>
          <c:val>
            <c:numRef>
              <c:f>Hoja1!$C$7:$C$11</c:f>
              <c:numCache>
                <c:formatCode>General</c:formatCode>
                <c:ptCount val="5"/>
                <c:pt idx="0">
                  <c:v>37.6</c:v>
                </c:pt>
                <c:pt idx="1">
                  <c:v>28.4</c:v>
                </c:pt>
                <c:pt idx="2">
                  <c:v>18.399999999999999</c:v>
                </c:pt>
                <c:pt idx="3">
                  <c:v>18.399999999999999</c:v>
                </c:pt>
                <c:pt idx="4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7B0-1240-9296-02ABE8815E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2337408"/>
        <c:axId val="195077248"/>
      </c:barChart>
      <c:catAx>
        <c:axId val="1923374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s-ES"/>
          </a:p>
        </c:txPr>
        <c:crossAx val="195077248"/>
        <c:crosses val="autoZero"/>
        <c:auto val="1"/>
        <c:lblAlgn val="ctr"/>
        <c:lblOffset val="100"/>
        <c:noMultiLvlLbl val="0"/>
      </c:catAx>
      <c:valAx>
        <c:axId val="1950772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23374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0"/>
    <c:plotArea>
      <c:layout>
        <c:manualLayout>
          <c:layoutTarget val="inner"/>
          <c:xMode val="edge"/>
          <c:yMode val="edge"/>
          <c:x val="6.3031964198434653E-2"/>
          <c:y val="4.1685648968899133E-2"/>
          <c:w val="0.92391219300350746"/>
          <c:h val="0.79697747684398657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2"/>
              <c:layout>
                <c:manualLayout>
                  <c:x val="0"/>
                  <c:y val="-1.04295731779300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1D9-914E-B4E9-67184B54EEC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Hoja1!$I$23:$I$27</c:f>
              <c:strCache>
                <c:ptCount val="5"/>
                <c:pt idx="0">
                  <c:v>Life Science &amp; Biomedicine</c:v>
                </c:pt>
                <c:pt idx="1">
                  <c:v>Technology</c:v>
                </c:pt>
                <c:pt idx="2">
                  <c:v>Social Science </c:v>
                </c:pt>
                <c:pt idx="3">
                  <c:v>Arts &amp; Humanities</c:v>
                </c:pt>
                <c:pt idx="4">
                  <c:v>Physical Science</c:v>
                </c:pt>
              </c:strCache>
            </c:strRef>
          </c:cat>
          <c:val>
            <c:numRef>
              <c:f>Hoja1!$J$23:$J$27</c:f>
              <c:numCache>
                <c:formatCode>General</c:formatCode>
                <c:ptCount val="5"/>
                <c:pt idx="0">
                  <c:v>39</c:v>
                </c:pt>
                <c:pt idx="1">
                  <c:v>27.2</c:v>
                </c:pt>
                <c:pt idx="2">
                  <c:v>18.600000000000001</c:v>
                </c:pt>
                <c:pt idx="3">
                  <c:v>14.9</c:v>
                </c:pt>
                <c:pt idx="4">
                  <c:v>9.5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1D9-914E-B4E9-67184B54EE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6402688"/>
        <c:axId val="195079552"/>
      </c:barChart>
      <c:catAx>
        <c:axId val="1964026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95079552"/>
        <c:crosses val="autoZero"/>
        <c:auto val="1"/>
        <c:lblAlgn val="ctr"/>
        <c:lblOffset val="100"/>
        <c:noMultiLvlLbl val="0"/>
      </c:catAx>
      <c:valAx>
        <c:axId val="1950795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64026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Hoja1!$K$69:$K$75</c:f>
              <c:strCache>
                <c:ptCount val="7"/>
                <c:pt idx="0">
                  <c:v>No lo sé</c:v>
                </c:pt>
                <c:pt idx="1">
                  <c:v>Sociedades científicas/ Asociaciones profesiones</c:v>
                </c:pt>
                <c:pt idx="2">
                  <c:v>Ninguno de los mencionados</c:v>
                </c:pt>
                <c:pt idx="3">
                  <c:v>Editoriales</c:v>
                </c:pt>
                <c:pt idx="4">
                  <c:v>Mi propia organización</c:v>
                </c:pt>
                <c:pt idx="5">
                  <c:v>Gobierno</c:v>
                </c:pt>
                <c:pt idx="6">
                  <c:v>Organizaciones financiadoras</c:v>
                </c:pt>
              </c:strCache>
            </c:strRef>
          </c:cat>
          <c:val>
            <c:numRef>
              <c:f>Hoja1!$L$69:$L$75</c:f>
              <c:numCache>
                <c:formatCode>0.0%</c:formatCode>
                <c:ptCount val="7"/>
                <c:pt idx="0">
                  <c:v>0.46800000000000003</c:v>
                </c:pt>
                <c:pt idx="1">
                  <c:v>0.17499999999999999</c:v>
                </c:pt>
                <c:pt idx="2">
                  <c:v>0.11</c:v>
                </c:pt>
                <c:pt idx="3">
                  <c:v>9.0999999999999998E-2</c:v>
                </c:pt>
                <c:pt idx="4">
                  <c:v>8.4000000000000005E-2</c:v>
                </c:pt>
                <c:pt idx="5">
                  <c:v>3.9E-2</c:v>
                </c:pt>
                <c:pt idx="6">
                  <c:v>8.0000000000000002E-3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F92-5D43-99C9-6F857FF414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6572672"/>
        <c:axId val="195081856"/>
      </c:barChart>
      <c:catAx>
        <c:axId val="196572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95081856"/>
        <c:crosses val="autoZero"/>
        <c:auto val="1"/>
        <c:lblAlgn val="ctr"/>
        <c:lblOffset val="100"/>
        <c:noMultiLvlLbl val="0"/>
      </c:catAx>
      <c:valAx>
        <c:axId val="195081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96572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s-E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D82DC4-E004-428D-A192-97A26566780D}" type="doc">
      <dgm:prSet loTypeId="urn:microsoft.com/office/officeart/2005/8/layout/hList9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B098F933-41F3-4E7A-B603-A1B0264C1136}">
      <dgm:prSet phldrT="[Texto]"/>
      <dgm:spPr/>
      <dgm:t>
        <a:bodyPr/>
        <a:lstStyle/>
        <a:p>
          <a:endParaRPr lang="es-ES" dirty="0"/>
        </a:p>
      </dgm:t>
    </dgm:pt>
    <dgm:pt modelId="{BE734191-60DF-4B2A-9559-9EF50B9264E4}" type="parTrans" cxnId="{A7E7C389-9C3A-45E0-8C52-573FED2D9446}">
      <dgm:prSet/>
      <dgm:spPr/>
      <dgm:t>
        <a:bodyPr/>
        <a:lstStyle/>
        <a:p>
          <a:endParaRPr lang="es-ES"/>
        </a:p>
      </dgm:t>
    </dgm:pt>
    <dgm:pt modelId="{DC4F5DE1-85BB-4530-B2D8-DF3410E5CE85}" type="sibTrans" cxnId="{A7E7C389-9C3A-45E0-8C52-573FED2D9446}">
      <dgm:prSet/>
      <dgm:spPr/>
      <dgm:t>
        <a:bodyPr/>
        <a:lstStyle/>
        <a:p>
          <a:endParaRPr lang="es-ES"/>
        </a:p>
      </dgm:t>
    </dgm:pt>
    <dgm:pt modelId="{6DBAA050-67DE-4660-AB9C-F2FAB937F7FD}">
      <dgm:prSet phldrT="[Texto]"/>
      <dgm:spPr/>
      <dgm:t>
        <a:bodyPr/>
        <a:lstStyle/>
        <a:p>
          <a:r>
            <a:rPr lang="es-ES" dirty="0"/>
            <a:t>DATOS CUANTITATIVOS</a:t>
          </a:r>
        </a:p>
      </dgm:t>
    </dgm:pt>
    <dgm:pt modelId="{F4F419B8-34CE-4B9F-B333-82248EF0E944}" type="parTrans" cxnId="{158DE509-89ED-4EAF-A54C-4C5E8A01F740}">
      <dgm:prSet/>
      <dgm:spPr/>
      <dgm:t>
        <a:bodyPr/>
        <a:lstStyle/>
        <a:p>
          <a:endParaRPr lang="es-ES"/>
        </a:p>
      </dgm:t>
    </dgm:pt>
    <dgm:pt modelId="{34177CF9-E48E-4B8C-B646-F76FE166C74F}" type="sibTrans" cxnId="{158DE509-89ED-4EAF-A54C-4C5E8A01F740}">
      <dgm:prSet/>
      <dgm:spPr/>
      <dgm:t>
        <a:bodyPr/>
        <a:lstStyle/>
        <a:p>
          <a:endParaRPr lang="es-ES"/>
        </a:p>
      </dgm:t>
    </dgm:pt>
    <dgm:pt modelId="{429A9EB4-6EA0-4C78-908D-A3C3E5ECD13B}">
      <dgm:prSet phldrT="[Texto]" custT="1"/>
      <dgm:spPr/>
      <dgm:t>
        <a:bodyPr/>
        <a:lstStyle/>
        <a:p>
          <a:pPr algn="l"/>
          <a:r>
            <a:rPr lang="es-ES" sz="2200" dirty="0"/>
            <a:t>Aplicación de cuestionarios, estadísticas de organismos oficiales (INE, CIS), bancos de datos derivados de la actividad de instituciones como hospitales, centros educativos, etc. Datos eminentemente numéricos. </a:t>
          </a:r>
        </a:p>
      </dgm:t>
    </dgm:pt>
    <dgm:pt modelId="{74E4780E-26BB-487A-B6D1-6F2842193D54}" type="parTrans" cxnId="{A7EE0BBE-E44F-4F56-B449-CA17AB14626C}">
      <dgm:prSet/>
      <dgm:spPr/>
      <dgm:t>
        <a:bodyPr/>
        <a:lstStyle/>
        <a:p>
          <a:endParaRPr lang="es-ES"/>
        </a:p>
      </dgm:t>
    </dgm:pt>
    <dgm:pt modelId="{38447E52-3F6F-4F72-BBE0-A8BC1D650562}" type="sibTrans" cxnId="{A7EE0BBE-E44F-4F56-B449-CA17AB14626C}">
      <dgm:prSet/>
      <dgm:spPr/>
      <dgm:t>
        <a:bodyPr/>
        <a:lstStyle/>
        <a:p>
          <a:endParaRPr lang="es-ES"/>
        </a:p>
      </dgm:t>
    </dgm:pt>
    <dgm:pt modelId="{9FE09451-B9E7-40FE-B663-D49866143386}">
      <dgm:prSet phldrT="[Texto]"/>
      <dgm:spPr/>
      <dgm:t>
        <a:bodyPr/>
        <a:lstStyle/>
        <a:p>
          <a:r>
            <a:rPr lang="es-ES" dirty="0"/>
            <a:t>Realización de entrevistas semiestructuradas, uso de grupos focales, observación participante. Datos auditivos, textuales o icónico-visuales. </a:t>
          </a:r>
        </a:p>
      </dgm:t>
    </dgm:pt>
    <dgm:pt modelId="{2063140A-C0C4-46C2-9CFA-69A0345DDF10}" type="parTrans" cxnId="{4A49251D-0A0B-4E9C-9C59-24972521449D}">
      <dgm:prSet/>
      <dgm:spPr/>
      <dgm:t>
        <a:bodyPr/>
        <a:lstStyle/>
        <a:p>
          <a:endParaRPr lang="es-ES"/>
        </a:p>
      </dgm:t>
    </dgm:pt>
    <dgm:pt modelId="{60CD9F85-EACD-4AC5-9DA5-64345E0E5BB9}" type="sibTrans" cxnId="{4A49251D-0A0B-4E9C-9C59-24972521449D}">
      <dgm:prSet/>
      <dgm:spPr/>
      <dgm:t>
        <a:bodyPr/>
        <a:lstStyle/>
        <a:p>
          <a:endParaRPr lang="es-ES"/>
        </a:p>
      </dgm:t>
    </dgm:pt>
    <dgm:pt modelId="{4CA11F85-C9F6-4AB6-A490-9C57C2D4D719}">
      <dgm:prSet phldrT="[Texto]"/>
      <dgm:spPr/>
      <dgm:t>
        <a:bodyPr/>
        <a:lstStyle/>
        <a:p>
          <a:r>
            <a:rPr lang="es-ES" dirty="0"/>
            <a:t>DATOS CUALITATIVOS</a:t>
          </a:r>
        </a:p>
      </dgm:t>
    </dgm:pt>
    <dgm:pt modelId="{5431A674-7748-4664-A3FD-DEC97B56348F}" type="parTrans" cxnId="{842F3BB9-DFB3-44F1-9D35-3AE0A1E68877}">
      <dgm:prSet/>
      <dgm:spPr/>
      <dgm:t>
        <a:bodyPr/>
        <a:lstStyle/>
        <a:p>
          <a:endParaRPr lang="es-ES"/>
        </a:p>
      </dgm:t>
    </dgm:pt>
    <dgm:pt modelId="{532B3BE5-9D16-49E8-AC8F-A5A8544789D8}" type="sibTrans" cxnId="{842F3BB9-DFB3-44F1-9D35-3AE0A1E68877}">
      <dgm:prSet/>
      <dgm:spPr/>
      <dgm:t>
        <a:bodyPr/>
        <a:lstStyle/>
        <a:p>
          <a:endParaRPr lang="es-ES"/>
        </a:p>
      </dgm:t>
    </dgm:pt>
    <dgm:pt modelId="{8F4B97FD-5DBD-4EAC-AB5C-F43CCB2B3C4D}">
      <dgm:prSet phldrT="[Texto]" phldr="1"/>
      <dgm:spPr/>
      <dgm:t>
        <a:bodyPr/>
        <a:lstStyle/>
        <a:p>
          <a:endParaRPr lang="es-ES" dirty="0"/>
        </a:p>
      </dgm:t>
    </dgm:pt>
    <dgm:pt modelId="{DA56E27F-AA6A-4BEC-8CAC-1BF22C2AF0D6}" type="sibTrans" cxnId="{B1F78AC3-F593-48F9-A865-926D239C3A4D}">
      <dgm:prSet/>
      <dgm:spPr/>
      <dgm:t>
        <a:bodyPr/>
        <a:lstStyle/>
        <a:p>
          <a:endParaRPr lang="es-ES"/>
        </a:p>
      </dgm:t>
    </dgm:pt>
    <dgm:pt modelId="{86E9A1EA-6D33-445E-8271-7ECB6C177A7E}" type="parTrans" cxnId="{B1F78AC3-F593-48F9-A865-926D239C3A4D}">
      <dgm:prSet/>
      <dgm:spPr/>
      <dgm:t>
        <a:bodyPr/>
        <a:lstStyle/>
        <a:p>
          <a:endParaRPr lang="es-ES"/>
        </a:p>
      </dgm:t>
    </dgm:pt>
    <dgm:pt modelId="{D10AB68A-8020-4DDD-AE8D-D7F991FE4ECA}" type="pres">
      <dgm:prSet presAssocID="{41D82DC4-E004-428D-A192-97A26566780D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DCD5B5AC-B10F-4B41-80E8-BE4AAF828A16}" type="pres">
      <dgm:prSet presAssocID="{B098F933-41F3-4E7A-B603-A1B0264C1136}" presName="posSpace" presStyleCnt="0"/>
      <dgm:spPr/>
    </dgm:pt>
    <dgm:pt modelId="{1AD434F1-7828-4695-B54A-A59EAC0624C2}" type="pres">
      <dgm:prSet presAssocID="{B098F933-41F3-4E7A-B603-A1B0264C1136}" presName="vertFlow" presStyleCnt="0"/>
      <dgm:spPr/>
    </dgm:pt>
    <dgm:pt modelId="{D6603505-AFF6-48DE-80F5-754E94F0362C}" type="pres">
      <dgm:prSet presAssocID="{B098F933-41F3-4E7A-B603-A1B0264C1136}" presName="topSpace" presStyleCnt="0"/>
      <dgm:spPr/>
    </dgm:pt>
    <dgm:pt modelId="{A820B1B1-1230-494A-8079-5B23E93686C0}" type="pres">
      <dgm:prSet presAssocID="{B098F933-41F3-4E7A-B603-A1B0264C1136}" presName="firstComp" presStyleCnt="0"/>
      <dgm:spPr/>
    </dgm:pt>
    <dgm:pt modelId="{C0F61EDA-D839-45C5-812F-430A0671986E}" type="pres">
      <dgm:prSet presAssocID="{B098F933-41F3-4E7A-B603-A1B0264C1136}" presName="firstChild" presStyleLbl="bgAccFollowNode1" presStyleIdx="0" presStyleCnt="4" custScaleY="41042" custLinFactNeighborX="290" custLinFactNeighborY="18422"/>
      <dgm:spPr/>
      <dgm:t>
        <a:bodyPr/>
        <a:lstStyle/>
        <a:p>
          <a:endParaRPr lang="es-ES"/>
        </a:p>
      </dgm:t>
    </dgm:pt>
    <dgm:pt modelId="{98FBB28A-A64D-462C-A293-1C24044EB6DF}" type="pres">
      <dgm:prSet presAssocID="{B098F933-41F3-4E7A-B603-A1B0264C1136}" presName="firstChildTx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286CCE8-3E7B-4A70-92E7-7F20AD70279B}" type="pres">
      <dgm:prSet presAssocID="{4CA11F85-C9F6-4AB6-A490-9C57C2D4D719}" presName="comp" presStyleCnt="0"/>
      <dgm:spPr/>
    </dgm:pt>
    <dgm:pt modelId="{9F3A3952-FC75-4604-9247-DB461C20E6DB}" type="pres">
      <dgm:prSet presAssocID="{4CA11F85-C9F6-4AB6-A490-9C57C2D4D719}" presName="child" presStyleLbl="bgAccFollowNode1" presStyleIdx="1" presStyleCnt="4" custScaleX="104978" custScaleY="41042" custLinFactX="62297" custLinFactNeighborX="100000" custLinFactNeighborY="-21013"/>
      <dgm:spPr/>
      <dgm:t>
        <a:bodyPr/>
        <a:lstStyle/>
        <a:p>
          <a:endParaRPr lang="es-ES"/>
        </a:p>
      </dgm:t>
    </dgm:pt>
    <dgm:pt modelId="{B41D7415-5BAD-47AF-9B30-6327D667EDAA}" type="pres">
      <dgm:prSet presAssocID="{4CA11F85-C9F6-4AB6-A490-9C57C2D4D719}" presName="childTx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1DE794D-BBA9-4FFA-9D68-D91F36330A65}" type="pres">
      <dgm:prSet presAssocID="{429A9EB4-6EA0-4C78-908D-A3C3E5ECD13B}" presName="comp" presStyleCnt="0"/>
      <dgm:spPr/>
    </dgm:pt>
    <dgm:pt modelId="{FFE426D2-BD7E-4C81-8010-E1AA4B884C57}" type="pres">
      <dgm:prSet presAssocID="{429A9EB4-6EA0-4C78-908D-A3C3E5ECD13B}" presName="child" presStyleLbl="bgAccFollowNode1" presStyleIdx="2" presStyleCnt="4" custScaleX="121539" custScaleY="179979" custLinFactNeighborX="-11217" custLinFactNeighborY="-2089"/>
      <dgm:spPr/>
      <dgm:t>
        <a:bodyPr/>
        <a:lstStyle/>
        <a:p>
          <a:endParaRPr lang="es-ES"/>
        </a:p>
      </dgm:t>
    </dgm:pt>
    <dgm:pt modelId="{3EB7D0CF-5D92-4731-A037-48B6F3FDC2A7}" type="pres">
      <dgm:prSet presAssocID="{429A9EB4-6EA0-4C78-908D-A3C3E5ECD13B}" presName="childTx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C6F69FD-A6F5-4989-A689-A1B3AE52E111}" type="pres">
      <dgm:prSet presAssocID="{B098F933-41F3-4E7A-B603-A1B0264C1136}" presName="negSpace" presStyleCnt="0"/>
      <dgm:spPr/>
    </dgm:pt>
    <dgm:pt modelId="{67839F45-E67F-487C-8442-D18BE1259405}" type="pres">
      <dgm:prSet presAssocID="{B098F933-41F3-4E7A-B603-A1B0264C1136}" presName="circle" presStyleLbl="node1" presStyleIdx="0" presStyleCnt="2" custScaleX="109974" custScaleY="108863" custLinFactNeighborX="-38829" custLinFactNeighborY="20578"/>
      <dgm:spPr/>
      <dgm:t>
        <a:bodyPr/>
        <a:lstStyle/>
        <a:p>
          <a:endParaRPr lang="es-ES"/>
        </a:p>
      </dgm:t>
    </dgm:pt>
    <dgm:pt modelId="{0C7E98EC-32BE-4FFC-864D-562B13502335}" type="pres">
      <dgm:prSet presAssocID="{DC4F5DE1-85BB-4530-B2D8-DF3410E5CE85}" presName="transSpace" presStyleCnt="0"/>
      <dgm:spPr/>
    </dgm:pt>
    <dgm:pt modelId="{D3C96525-E32E-41D5-A260-9A5F3474000B}" type="pres">
      <dgm:prSet presAssocID="{8F4B97FD-5DBD-4EAC-AB5C-F43CCB2B3C4D}" presName="posSpace" presStyleCnt="0"/>
      <dgm:spPr/>
    </dgm:pt>
    <dgm:pt modelId="{5A89868D-A21A-4422-832A-E211146B7426}" type="pres">
      <dgm:prSet presAssocID="{8F4B97FD-5DBD-4EAC-AB5C-F43CCB2B3C4D}" presName="vertFlow" presStyleCnt="0"/>
      <dgm:spPr/>
    </dgm:pt>
    <dgm:pt modelId="{F6032F6A-7CFC-48A4-94C1-14FF50E05609}" type="pres">
      <dgm:prSet presAssocID="{8F4B97FD-5DBD-4EAC-AB5C-F43CCB2B3C4D}" presName="topSpace" presStyleCnt="0"/>
      <dgm:spPr/>
    </dgm:pt>
    <dgm:pt modelId="{2AD9362A-05A8-426B-8E5A-E5C7E4CB39AF}" type="pres">
      <dgm:prSet presAssocID="{8F4B97FD-5DBD-4EAC-AB5C-F43CCB2B3C4D}" presName="firstComp" presStyleCnt="0"/>
      <dgm:spPr/>
    </dgm:pt>
    <dgm:pt modelId="{4455DB1B-81B1-40DE-899F-6BC9387AD846}" type="pres">
      <dgm:prSet presAssocID="{8F4B97FD-5DBD-4EAC-AB5C-F43CCB2B3C4D}" presName="firstChild" presStyleLbl="bgAccFollowNode1" presStyleIdx="3" presStyleCnt="4" custScaleX="120635" custScaleY="147824" custLinFactNeighborX="-24724" custLinFactNeighborY="81090"/>
      <dgm:spPr/>
      <dgm:t>
        <a:bodyPr/>
        <a:lstStyle/>
        <a:p>
          <a:endParaRPr lang="es-ES"/>
        </a:p>
      </dgm:t>
    </dgm:pt>
    <dgm:pt modelId="{4BA5C5D0-40AA-4A4E-904D-25734973617E}" type="pres">
      <dgm:prSet presAssocID="{8F4B97FD-5DBD-4EAC-AB5C-F43CCB2B3C4D}" presName="firstChildTx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92E7B43-F8C6-423F-A5A6-41F2B5705FAC}" type="pres">
      <dgm:prSet presAssocID="{8F4B97FD-5DBD-4EAC-AB5C-F43CCB2B3C4D}" presName="negSpace" presStyleCnt="0"/>
      <dgm:spPr/>
    </dgm:pt>
    <dgm:pt modelId="{E435186E-5366-4E98-B065-BFD907DECDF1}" type="pres">
      <dgm:prSet presAssocID="{8F4B97FD-5DBD-4EAC-AB5C-F43CCB2B3C4D}" presName="circle" presStyleLbl="node1" presStyleIdx="1" presStyleCnt="2" custScaleX="114129" custScaleY="112884" custLinFactNeighborX="-44420" custLinFactNeighborY="22521"/>
      <dgm:spPr/>
      <dgm:t>
        <a:bodyPr/>
        <a:lstStyle/>
        <a:p>
          <a:endParaRPr lang="es-ES"/>
        </a:p>
      </dgm:t>
    </dgm:pt>
  </dgm:ptLst>
  <dgm:cxnLst>
    <dgm:cxn modelId="{1D49678E-0D38-4A94-9407-3E775E19D47E}" type="presOf" srcId="{8F4B97FD-5DBD-4EAC-AB5C-F43CCB2B3C4D}" destId="{E435186E-5366-4E98-B065-BFD907DECDF1}" srcOrd="0" destOrd="0" presId="urn:microsoft.com/office/officeart/2005/8/layout/hList9"/>
    <dgm:cxn modelId="{A7EE0BBE-E44F-4F56-B449-CA17AB14626C}" srcId="{B098F933-41F3-4E7A-B603-A1B0264C1136}" destId="{429A9EB4-6EA0-4C78-908D-A3C3E5ECD13B}" srcOrd="2" destOrd="0" parTransId="{74E4780E-26BB-487A-B6D1-6F2842193D54}" sibTransId="{38447E52-3F6F-4F72-BBE0-A8BC1D650562}"/>
    <dgm:cxn modelId="{2768AEE8-812F-4C32-AD83-8F90251D91BA}" type="presOf" srcId="{41D82DC4-E004-428D-A192-97A26566780D}" destId="{D10AB68A-8020-4DDD-AE8D-D7F991FE4ECA}" srcOrd="0" destOrd="0" presId="urn:microsoft.com/office/officeart/2005/8/layout/hList9"/>
    <dgm:cxn modelId="{E505407D-C429-434D-981D-0571F2028C5C}" type="presOf" srcId="{9FE09451-B9E7-40FE-B663-D49866143386}" destId="{4BA5C5D0-40AA-4A4E-904D-25734973617E}" srcOrd="1" destOrd="0" presId="urn:microsoft.com/office/officeart/2005/8/layout/hList9"/>
    <dgm:cxn modelId="{6750338D-4A84-4982-956F-3F024896A285}" type="presOf" srcId="{6DBAA050-67DE-4660-AB9C-F2FAB937F7FD}" destId="{98FBB28A-A64D-462C-A293-1C24044EB6DF}" srcOrd="1" destOrd="0" presId="urn:microsoft.com/office/officeart/2005/8/layout/hList9"/>
    <dgm:cxn modelId="{10FF89ED-154B-49F0-956E-3F6882CB95D7}" type="presOf" srcId="{429A9EB4-6EA0-4C78-908D-A3C3E5ECD13B}" destId="{FFE426D2-BD7E-4C81-8010-E1AA4B884C57}" srcOrd="0" destOrd="0" presId="urn:microsoft.com/office/officeart/2005/8/layout/hList9"/>
    <dgm:cxn modelId="{DBCBDD2C-9166-45D6-B188-D878273933A9}" type="presOf" srcId="{6DBAA050-67DE-4660-AB9C-F2FAB937F7FD}" destId="{C0F61EDA-D839-45C5-812F-430A0671986E}" srcOrd="0" destOrd="0" presId="urn:microsoft.com/office/officeart/2005/8/layout/hList9"/>
    <dgm:cxn modelId="{68E56602-2ED9-40CE-B97D-E357B034EA24}" type="presOf" srcId="{4CA11F85-C9F6-4AB6-A490-9C57C2D4D719}" destId="{B41D7415-5BAD-47AF-9B30-6327D667EDAA}" srcOrd="1" destOrd="0" presId="urn:microsoft.com/office/officeart/2005/8/layout/hList9"/>
    <dgm:cxn modelId="{A7E7C389-9C3A-45E0-8C52-573FED2D9446}" srcId="{41D82DC4-E004-428D-A192-97A26566780D}" destId="{B098F933-41F3-4E7A-B603-A1B0264C1136}" srcOrd="0" destOrd="0" parTransId="{BE734191-60DF-4B2A-9559-9EF50B9264E4}" sibTransId="{DC4F5DE1-85BB-4530-B2D8-DF3410E5CE85}"/>
    <dgm:cxn modelId="{D59C83F4-0DC4-481E-9DA1-27A21EF9F695}" type="presOf" srcId="{9FE09451-B9E7-40FE-B663-D49866143386}" destId="{4455DB1B-81B1-40DE-899F-6BC9387AD846}" srcOrd="0" destOrd="0" presId="urn:microsoft.com/office/officeart/2005/8/layout/hList9"/>
    <dgm:cxn modelId="{4A49251D-0A0B-4E9C-9C59-24972521449D}" srcId="{8F4B97FD-5DBD-4EAC-AB5C-F43CCB2B3C4D}" destId="{9FE09451-B9E7-40FE-B663-D49866143386}" srcOrd="0" destOrd="0" parTransId="{2063140A-C0C4-46C2-9CFA-69A0345DDF10}" sibTransId="{60CD9F85-EACD-4AC5-9DA5-64345E0E5BB9}"/>
    <dgm:cxn modelId="{158DE509-89ED-4EAF-A54C-4C5E8A01F740}" srcId="{B098F933-41F3-4E7A-B603-A1B0264C1136}" destId="{6DBAA050-67DE-4660-AB9C-F2FAB937F7FD}" srcOrd="0" destOrd="0" parTransId="{F4F419B8-34CE-4B9F-B333-82248EF0E944}" sibTransId="{34177CF9-E48E-4B8C-B646-F76FE166C74F}"/>
    <dgm:cxn modelId="{99CB44E7-9AEC-418D-804F-67311201A86B}" type="presOf" srcId="{B098F933-41F3-4E7A-B603-A1B0264C1136}" destId="{67839F45-E67F-487C-8442-D18BE1259405}" srcOrd="0" destOrd="0" presId="urn:microsoft.com/office/officeart/2005/8/layout/hList9"/>
    <dgm:cxn modelId="{6D9CD8B7-6899-4EBA-A863-4BD2B55F4859}" type="presOf" srcId="{4CA11F85-C9F6-4AB6-A490-9C57C2D4D719}" destId="{9F3A3952-FC75-4604-9247-DB461C20E6DB}" srcOrd="0" destOrd="0" presId="urn:microsoft.com/office/officeart/2005/8/layout/hList9"/>
    <dgm:cxn modelId="{9C3E53AE-B236-473E-AE57-192033BA65D6}" type="presOf" srcId="{429A9EB4-6EA0-4C78-908D-A3C3E5ECD13B}" destId="{3EB7D0CF-5D92-4731-A037-48B6F3FDC2A7}" srcOrd="1" destOrd="0" presId="urn:microsoft.com/office/officeart/2005/8/layout/hList9"/>
    <dgm:cxn modelId="{842F3BB9-DFB3-44F1-9D35-3AE0A1E68877}" srcId="{B098F933-41F3-4E7A-B603-A1B0264C1136}" destId="{4CA11F85-C9F6-4AB6-A490-9C57C2D4D719}" srcOrd="1" destOrd="0" parTransId="{5431A674-7748-4664-A3FD-DEC97B56348F}" sibTransId="{532B3BE5-9D16-49E8-AC8F-A5A8544789D8}"/>
    <dgm:cxn modelId="{B1F78AC3-F593-48F9-A865-926D239C3A4D}" srcId="{41D82DC4-E004-428D-A192-97A26566780D}" destId="{8F4B97FD-5DBD-4EAC-AB5C-F43CCB2B3C4D}" srcOrd="1" destOrd="0" parTransId="{86E9A1EA-6D33-445E-8271-7ECB6C177A7E}" sibTransId="{DA56E27F-AA6A-4BEC-8CAC-1BF22C2AF0D6}"/>
    <dgm:cxn modelId="{293E303F-4F6A-4BC8-BE58-AB4CF9607DED}" type="presParOf" srcId="{D10AB68A-8020-4DDD-AE8D-D7F991FE4ECA}" destId="{DCD5B5AC-B10F-4B41-80E8-BE4AAF828A16}" srcOrd="0" destOrd="0" presId="urn:microsoft.com/office/officeart/2005/8/layout/hList9"/>
    <dgm:cxn modelId="{0E22A2AD-48D6-4FD3-B53D-7B2A9C352C65}" type="presParOf" srcId="{D10AB68A-8020-4DDD-AE8D-D7F991FE4ECA}" destId="{1AD434F1-7828-4695-B54A-A59EAC0624C2}" srcOrd="1" destOrd="0" presId="urn:microsoft.com/office/officeart/2005/8/layout/hList9"/>
    <dgm:cxn modelId="{B3675E68-4FB2-47DE-8FB5-268C5D4B5643}" type="presParOf" srcId="{1AD434F1-7828-4695-B54A-A59EAC0624C2}" destId="{D6603505-AFF6-48DE-80F5-754E94F0362C}" srcOrd="0" destOrd="0" presId="urn:microsoft.com/office/officeart/2005/8/layout/hList9"/>
    <dgm:cxn modelId="{4DBD7942-8EB3-4AB9-AF72-A0514FE811AF}" type="presParOf" srcId="{1AD434F1-7828-4695-B54A-A59EAC0624C2}" destId="{A820B1B1-1230-494A-8079-5B23E93686C0}" srcOrd="1" destOrd="0" presId="urn:microsoft.com/office/officeart/2005/8/layout/hList9"/>
    <dgm:cxn modelId="{38178E8D-4F41-41F3-98B0-948B36C696FF}" type="presParOf" srcId="{A820B1B1-1230-494A-8079-5B23E93686C0}" destId="{C0F61EDA-D839-45C5-812F-430A0671986E}" srcOrd="0" destOrd="0" presId="urn:microsoft.com/office/officeart/2005/8/layout/hList9"/>
    <dgm:cxn modelId="{684F1838-3E98-4F1C-A2E0-8CB8B32C68E1}" type="presParOf" srcId="{A820B1B1-1230-494A-8079-5B23E93686C0}" destId="{98FBB28A-A64D-462C-A293-1C24044EB6DF}" srcOrd="1" destOrd="0" presId="urn:microsoft.com/office/officeart/2005/8/layout/hList9"/>
    <dgm:cxn modelId="{8CC592E4-3AAD-4482-A3A3-378F8E0DE435}" type="presParOf" srcId="{1AD434F1-7828-4695-B54A-A59EAC0624C2}" destId="{E286CCE8-3E7B-4A70-92E7-7F20AD70279B}" srcOrd="2" destOrd="0" presId="urn:microsoft.com/office/officeart/2005/8/layout/hList9"/>
    <dgm:cxn modelId="{2766D949-0040-4958-9073-BAD926CACF0D}" type="presParOf" srcId="{E286CCE8-3E7B-4A70-92E7-7F20AD70279B}" destId="{9F3A3952-FC75-4604-9247-DB461C20E6DB}" srcOrd="0" destOrd="0" presId="urn:microsoft.com/office/officeart/2005/8/layout/hList9"/>
    <dgm:cxn modelId="{320AB72D-F455-42B4-83FE-EC6E0724E462}" type="presParOf" srcId="{E286CCE8-3E7B-4A70-92E7-7F20AD70279B}" destId="{B41D7415-5BAD-47AF-9B30-6327D667EDAA}" srcOrd="1" destOrd="0" presId="urn:microsoft.com/office/officeart/2005/8/layout/hList9"/>
    <dgm:cxn modelId="{E2169321-8CC7-4F2A-BC01-7C713614AD89}" type="presParOf" srcId="{1AD434F1-7828-4695-B54A-A59EAC0624C2}" destId="{51DE794D-BBA9-4FFA-9D68-D91F36330A65}" srcOrd="3" destOrd="0" presId="urn:microsoft.com/office/officeart/2005/8/layout/hList9"/>
    <dgm:cxn modelId="{F828B06B-F3C3-435F-A33B-9734CD7D0753}" type="presParOf" srcId="{51DE794D-BBA9-4FFA-9D68-D91F36330A65}" destId="{FFE426D2-BD7E-4C81-8010-E1AA4B884C57}" srcOrd="0" destOrd="0" presId="urn:microsoft.com/office/officeart/2005/8/layout/hList9"/>
    <dgm:cxn modelId="{72C87A8B-1E46-49ED-BFF4-241264C10C82}" type="presParOf" srcId="{51DE794D-BBA9-4FFA-9D68-D91F36330A65}" destId="{3EB7D0CF-5D92-4731-A037-48B6F3FDC2A7}" srcOrd="1" destOrd="0" presId="urn:microsoft.com/office/officeart/2005/8/layout/hList9"/>
    <dgm:cxn modelId="{090D898D-3DF7-4F9F-941F-8F84533EBA6F}" type="presParOf" srcId="{D10AB68A-8020-4DDD-AE8D-D7F991FE4ECA}" destId="{1C6F69FD-A6F5-4989-A689-A1B3AE52E111}" srcOrd="2" destOrd="0" presId="urn:microsoft.com/office/officeart/2005/8/layout/hList9"/>
    <dgm:cxn modelId="{C3CB992E-E19B-4D33-938B-E4A944A71423}" type="presParOf" srcId="{D10AB68A-8020-4DDD-AE8D-D7F991FE4ECA}" destId="{67839F45-E67F-487C-8442-D18BE1259405}" srcOrd="3" destOrd="0" presId="urn:microsoft.com/office/officeart/2005/8/layout/hList9"/>
    <dgm:cxn modelId="{74FBFA26-7CD5-4C5C-99DA-4CD15AEFF008}" type="presParOf" srcId="{D10AB68A-8020-4DDD-AE8D-D7F991FE4ECA}" destId="{0C7E98EC-32BE-4FFC-864D-562B13502335}" srcOrd="4" destOrd="0" presId="urn:microsoft.com/office/officeart/2005/8/layout/hList9"/>
    <dgm:cxn modelId="{D8CE6C4B-3310-4E21-93A3-34599D11D8F0}" type="presParOf" srcId="{D10AB68A-8020-4DDD-AE8D-D7F991FE4ECA}" destId="{D3C96525-E32E-41D5-A260-9A5F3474000B}" srcOrd="5" destOrd="0" presId="urn:microsoft.com/office/officeart/2005/8/layout/hList9"/>
    <dgm:cxn modelId="{D2DEC8EA-582A-46D1-9590-42CE274CC97E}" type="presParOf" srcId="{D10AB68A-8020-4DDD-AE8D-D7F991FE4ECA}" destId="{5A89868D-A21A-4422-832A-E211146B7426}" srcOrd="6" destOrd="0" presId="urn:microsoft.com/office/officeart/2005/8/layout/hList9"/>
    <dgm:cxn modelId="{07128128-2324-4EED-BAAF-926787C10CFE}" type="presParOf" srcId="{5A89868D-A21A-4422-832A-E211146B7426}" destId="{F6032F6A-7CFC-48A4-94C1-14FF50E05609}" srcOrd="0" destOrd="0" presId="urn:microsoft.com/office/officeart/2005/8/layout/hList9"/>
    <dgm:cxn modelId="{C639AC94-8844-42F8-8465-936D45CE6E22}" type="presParOf" srcId="{5A89868D-A21A-4422-832A-E211146B7426}" destId="{2AD9362A-05A8-426B-8E5A-E5C7E4CB39AF}" srcOrd="1" destOrd="0" presId="urn:microsoft.com/office/officeart/2005/8/layout/hList9"/>
    <dgm:cxn modelId="{3181E99D-D0DF-4D77-BD18-E3746672B8ED}" type="presParOf" srcId="{2AD9362A-05A8-426B-8E5A-E5C7E4CB39AF}" destId="{4455DB1B-81B1-40DE-899F-6BC9387AD846}" srcOrd="0" destOrd="0" presId="urn:microsoft.com/office/officeart/2005/8/layout/hList9"/>
    <dgm:cxn modelId="{55E47780-A08D-42D4-8AD1-D206E64B9145}" type="presParOf" srcId="{2AD9362A-05A8-426B-8E5A-E5C7E4CB39AF}" destId="{4BA5C5D0-40AA-4A4E-904D-25734973617E}" srcOrd="1" destOrd="0" presId="urn:microsoft.com/office/officeart/2005/8/layout/hList9"/>
    <dgm:cxn modelId="{A96EA8B5-E2F9-412D-BE9B-FB4E7E794A08}" type="presParOf" srcId="{D10AB68A-8020-4DDD-AE8D-D7F991FE4ECA}" destId="{792E7B43-F8C6-423F-A5A6-41F2B5705FAC}" srcOrd="7" destOrd="0" presId="urn:microsoft.com/office/officeart/2005/8/layout/hList9"/>
    <dgm:cxn modelId="{E5C3A81C-A127-43B1-95F5-015F96E1F346}" type="presParOf" srcId="{D10AB68A-8020-4DDD-AE8D-D7F991FE4ECA}" destId="{E435186E-5366-4E98-B065-BFD907DECDF1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5CC552-CD35-4151-8439-D337F9CEC022}" type="doc">
      <dgm:prSet loTypeId="urn:microsoft.com/office/officeart/2005/8/layout/vList3" loCatId="list" qsTypeId="urn:microsoft.com/office/officeart/2005/8/quickstyle/simple1" qsCatId="simple" csTypeId="urn:microsoft.com/office/officeart/2005/8/colors/colorful3" csCatId="colorful" phldr="1"/>
      <dgm:spPr/>
    </dgm:pt>
    <dgm:pt modelId="{FB150888-8775-49DF-8785-8213DE51520C}">
      <dgm:prSet phldrT="[Texto]"/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Incrementa la </a:t>
          </a:r>
          <a:r>
            <a:rPr lang="es-ES" b="1" dirty="0">
              <a:solidFill>
                <a:schemeClr val="tx1"/>
              </a:solidFill>
            </a:rPr>
            <a:t>transparencia</a:t>
          </a:r>
        </a:p>
      </dgm:t>
    </dgm:pt>
    <dgm:pt modelId="{6CD80DAA-C5FF-415C-AA01-8FA120BBE3A4}" type="parTrans" cxnId="{2BD4DFC7-887D-4AC6-AD00-204CB68745BF}">
      <dgm:prSet/>
      <dgm:spPr/>
      <dgm:t>
        <a:bodyPr/>
        <a:lstStyle/>
        <a:p>
          <a:endParaRPr lang="es-ES"/>
        </a:p>
      </dgm:t>
    </dgm:pt>
    <dgm:pt modelId="{EB4EE2D8-5D46-4A49-9AFE-A9E152F03F34}" type="sibTrans" cxnId="{2BD4DFC7-887D-4AC6-AD00-204CB68745BF}">
      <dgm:prSet/>
      <dgm:spPr/>
      <dgm:t>
        <a:bodyPr/>
        <a:lstStyle/>
        <a:p>
          <a:endParaRPr lang="es-ES"/>
        </a:p>
      </dgm:t>
    </dgm:pt>
    <dgm:pt modelId="{C5E6BC26-3792-490A-A6F4-D560A4645F3B}">
      <dgm:prSet phldrT="[Texto]"/>
      <dgm:spPr/>
      <dgm:t>
        <a:bodyPr/>
        <a:lstStyle/>
        <a:p>
          <a:r>
            <a:rPr lang="es-ES" b="1" dirty="0">
              <a:solidFill>
                <a:schemeClr val="tx1"/>
              </a:solidFill>
            </a:rPr>
            <a:t>Agiliza</a:t>
          </a:r>
          <a:r>
            <a:rPr lang="es-ES" dirty="0">
              <a:solidFill>
                <a:schemeClr val="tx1"/>
              </a:solidFill>
            </a:rPr>
            <a:t> la producción científica</a:t>
          </a:r>
        </a:p>
      </dgm:t>
    </dgm:pt>
    <dgm:pt modelId="{FED9572A-C9C0-47AD-843D-7E56F0010D32}" type="parTrans" cxnId="{54DB6F3B-1D60-4084-A8BE-ACE916714E87}">
      <dgm:prSet/>
      <dgm:spPr/>
      <dgm:t>
        <a:bodyPr/>
        <a:lstStyle/>
        <a:p>
          <a:endParaRPr lang="es-ES"/>
        </a:p>
      </dgm:t>
    </dgm:pt>
    <dgm:pt modelId="{FD26244D-7E43-49D6-8548-9522EECF9F0D}" type="sibTrans" cxnId="{54DB6F3B-1D60-4084-A8BE-ACE916714E87}">
      <dgm:prSet/>
      <dgm:spPr/>
      <dgm:t>
        <a:bodyPr/>
        <a:lstStyle/>
        <a:p>
          <a:endParaRPr lang="es-ES"/>
        </a:p>
      </dgm:t>
    </dgm:pt>
    <dgm:pt modelId="{77B7CBED-B630-4003-BA7A-BD1581A59657}">
      <dgm:prSet/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Da </a:t>
          </a:r>
          <a:r>
            <a:rPr lang="es-ES" b="1" dirty="0">
              <a:solidFill>
                <a:schemeClr val="tx1"/>
              </a:solidFill>
            </a:rPr>
            <a:t>credibilidad</a:t>
          </a:r>
          <a:r>
            <a:rPr lang="es-ES" dirty="0">
              <a:solidFill>
                <a:schemeClr val="tx1"/>
              </a:solidFill>
            </a:rPr>
            <a:t> a los estudios</a:t>
          </a:r>
        </a:p>
      </dgm:t>
    </dgm:pt>
    <dgm:pt modelId="{A16CAC95-51D2-4BA9-B66B-A90B5A824B42}" type="parTrans" cxnId="{92B67057-F8F5-4F1F-B703-77F063B04204}">
      <dgm:prSet/>
      <dgm:spPr/>
      <dgm:t>
        <a:bodyPr/>
        <a:lstStyle/>
        <a:p>
          <a:endParaRPr lang="es-ES"/>
        </a:p>
      </dgm:t>
    </dgm:pt>
    <dgm:pt modelId="{1C376449-9B10-4573-A773-207BFA760805}" type="sibTrans" cxnId="{92B67057-F8F5-4F1F-B703-77F063B04204}">
      <dgm:prSet/>
      <dgm:spPr/>
      <dgm:t>
        <a:bodyPr/>
        <a:lstStyle/>
        <a:p>
          <a:endParaRPr lang="es-ES"/>
        </a:p>
      </dgm:t>
    </dgm:pt>
    <dgm:pt modelId="{8C0A465E-EF1C-4AC1-99D3-93760C824658}">
      <dgm:prSet/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Permite </a:t>
          </a:r>
          <a:r>
            <a:rPr lang="es-ES" b="1" dirty="0">
              <a:solidFill>
                <a:schemeClr val="tx1"/>
              </a:solidFill>
            </a:rPr>
            <a:t>replicar y verificar </a:t>
          </a:r>
          <a:r>
            <a:rPr lang="es-ES" dirty="0">
              <a:solidFill>
                <a:schemeClr val="tx1"/>
              </a:solidFill>
            </a:rPr>
            <a:t>de manera mucho más rápida</a:t>
          </a:r>
        </a:p>
      </dgm:t>
    </dgm:pt>
    <dgm:pt modelId="{058E11BB-DDF4-42AE-B458-247F1FD141D6}" type="parTrans" cxnId="{45170ACA-18F9-4A4C-8903-192EA858D571}">
      <dgm:prSet/>
      <dgm:spPr/>
      <dgm:t>
        <a:bodyPr/>
        <a:lstStyle/>
        <a:p>
          <a:endParaRPr lang="es-ES"/>
        </a:p>
      </dgm:t>
    </dgm:pt>
    <dgm:pt modelId="{6E7DADF4-B7DA-4DA9-9170-864625A64B60}" type="sibTrans" cxnId="{45170ACA-18F9-4A4C-8903-192EA858D571}">
      <dgm:prSet/>
      <dgm:spPr/>
      <dgm:t>
        <a:bodyPr/>
        <a:lstStyle/>
        <a:p>
          <a:endParaRPr lang="es-ES"/>
        </a:p>
      </dgm:t>
    </dgm:pt>
    <dgm:pt modelId="{B16C5834-E959-47D5-878B-F5D4801E86C2}">
      <dgm:prSet/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Fomenta la </a:t>
          </a:r>
          <a:r>
            <a:rPr lang="es-ES" b="1" dirty="0">
              <a:solidFill>
                <a:schemeClr val="tx1"/>
              </a:solidFill>
            </a:rPr>
            <a:t>participación y la colaboración</a:t>
          </a:r>
        </a:p>
      </dgm:t>
    </dgm:pt>
    <dgm:pt modelId="{AB367CB5-4F60-440A-8404-47CCE58F20E1}" type="parTrans" cxnId="{23D66D0E-B01F-44C8-9A2A-B857E9B68EF5}">
      <dgm:prSet/>
      <dgm:spPr/>
      <dgm:t>
        <a:bodyPr/>
        <a:lstStyle/>
        <a:p>
          <a:endParaRPr lang="es-ES"/>
        </a:p>
      </dgm:t>
    </dgm:pt>
    <dgm:pt modelId="{C71EB4F0-CE3B-4F19-95B8-6E9AAFCADD42}" type="sibTrans" cxnId="{23D66D0E-B01F-44C8-9A2A-B857E9B68EF5}">
      <dgm:prSet/>
      <dgm:spPr/>
      <dgm:t>
        <a:bodyPr/>
        <a:lstStyle/>
        <a:p>
          <a:endParaRPr lang="es-ES"/>
        </a:p>
      </dgm:t>
    </dgm:pt>
    <dgm:pt modelId="{EEA25EDA-2244-4AFE-9CBE-08E81D2ECC23}">
      <dgm:prSet/>
      <dgm:spPr/>
      <dgm:t>
        <a:bodyPr/>
        <a:lstStyle/>
        <a:p>
          <a:r>
            <a:rPr lang="es-ES" b="1" dirty="0">
              <a:solidFill>
                <a:schemeClr val="tx1"/>
              </a:solidFill>
            </a:rPr>
            <a:t>Reduce costes</a:t>
          </a:r>
        </a:p>
      </dgm:t>
    </dgm:pt>
    <dgm:pt modelId="{522851EA-3661-46CB-AC3F-A2FFE66D0203}" type="parTrans" cxnId="{DA98FA9E-EB39-4448-9E6D-1EB5F3847DFC}">
      <dgm:prSet/>
      <dgm:spPr/>
      <dgm:t>
        <a:bodyPr/>
        <a:lstStyle/>
        <a:p>
          <a:endParaRPr lang="es-ES"/>
        </a:p>
      </dgm:t>
    </dgm:pt>
    <dgm:pt modelId="{D544CDA0-E3DE-4BD6-AC90-A11F3BFE4588}" type="sibTrans" cxnId="{DA98FA9E-EB39-4448-9E6D-1EB5F3847DFC}">
      <dgm:prSet/>
      <dgm:spPr/>
      <dgm:t>
        <a:bodyPr/>
        <a:lstStyle/>
        <a:p>
          <a:endParaRPr lang="es-ES"/>
        </a:p>
      </dgm:t>
    </dgm:pt>
    <dgm:pt modelId="{FF54BE83-D286-47BA-A421-1599D0AAF6DA}" type="pres">
      <dgm:prSet presAssocID="{C25CC552-CD35-4151-8439-D337F9CEC022}" presName="linearFlow" presStyleCnt="0">
        <dgm:presLayoutVars>
          <dgm:dir/>
          <dgm:resizeHandles val="exact"/>
        </dgm:presLayoutVars>
      </dgm:prSet>
      <dgm:spPr/>
    </dgm:pt>
    <dgm:pt modelId="{FB86C5EA-A6FD-4D64-BB87-D98E20D1E219}" type="pres">
      <dgm:prSet presAssocID="{FB150888-8775-49DF-8785-8213DE51520C}" presName="composite" presStyleCnt="0"/>
      <dgm:spPr/>
    </dgm:pt>
    <dgm:pt modelId="{9244834F-704B-40FF-BBD4-3E2A612D98A5}" type="pres">
      <dgm:prSet presAssocID="{FB150888-8775-49DF-8785-8213DE51520C}" presName="imgShp" presStyleLbl="fgImgPlace1" presStyleIdx="0" presStyleCnt="6" custScaleX="181293" custScaleY="17871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</dgm:spPr>
    </dgm:pt>
    <dgm:pt modelId="{4C762A03-7C50-4794-ACE6-A2A41F505D3B}" type="pres">
      <dgm:prSet presAssocID="{FB150888-8775-49DF-8785-8213DE51520C}" presName="tx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236E338-89DF-48A0-8BE8-B676B9055ED4}" type="pres">
      <dgm:prSet presAssocID="{EB4EE2D8-5D46-4A49-9AFE-A9E152F03F34}" presName="spacing" presStyleCnt="0"/>
      <dgm:spPr/>
    </dgm:pt>
    <dgm:pt modelId="{D974419B-5783-4E10-9771-72D88F8547EE}" type="pres">
      <dgm:prSet presAssocID="{77B7CBED-B630-4003-BA7A-BD1581A59657}" presName="composite" presStyleCnt="0"/>
      <dgm:spPr/>
    </dgm:pt>
    <dgm:pt modelId="{E5333F5D-7A2A-48B0-AC61-BF1288112162}" type="pres">
      <dgm:prSet presAssocID="{77B7CBED-B630-4003-BA7A-BD1581A59657}" presName="imgShp" presStyleLbl="fgImgPlace1" presStyleIdx="1" presStyleCnt="6" custScaleX="186122" custScaleY="173846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6000" r="-46000"/>
          </a:stretch>
        </a:blipFill>
      </dgm:spPr>
    </dgm:pt>
    <dgm:pt modelId="{5AED6B4F-F8ED-476A-A195-EDDE12318811}" type="pres">
      <dgm:prSet presAssocID="{77B7CBED-B630-4003-BA7A-BD1581A59657}" presName="tx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B587FC3-499D-4179-97A0-A578A95CC488}" type="pres">
      <dgm:prSet presAssocID="{1C376449-9B10-4573-A773-207BFA760805}" presName="spacing" presStyleCnt="0"/>
      <dgm:spPr/>
    </dgm:pt>
    <dgm:pt modelId="{CF63D698-CCCF-4AC7-A6DE-900C3278FAF6}" type="pres">
      <dgm:prSet presAssocID="{8C0A465E-EF1C-4AC1-99D3-93760C824658}" presName="composite" presStyleCnt="0"/>
      <dgm:spPr/>
    </dgm:pt>
    <dgm:pt modelId="{7904BF3C-33A5-48DF-B605-EB97F39B7DFA}" type="pres">
      <dgm:prSet presAssocID="{8C0A465E-EF1C-4AC1-99D3-93760C824658}" presName="imgShp" presStyleLbl="fgImgPlace1" presStyleIdx="2" presStyleCnt="6" custScaleX="182334" custScaleY="17265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5000" r="-45000"/>
          </a:stretch>
        </a:blipFill>
      </dgm:spPr>
    </dgm:pt>
    <dgm:pt modelId="{7113162A-6788-433B-A562-2C617DB97F16}" type="pres">
      <dgm:prSet presAssocID="{8C0A465E-EF1C-4AC1-99D3-93760C824658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EA7D684-45E2-4CD6-B1FE-78A63605BEA7}" type="pres">
      <dgm:prSet presAssocID="{6E7DADF4-B7DA-4DA9-9170-864625A64B60}" presName="spacing" presStyleCnt="0"/>
      <dgm:spPr/>
    </dgm:pt>
    <dgm:pt modelId="{8B8B2F8B-D647-47E0-A52E-46061088DC63}" type="pres">
      <dgm:prSet presAssocID="{B16C5834-E959-47D5-878B-F5D4801E86C2}" presName="composite" presStyleCnt="0"/>
      <dgm:spPr/>
    </dgm:pt>
    <dgm:pt modelId="{A8CB5360-8FE4-4BC0-A266-B13137A5AEE4}" type="pres">
      <dgm:prSet presAssocID="{B16C5834-E959-47D5-878B-F5D4801E86C2}" presName="imgShp" presStyleLbl="fgImgPlace1" presStyleIdx="3" presStyleCnt="6" custScaleX="170532" custScaleY="154776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D4C09B37-8B39-493E-9834-683E6F740E59}" type="pres">
      <dgm:prSet presAssocID="{B16C5834-E959-47D5-878B-F5D4801E86C2}" presName="tx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CE14D27-B6B3-4CEF-AFD8-032BCFF6055B}" type="pres">
      <dgm:prSet presAssocID="{C71EB4F0-CE3B-4F19-95B8-6E9AAFCADD42}" presName="spacing" presStyleCnt="0"/>
      <dgm:spPr/>
    </dgm:pt>
    <dgm:pt modelId="{4D6D03C9-41CB-487F-A68C-F1891DE3E060}" type="pres">
      <dgm:prSet presAssocID="{EEA25EDA-2244-4AFE-9CBE-08E81D2ECC23}" presName="composite" presStyleCnt="0"/>
      <dgm:spPr/>
    </dgm:pt>
    <dgm:pt modelId="{464FAE6D-E97B-4500-961B-D6282DDF3D59}" type="pres">
      <dgm:prSet presAssocID="{EEA25EDA-2244-4AFE-9CBE-08E81D2ECC23}" presName="imgShp" presStyleLbl="fgImgPlace1" presStyleIdx="4" presStyleCnt="6" custScaleX="179908" custScaleY="155998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</dgm:pt>
    <dgm:pt modelId="{EDA007FF-C664-4C2A-92E8-2F815F095A11}" type="pres">
      <dgm:prSet presAssocID="{EEA25EDA-2244-4AFE-9CBE-08E81D2ECC23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03F5DD7-3AF0-4CE0-B8DE-A10D2D85A0D3}" type="pres">
      <dgm:prSet presAssocID="{D544CDA0-E3DE-4BD6-AC90-A11F3BFE4588}" presName="spacing" presStyleCnt="0"/>
      <dgm:spPr/>
    </dgm:pt>
    <dgm:pt modelId="{701B43F0-8E7D-43E6-8AC2-5BB2A83174B3}" type="pres">
      <dgm:prSet presAssocID="{C5E6BC26-3792-490A-A6F4-D560A4645F3B}" presName="composite" presStyleCnt="0"/>
      <dgm:spPr/>
    </dgm:pt>
    <dgm:pt modelId="{2A0CB951-6AE0-4C13-8FAC-AB6A85FD2019}" type="pres">
      <dgm:prSet presAssocID="{C5E6BC26-3792-490A-A6F4-D560A4645F3B}" presName="imgShp" presStyleLbl="fgImgPlace1" presStyleIdx="5" presStyleCnt="6" custScaleX="205187" custScaleY="167489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1AFB71BE-939D-441C-A74D-66CB2E495F37}" type="pres">
      <dgm:prSet presAssocID="{C5E6BC26-3792-490A-A6F4-D560A4645F3B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AB72CDE-4B05-4CF0-B69F-2209ADB02648}" type="presOf" srcId="{B16C5834-E959-47D5-878B-F5D4801E86C2}" destId="{D4C09B37-8B39-493E-9834-683E6F740E59}" srcOrd="0" destOrd="0" presId="urn:microsoft.com/office/officeart/2005/8/layout/vList3"/>
    <dgm:cxn modelId="{995A07D3-7050-4ABB-80AC-1FCF044F0AE4}" type="presOf" srcId="{EEA25EDA-2244-4AFE-9CBE-08E81D2ECC23}" destId="{EDA007FF-C664-4C2A-92E8-2F815F095A11}" srcOrd="0" destOrd="0" presId="urn:microsoft.com/office/officeart/2005/8/layout/vList3"/>
    <dgm:cxn modelId="{45170ACA-18F9-4A4C-8903-192EA858D571}" srcId="{C25CC552-CD35-4151-8439-D337F9CEC022}" destId="{8C0A465E-EF1C-4AC1-99D3-93760C824658}" srcOrd="2" destOrd="0" parTransId="{058E11BB-DDF4-42AE-B458-247F1FD141D6}" sibTransId="{6E7DADF4-B7DA-4DA9-9170-864625A64B60}"/>
    <dgm:cxn modelId="{92B67057-F8F5-4F1F-B703-77F063B04204}" srcId="{C25CC552-CD35-4151-8439-D337F9CEC022}" destId="{77B7CBED-B630-4003-BA7A-BD1581A59657}" srcOrd="1" destOrd="0" parTransId="{A16CAC95-51D2-4BA9-B66B-A90B5A824B42}" sibTransId="{1C376449-9B10-4573-A773-207BFA760805}"/>
    <dgm:cxn modelId="{DA98FA9E-EB39-4448-9E6D-1EB5F3847DFC}" srcId="{C25CC552-CD35-4151-8439-D337F9CEC022}" destId="{EEA25EDA-2244-4AFE-9CBE-08E81D2ECC23}" srcOrd="4" destOrd="0" parTransId="{522851EA-3661-46CB-AC3F-A2FFE66D0203}" sibTransId="{D544CDA0-E3DE-4BD6-AC90-A11F3BFE4588}"/>
    <dgm:cxn modelId="{23D66D0E-B01F-44C8-9A2A-B857E9B68EF5}" srcId="{C25CC552-CD35-4151-8439-D337F9CEC022}" destId="{B16C5834-E959-47D5-878B-F5D4801E86C2}" srcOrd="3" destOrd="0" parTransId="{AB367CB5-4F60-440A-8404-47CCE58F20E1}" sibTransId="{C71EB4F0-CE3B-4F19-95B8-6E9AAFCADD42}"/>
    <dgm:cxn modelId="{4E71F709-9DB8-4EEF-BB4B-DE5A45878B07}" type="presOf" srcId="{C5E6BC26-3792-490A-A6F4-D560A4645F3B}" destId="{1AFB71BE-939D-441C-A74D-66CB2E495F37}" srcOrd="0" destOrd="0" presId="urn:microsoft.com/office/officeart/2005/8/layout/vList3"/>
    <dgm:cxn modelId="{21867800-55F8-4CD4-95BD-01E729370653}" type="presOf" srcId="{FB150888-8775-49DF-8785-8213DE51520C}" destId="{4C762A03-7C50-4794-ACE6-A2A41F505D3B}" srcOrd="0" destOrd="0" presId="urn:microsoft.com/office/officeart/2005/8/layout/vList3"/>
    <dgm:cxn modelId="{71BDB97B-1F70-463B-8ECE-F4F05A7109E8}" type="presOf" srcId="{77B7CBED-B630-4003-BA7A-BD1581A59657}" destId="{5AED6B4F-F8ED-476A-A195-EDDE12318811}" srcOrd="0" destOrd="0" presId="urn:microsoft.com/office/officeart/2005/8/layout/vList3"/>
    <dgm:cxn modelId="{E20057AA-B355-4A59-AFB9-3E7227C03D24}" type="presOf" srcId="{C25CC552-CD35-4151-8439-D337F9CEC022}" destId="{FF54BE83-D286-47BA-A421-1599D0AAF6DA}" srcOrd="0" destOrd="0" presId="urn:microsoft.com/office/officeart/2005/8/layout/vList3"/>
    <dgm:cxn modelId="{91C32C78-CA3E-4F92-A4AC-D776AB6FE86E}" type="presOf" srcId="{8C0A465E-EF1C-4AC1-99D3-93760C824658}" destId="{7113162A-6788-433B-A562-2C617DB97F16}" srcOrd="0" destOrd="0" presId="urn:microsoft.com/office/officeart/2005/8/layout/vList3"/>
    <dgm:cxn modelId="{54DB6F3B-1D60-4084-A8BE-ACE916714E87}" srcId="{C25CC552-CD35-4151-8439-D337F9CEC022}" destId="{C5E6BC26-3792-490A-A6F4-D560A4645F3B}" srcOrd="5" destOrd="0" parTransId="{FED9572A-C9C0-47AD-843D-7E56F0010D32}" sibTransId="{FD26244D-7E43-49D6-8548-9522EECF9F0D}"/>
    <dgm:cxn modelId="{2BD4DFC7-887D-4AC6-AD00-204CB68745BF}" srcId="{C25CC552-CD35-4151-8439-D337F9CEC022}" destId="{FB150888-8775-49DF-8785-8213DE51520C}" srcOrd="0" destOrd="0" parTransId="{6CD80DAA-C5FF-415C-AA01-8FA120BBE3A4}" sibTransId="{EB4EE2D8-5D46-4A49-9AFE-A9E152F03F34}"/>
    <dgm:cxn modelId="{5A80AAA8-883C-4727-907B-A1D1040C03E9}" type="presParOf" srcId="{FF54BE83-D286-47BA-A421-1599D0AAF6DA}" destId="{FB86C5EA-A6FD-4D64-BB87-D98E20D1E219}" srcOrd="0" destOrd="0" presId="urn:microsoft.com/office/officeart/2005/8/layout/vList3"/>
    <dgm:cxn modelId="{31855C4C-B503-4B45-AA12-7D3342485BA9}" type="presParOf" srcId="{FB86C5EA-A6FD-4D64-BB87-D98E20D1E219}" destId="{9244834F-704B-40FF-BBD4-3E2A612D98A5}" srcOrd="0" destOrd="0" presId="urn:microsoft.com/office/officeart/2005/8/layout/vList3"/>
    <dgm:cxn modelId="{4B30BA6A-828C-4375-9184-CCA247CB88B2}" type="presParOf" srcId="{FB86C5EA-A6FD-4D64-BB87-D98E20D1E219}" destId="{4C762A03-7C50-4794-ACE6-A2A41F505D3B}" srcOrd="1" destOrd="0" presId="urn:microsoft.com/office/officeart/2005/8/layout/vList3"/>
    <dgm:cxn modelId="{706E5DAF-415F-4A54-ABC0-82AFB15BA933}" type="presParOf" srcId="{FF54BE83-D286-47BA-A421-1599D0AAF6DA}" destId="{C236E338-89DF-48A0-8BE8-B676B9055ED4}" srcOrd="1" destOrd="0" presId="urn:microsoft.com/office/officeart/2005/8/layout/vList3"/>
    <dgm:cxn modelId="{F5106305-1812-4384-881C-682A3BED80E0}" type="presParOf" srcId="{FF54BE83-D286-47BA-A421-1599D0AAF6DA}" destId="{D974419B-5783-4E10-9771-72D88F8547EE}" srcOrd="2" destOrd="0" presId="urn:microsoft.com/office/officeart/2005/8/layout/vList3"/>
    <dgm:cxn modelId="{E0A64FD1-AEC8-424C-BB16-A25321D644B5}" type="presParOf" srcId="{D974419B-5783-4E10-9771-72D88F8547EE}" destId="{E5333F5D-7A2A-48B0-AC61-BF1288112162}" srcOrd="0" destOrd="0" presId="urn:microsoft.com/office/officeart/2005/8/layout/vList3"/>
    <dgm:cxn modelId="{2B0D3C50-A73B-41AE-966B-F8E1B1827D3C}" type="presParOf" srcId="{D974419B-5783-4E10-9771-72D88F8547EE}" destId="{5AED6B4F-F8ED-476A-A195-EDDE12318811}" srcOrd="1" destOrd="0" presId="urn:microsoft.com/office/officeart/2005/8/layout/vList3"/>
    <dgm:cxn modelId="{5C4421C0-F866-4269-8B1B-ECE3734AF67A}" type="presParOf" srcId="{FF54BE83-D286-47BA-A421-1599D0AAF6DA}" destId="{5B587FC3-499D-4179-97A0-A578A95CC488}" srcOrd="3" destOrd="0" presId="urn:microsoft.com/office/officeart/2005/8/layout/vList3"/>
    <dgm:cxn modelId="{1B42F232-F143-4248-AA8A-814B8B811980}" type="presParOf" srcId="{FF54BE83-D286-47BA-A421-1599D0AAF6DA}" destId="{CF63D698-CCCF-4AC7-A6DE-900C3278FAF6}" srcOrd="4" destOrd="0" presId="urn:microsoft.com/office/officeart/2005/8/layout/vList3"/>
    <dgm:cxn modelId="{6F8618D3-B15D-44C2-AC14-0AE58277E04E}" type="presParOf" srcId="{CF63D698-CCCF-4AC7-A6DE-900C3278FAF6}" destId="{7904BF3C-33A5-48DF-B605-EB97F39B7DFA}" srcOrd="0" destOrd="0" presId="urn:microsoft.com/office/officeart/2005/8/layout/vList3"/>
    <dgm:cxn modelId="{2AFFD302-5E9D-4F44-B99A-513CE50DC8AC}" type="presParOf" srcId="{CF63D698-CCCF-4AC7-A6DE-900C3278FAF6}" destId="{7113162A-6788-433B-A562-2C617DB97F16}" srcOrd="1" destOrd="0" presId="urn:microsoft.com/office/officeart/2005/8/layout/vList3"/>
    <dgm:cxn modelId="{D12E6ED3-51E7-4BE5-8838-3E7265DFE712}" type="presParOf" srcId="{FF54BE83-D286-47BA-A421-1599D0AAF6DA}" destId="{9EA7D684-45E2-4CD6-B1FE-78A63605BEA7}" srcOrd="5" destOrd="0" presId="urn:microsoft.com/office/officeart/2005/8/layout/vList3"/>
    <dgm:cxn modelId="{270273CB-6070-417B-9094-7CDB0CEEFBA3}" type="presParOf" srcId="{FF54BE83-D286-47BA-A421-1599D0AAF6DA}" destId="{8B8B2F8B-D647-47E0-A52E-46061088DC63}" srcOrd="6" destOrd="0" presId="urn:microsoft.com/office/officeart/2005/8/layout/vList3"/>
    <dgm:cxn modelId="{09BA7B0B-6D75-4CFF-80BC-FB058AAFB1A0}" type="presParOf" srcId="{8B8B2F8B-D647-47E0-A52E-46061088DC63}" destId="{A8CB5360-8FE4-4BC0-A266-B13137A5AEE4}" srcOrd="0" destOrd="0" presId="urn:microsoft.com/office/officeart/2005/8/layout/vList3"/>
    <dgm:cxn modelId="{FF376334-72F3-497B-A408-EC0E0CD1B135}" type="presParOf" srcId="{8B8B2F8B-D647-47E0-A52E-46061088DC63}" destId="{D4C09B37-8B39-493E-9834-683E6F740E59}" srcOrd="1" destOrd="0" presId="urn:microsoft.com/office/officeart/2005/8/layout/vList3"/>
    <dgm:cxn modelId="{26568318-0353-4FE4-AC82-FBBEDA7A5A29}" type="presParOf" srcId="{FF54BE83-D286-47BA-A421-1599D0AAF6DA}" destId="{ACE14D27-B6B3-4CEF-AFD8-032BCFF6055B}" srcOrd="7" destOrd="0" presId="urn:microsoft.com/office/officeart/2005/8/layout/vList3"/>
    <dgm:cxn modelId="{1E67F71F-05F5-47DE-B390-0583649C1130}" type="presParOf" srcId="{FF54BE83-D286-47BA-A421-1599D0AAF6DA}" destId="{4D6D03C9-41CB-487F-A68C-F1891DE3E060}" srcOrd="8" destOrd="0" presId="urn:microsoft.com/office/officeart/2005/8/layout/vList3"/>
    <dgm:cxn modelId="{E1E69242-0392-48F4-8A8B-F379924A074D}" type="presParOf" srcId="{4D6D03C9-41CB-487F-A68C-F1891DE3E060}" destId="{464FAE6D-E97B-4500-961B-D6282DDF3D59}" srcOrd="0" destOrd="0" presId="urn:microsoft.com/office/officeart/2005/8/layout/vList3"/>
    <dgm:cxn modelId="{9B123B3B-C476-4265-A8F2-ADDFD5E23CCA}" type="presParOf" srcId="{4D6D03C9-41CB-487F-A68C-F1891DE3E060}" destId="{EDA007FF-C664-4C2A-92E8-2F815F095A11}" srcOrd="1" destOrd="0" presId="urn:microsoft.com/office/officeart/2005/8/layout/vList3"/>
    <dgm:cxn modelId="{D79D4B16-39E5-4438-ACA5-14F35ADF9DEA}" type="presParOf" srcId="{FF54BE83-D286-47BA-A421-1599D0AAF6DA}" destId="{D03F5DD7-3AF0-4CE0-B8DE-A10D2D85A0D3}" srcOrd="9" destOrd="0" presId="urn:microsoft.com/office/officeart/2005/8/layout/vList3"/>
    <dgm:cxn modelId="{B276ECA8-C386-4843-A6D3-FA9A6466716C}" type="presParOf" srcId="{FF54BE83-D286-47BA-A421-1599D0AAF6DA}" destId="{701B43F0-8E7D-43E6-8AC2-5BB2A83174B3}" srcOrd="10" destOrd="0" presId="urn:microsoft.com/office/officeart/2005/8/layout/vList3"/>
    <dgm:cxn modelId="{96920B8D-6ED4-452E-82AC-617BDF8083E7}" type="presParOf" srcId="{701B43F0-8E7D-43E6-8AC2-5BB2A83174B3}" destId="{2A0CB951-6AE0-4C13-8FAC-AB6A85FD2019}" srcOrd="0" destOrd="0" presId="urn:microsoft.com/office/officeart/2005/8/layout/vList3"/>
    <dgm:cxn modelId="{7F574184-B502-444B-8B82-B806C640D13E}" type="presParOf" srcId="{701B43F0-8E7D-43E6-8AC2-5BB2A83174B3}" destId="{1AFB71BE-939D-441C-A74D-66CB2E495F3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9BD51BD-51ED-4ADA-BA26-9982037BFD93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AD157661-71D8-4EAD-A88D-C3A458EDEDEB}">
      <dgm:prSet phldrT="[Texto]" custT="1"/>
      <dgm:spPr/>
      <dgm:t>
        <a:bodyPr/>
        <a:lstStyle/>
        <a:p>
          <a:r>
            <a:rPr lang="es-ES" sz="2800" dirty="0"/>
            <a:t>Bajo correspondiente petición al autor</a:t>
          </a:r>
        </a:p>
      </dgm:t>
    </dgm:pt>
    <dgm:pt modelId="{C9A230EC-12F7-4FA1-BBEE-708D3A73C211}" type="parTrans" cxnId="{DBCDBFEC-053D-460E-A96E-966032E24646}">
      <dgm:prSet/>
      <dgm:spPr/>
      <dgm:t>
        <a:bodyPr/>
        <a:lstStyle/>
        <a:p>
          <a:endParaRPr lang="es-ES"/>
        </a:p>
      </dgm:t>
    </dgm:pt>
    <dgm:pt modelId="{B2AEC879-C818-46B7-B5B9-9C43B2FAB8B1}" type="sibTrans" cxnId="{DBCDBFEC-053D-460E-A96E-966032E24646}">
      <dgm:prSet/>
      <dgm:spPr/>
      <dgm:t>
        <a:bodyPr/>
        <a:lstStyle/>
        <a:p>
          <a:endParaRPr lang="es-ES"/>
        </a:p>
      </dgm:t>
    </dgm:pt>
    <dgm:pt modelId="{3943B7B5-CAA6-4C6C-B407-1DBE19E39E5D}">
      <dgm:prSet phldrT="[Texto]" custT="1"/>
      <dgm:spPr/>
      <dgm:t>
        <a:bodyPr/>
        <a:lstStyle/>
        <a:p>
          <a:r>
            <a:rPr lang="es-ES" sz="2800" dirty="0"/>
            <a:t>Directamente en un repositorio de datos de libre acceso </a:t>
          </a:r>
        </a:p>
      </dgm:t>
    </dgm:pt>
    <dgm:pt modelId="{53B1E186-0FEF-4A82-9C1C-53F8B51269DA}" type="parTrans" cxnId="{861867D1-7764-43F2-8592-69786689397E}">
      <dgm:prSet/>
      <dgm:spPr/>
      <dgm:t>
        <a:bodyPr/>
        <a:lstStyle/>
        <a:p>
          <a:endParaRPr lang="es-ES"/>
        </a:p>
      </dgm:t>
    </dgm:pt>
    <dgm:pt modelId="{171C170F-71F3-427A-BE0F-40E12265B76B}" type="sibTrans" cxnId="{861867D1-7764-43F2-8592-69786689397E}">
      <dgm:prSet/>
      <dgm:spPr/>
      <dgm:t>
        <a:bodyPr/>
        <a:lstStyle/>
        <a:p>
          <a:endParaRPr lang="es-ES"/>
        </a:p>
      </dgm:t>
    </dgm:pt>
    <dgm:pt modelId="{FB1B1D0F-1C02-4684-AD65-CBEF94FAF4E1}">
      <dgm:prSet phldrT="[Texto]" custT="1"/>
      <dgm:spPr/>
      <dgm:t>
        <a:bodyPr/>
        <a:lstStyle/>
        <a:p>
          <a:r>
            <a:rPr lang="es-ES" sz="2800" dirty="0"/>
            <a:t>Como material suplementario en los artículos</a:t>
          </a:r>
        </a:p>
      </dgm:t>
    </dgm:pt>
    <dgm:pt modelId="{C709C2C5-7354-4B47-90DE-4EE95753DAE6}" type="parTrans" cxnId="{EF6388C1-3E76-4BE2-9FE1-448758EF7519}">
      <dgm:prSet/>
      <dgm:spPr/>
      <dgm:t>
        <a:bodyPr/>
        <a:lstStyle/>
        <a:p>
          <a:endParaRPr lang="es-ES"/>
        </a:p>
      </dgm:t>
    </dgm:pt>
    <dgm:pt modelId="{D908016C-B26B-46A5-8B43-DB30C13CE871}" type="sibTrans" cxnId="{EF6388C1-3E76-4BE2-9FE1-448758EF7519}">
      <dgm:prSet/>
      <dgm:spPr/>
      <dgm:t>
        <a:bodyPr/>
        <a:lstStyle/>
        <a:p>
          <a:endParaRPr lang="es-ES"/>
        </a:p>
      </dgm:t>
    </dgm:pt>
    <dgm:pt modelId="{F63942EF-FAE4-4E5E-BC3F-352D684A2805}" type="pres">
      <dgm:prSet presAssocID="{F9BD51BD-51ED-4ADA-BA26-9982037BFD9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1D5D6891-2BE8-4DE7-9927-191B5050500F}" type="pres">
      <dgm:prSet presAssocID="{F9BD51BD-51ED-4ADA-BA26-9982037BFD93}" presName="Name1" presStyleCnt="0"/>
      <dgm:spPr/>
    </dgm:pt>
    <dgm:pt modelId="{D6227C15-9F93-493D-9126-BA5AE6573D0C}" type="pres">
      <dgm:prSet presAssocID="{F9BD51BD-51ED-4ADA-BA26-9982037BFD93}" presName="cycle" presStyleCnt="0"/>
      <dgm:spPr/>
    </dgm:pt>
    <dgm:pt modelId="{85359CD3-854F-4F16-AB2E-E5545B133A46}" type="pres">
      <dgm:prSet presAssocID="{F9BD51BD-51ED-4ADA-BA26-9982037BFD93}" presName="srcNode" presStyleLbl="node1" presStyleIdx="0" presStyleCnt="3"/>
      <dgm:spPr/>
    </dgm:pt>
    <dgm:pt modelId="{ADEA0DE7-2543-4EF5-914A-EED81CE03419}" type="pres">
      <dgm:prSet presAssocID="{F9BD51BD-51ED-4ADA-BA26-9982037BFD93}" presName="conn" presStyleLbl="parChTrans1D2" presStyleIdx="0" presStyleCnt="1"/>
      <dgm:spPr/>
      <dgm:t>
        <a:bodyPr/>
        <a:lstStyle/>
        <a:p>
          <a:endParaRPr lang="es-ES"/>
        </a:p>
      </dgm:t>
    </dgm:pt>
    <dgm:pt modelId="{E0E0396A-0ECA-46B0-8CD4-645B71378538}" type="pres">
      <dgm:prSet presAssocID="{F9BD51BD-51ED-4ADA-BA26-9982037BFD93}" presName="extraNode" presStyleLbl="node1" presStyleIdx="0" presStyleCnt="3"/>
      <dgm:spPr/>
    </dgm:pt>
    <dgm:pt modelId="{E17328C7-0F98-4E5B-B566-4AEE76C7AAB1}" type="pres">
      <dgm:prSet presAssocID="{F9BD51BD-51ED-4ADA-BA26-9982037BFD93}" presName="dstNode" presStyleLbl="node1" presStyleIdx="0" presStyleCnt="3"/>
      <dgm:spPr/>
    </dgm:pt>
    <dgm:pt modelId="{5B7CFC76-F8BE-4D4A-B87D-AF202825ED67}" type="pres">
      <dgm:prSet presAssocID="{AD157661-71D8-4EAD-A88D-C3A458EDEDEB}" presName="text_1" presStyleLbl="node1" presStyleIdx="0" presStyleCnt="3" custScaleX="90341" custScaleY="9138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111341F-C1B7-4D87-9BAE-802EEF25ACAB}" type="pres">
      <dgm:prSet presAssocID="{AD157661-71D8-4EAD-A88D-C3A458EDEDEB}" presName="accent_1" presStyleCnt="0"/>
      <dgm:spPr/>
    </dgm:pt>
    <dgm:pt modelId="{410BCBAA-35B6-4DE0-902A-2D90B7B7F19E}" type="pres">
      <dgm:prSet presAssocID="{AD157661-71D8-4EAD-A88D-C3A458EDEDEB}" presName="accentRepeatNode" presStyleLbl="solidFgAcc1" presStyleIdx="0" presStyleCnt="3" custScaleX="88118" custScaleY="79270"/>
      <dgm:spPr/>
    </dgm:pt>
    <dgm:pt modelId="{91F1A2AD-8CFF-4C3E-B752-8CBD219DFAA9}" type="pres">
      <dgm:prSet presAssocID="{FB1B1D0F-1C02-4684-AD65-CBEF94FAF4E1}" presName="text_2" presStyleLbl="node1" presStyleIdx="1" presStyleCnt="3" custScaleX="90341" custScaleY="9138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7658B8B-769D-47CD-840E-6CE4CD9E2D63}" type="pres">
      <dgm:prSet presAssocID="{FB1B1D0F-1C02-4684-AD65-CBEF94FAF4E1}" presName="accent_2" presStyleCnt="0"/>
      <dgm:spPr/>
    </dgm:pt>
    <dgm:pt modelId="{454672F3-AFCA-4346-8A1A-8F560DB9FA31}" type="pres">
      <dgm:prSet presAssocID="{FB1B1D0F-1C02-4684-AD65-CBEF94FAF4E1}" presName="accentRepeatNode" presStyleLbl="solidFgAcc1" presStyleIdx="1" presStyleCnt="3" custScaleX="88118" custScaleY="79270"/>
      <dgm:spPr/>
    </dgm:pt>
    <dgm:pt modelId="{AD320247-B44F-43F8-87DB-E02C2BA200EC}" type="pres">
      <dgm:prSet presAssocID="{3943B7B5-CAA6-4C6C-B407-1DBE19E39E5D}" presName="text_3" presStyleLbl="node1" presStyleIdx="2" presStyleCnt="3" custScaleX="90341" custScaleY="9138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192F30F-92EE-4C66-8FAE-49BCD6B950FB}" type="pres">
      <dgm:prSet presAssocID="{3943B7B5-CAA6-4C6C-B407-1DBE19E39E5D}" presName="accent_3" presStyleCnt="0"/>
      <dgm:spPr/>
    </dgm:pt>
    <dgm:pt modelId="{0D79BA00-74C2-47FB-A394-0933F452F871}" type="pres">
      <dgm:prSet presAssocID="{3943B7B5-CAA6-4C6C-B407-1DBE19E39E5D}" presName="accentRepeatNode" presStyleLbl="solidFgAcc1" presStyleIdx="2" presStyleCnt="3" custScaleX="88118" custScaleY="79270"/>
      <dgm:spPr/>
    </dgm:pt>
  </dgm:ptLst>
  <dgm:cxnLst>
    <dgm:cxn modelId="{861867D1-7764-43F2-8592-69786689397E}" srcId="{F9BD51BD-51ED-4ADA-BA26-9982037BFD93}" destId="{3943B7B5-CAA6-4C6C-B407-1DBE19E39E5D}" srcOrd="2" destOrd="0" parTransId="{53B1E186-0FEF-4A82-9C1C-53F8B51269DA}" sibTransId="{171C170F-71F3-427A-BE0F-40E12265B76B}"/>
    <dgm:cxn modelId="{DBCDBFEC-053D-460E-A96E-966032E24646}" srcId="{F9BD51BD-51ED-4ADA-BA26-9982037BFD93}" destId="{AD157661-71D8-4EAD-A88D-C3A458EDEDEB}" srcOrd="0" destOrd="0" parTransId="{C9A230EC-12F7-4FA1-BBEE-708D3A73C211}" sibTransId="{B2AEC879-C818-46B7-B5B9-9C43B2FAB8B1}"/>
    <dgm:cxn modelId="{EF6388C1-3E76-4BE2-9FE1-448758EF7519}" srcId="{F9BD51BD-51ED-4ADA-BA26-9982037BFD93}" destId="{FB1B1D0F-1C02-4684-AD65-CBEF94FAF4E1}" srcOrd="1" destOrd="0" parTransId="{C709C2C5-7354-4B47-90DE-4EE95753DAE6}" sibTransId="{D908016C-B26B-46A5-8B43-DB30C13CE871}"/>
    <dgm:cxn modelId="{1B542D0D-9304-411F-B530-35062B1032AA}" type="presOf" srcId="{AD157661-71D8-4EAD-A88D-C3A458EDEDEB}" destId="{5B7CFC76-F8BE-4D4A-B87D-AF202825ED67}" srcOrd="0" destOrd="0" presId="urn:microsoft.com/office/officeart/2008/layout/VerticalCurvedList"/>
    <dgm:cxn modelId="{65E4895D-5FCE-4E62-B5E4-A25689CAE110}" type="presOf" srcId="{B2AEC879-C818-46B7-B5B9-9C43B2FAB8B1}" destId="{ADEA0DE7-2543-4EF5-914A-EED81CE03419}" srcOrd="0" destOrd="0" presId="urn:microsoft.com/office/officeart/2008/layout/VerticalCurvedList"/>
    <dgm:cxn modelId="{7A44B664-4423-4861-8422-A75E2B578AE2}" type="presOf" srcId="{3943B7B5-CAA6-4C6C-B407-1DBE19E39E5D}" destId="{AD320247-B44F-43F8-87DB-E02C2BA200EC}" srcOrd="0" destOrd="0" presId="urn:microsoft.com/office/officeart/2008/layout/VerticalCurvedList"/>
    <dgm:cxn modelId="{F547A7F4-66FC-41DE-87C8-3940EF7D9D88}" type="presOf" srcId="{FB1B1D0F-1C02-4684-AD65-CBEF94FAF4E1}" destId="{91F1A2AD-8CFF-4C3E-B752-8CBD219DFAA9}" srcOrd="0" destOrd="0" presId="urn:microsoft.com/office/officeart/2008/layout/VerticalCurvedList"/>
    <dgm:cxn modelId="{35F56523-2237-4614-A9EB-A549D5DF766F}" type="presOf" srcId="{F9BD51BD-51ED-4ADA-BA26-9982037BFD93}" destId="{F63942EF-FAE4-4E5E-BC3F-352D684A2805}" srcOrd="0" destOrd="0" presId="urn:microsoft.com/office/officeart/2008/layout/VerticalCurvedList"/>
    <dgm:cxn modelId="{60585C89-6F38-4EBA-A2F9-1E714DED041C}" type="presParOf" srcId="{F63942EF-FAE4-4E5E-BC3F-352D684A2805}" destId="{1D5D6891-2BE8-4DE7-9927-191B5050500F}" srcOrd="0" destOrd="0" presId="urn:microsoft.com/office/officeart/2008/layout/VerticalCurvedList"/>
    <dgm:cxn modelId="{F4EBB1BB-A477-4E2B-9D2F-AFCD8A09D1F1}" type="presParOf" srcId="{1D5D6891-2BE8-4DE7-9927-191B5050500F}" destId="{D6227C15-9F93-493D-9126-BA5AE6573D0C}" srcOrd="0" destOrd="0" presId="urn:microsoft.com/office/officeart/2008/layout/VerticalCurvedList"/>
    <dgm:cxn modelId="{D68D2DFC-A2A1-4BBD-8235-0C579C6182CC}" type="presParOf" srcId="{D6227C15-9F93-493D-9126-BA5AE6573D0C}" destId="{85359CD3-854F-4F16-AB2E-E5545B133A46}" srcOrd="0" destOrd="0" presId="urn:microsoft.com/office/officeart/2008/layout/VerticalCurvedList"/>
    <dgm:cxn modelId="{215784FD-C91D-413E-8D77-E8F2317CC887}" type="presParOf" srcId="{D6227C15-9F93-493D-9126-BA5AE6573D0C}" destId="{ADEA0DE7-2543-4EF5-914A-EED81CE03419}" srcOrd="1" destOrd="0" presId="urn:microsoft.com/office/officeart/2008/layout/VerticalCurvedList"/>
    <dgm:cxn modelId="{4F00AE8A-C490-49F7-9465-21D96BF44967}" type="presParOf" srcId="{D6227C15-9F93-493D-9126-BA5AE6573D0C}" destId="{E0E0396A-0ECA-46B0-8CD4-645B71378538}" srcOrd="2" destOrd="0" presId="urn:microsoft.com/office/officeart/2008/layout/VerticalCurvedList"/>
    <dgm:cxn modelId="{803B012E-B2C3-4EA0-BC3A-9C66D5E34B00}" type="presParOf" srcId="{D6227C15-9F93-493D-9126-BA5AE6573D0C}" destId="{E17328C7-0F98-4E5B-B566-4AEE76C7AAB1}" srcOrd="3" destOrd="0" presId="urn:microsoft.com/office/officeart/2008/layout/VerticalCurvedList"/>
    <dgm:cxn modelId="{4BDEEF90-EE14-49B4-849E-3F595A1ADA6E}" type="presParOf" srcId="{1D5D6891-2BE8-4DE7-9927-191B5050500F}" destId="{5B7CFC76-F8BE-4D4A-B87D-AF202825ED67}" srcOrd="1" destOrd="0" presId="urn:microsoft.com/office/officeart/2008/layout/VerticalCurvedList"/>
    <dgm:cxn modelId="{53F1C1EA-448B-4183-BB41-5679B80A589C}" type="presParOf" srcId="{1D5D6891-2BE8-4DE7-9927-191B5050500F}" destId="{1111341F-C1B7-4D87-9BAE-802EEF25ACAB}" srcOrd="2" destOrd="0" presId="urn:microsoft.com/office/officeart/2008/layout/VerticalCurvedList"/>
    <dgm:cxn modelId="{E2C8F274-8CC6-4E1B-B210-9062C2CDE589}" type="presParOf" srcId="{1111341F-C1B7-4D87-9BAE-802EEF25ACAB}" destId="{410BCBAA-35B6-4DE0-902A-2D90B7B7F19E}" srcOrd="0" destOrd="0" presId="urn:microsoft.com/office/officeart/2008/layout/VerticalCurvedList"/>
    <dgm:cxn modelId="{DD3B9079-39EA-422C-A68D-9D63B145349F}" type="presParOf" srcId="{1D5D6891-2BE8-4DE7-9927-191B5050500F}" destId="{91F1A2AD-8CFF-4C3E-B752-8CBD219DFAA9}" srcOrd="3" destOrd="0" presId="urn:microsoft.com/office/officeart/2008/layout/VerticalCurvedList"/>
    <dgm:cxn modelId="{19AF5803-43D5-4B84-808A-F30DA93650DA}" type="presParOf" srcId="{1D5D6891-2BE8-4DE7-9927-191B5050500F}" destId="{87658B8B-769D-47CD-840E-6CE4CD9E2D63}" srcOrd="4" destOrd="0" presId="urn:microsoft.com/office/officeart/2008/layout/VerticalCurvedList"/>
    <dgm:cxn modelId="{5E710AB0-EBC0-479D-8586-9569FB47141E}" type="presParOf" srcId="{87658B8B-769D-47CD-840E-6CE4CD9E2D63}" destId="{454672F3-AFCA-4346-8A1A-8F560DB9FA31}" srcOrd="0" destOrd="0" presId="urn:microsoft.com/office/officeart/2008/layout/VerticalCurvedList"/>
    <dgm:cxn modelId="{09CEF9E0-D263-4B04-A8D4-483878403059}" type="presParOf" srcId="{1D5D6891-2BE8-4DE7-9927-191B5050500F}" destId="{AD320247-B44F-43F8-87DB-E02C2BA200EC}" srcOrd="5" destOrd="0" presId="urn:microsoft.com/office/officeart/2008/layout/VerticalCurvedList"/>
    <dgm:cxn modelId="{2CE697DF-504E-4B2E-BDA1-A67E1D6481BD}" type="presParOf" srcId="{1D5D6891-2BE8-4DE7-9927-191B5050500F}" destId="{6192F30F-92EE-4C66-8FAE-49BCD6B950FB}" srcOrd="6" destOrd="0" presId="urn:microsoft.com/office/officeart/2008/layout/VerticalCurvedList"/>
    <dgm:cxn modelId="{120DCDD6-4882-4654-87A7-D946EF314A60}" type="presParOf" srcId="{6192F30F-92EE-4C66-8FAE-49BCD6B950FB}" destId="{0D79BA00-74C2-47FB-A394-0933F452F87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67FC0E6-FEF5-CB4C-93C9-6409A70D892A}" type="doc">
      <dgm:prSet loTypeId="urn:microsoft.com/office/officeart/2005/8/layout/hList3" loCatId="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s-ES"/>
        </a:p>
      </dgm:t>
    </dgm:pt>
    <dgm:pt modelId="{9B035DD9-3F41-594B-9795-0A256BB351D0}">
      <dgm:prSet phldrT="[Texto]" custT="1"/>
      <dgm:spPr/>
      <dgm:t>
        <a:bodyPr/>
        <a:lstStyle/>
        <a:p>
          <a:pPr algn="just">
            <a:buFont typeface="Arial" panose="020B0604020202020204" pitchFamily="34" charset="0"/>
            <a:buChar char="•"/>
          </a:pPr>
          <a:r>
            <a:rPr lang="es-ES" sz="2200" dirty="0"/>
            <a:t> </a:t>
          </a:r>
          <a:r>
            <a:rPr lang="es-ES" sz="2200" dirty="0" smtClean="0"/>
            <a:t>Diferentes </a:t>
          </a:r>
          <a:r>
            <a:rPr lang="es-ES" sz="2200" dirty="0"/>
            <a:t>normas no unificadas</a:t>
          </a:r>
        </a:p>
        <a:p>
          <a:pPr algn="just">
            <a:buFont typeface="Arial" panose="020B0604020202020204" pitchFamily="34" charset="0"/>
            <a:buChar char="•"/>
          </a:pPr>
          <a:r>
            <a:rPr lang="es-ES" sz="2200" dirty="0"/>
            <a:t> </a:t>
          </a:r>
          <a:r>
            <a:rPr lang="es-ES" sz="2200" dirty="0" smtClean="0"/>
            <a:t>Las </a:t>
          </a:r>
          <a:r>
            <a:rPr lang="es-ES" sz="2200" dirty="0"/>
            <a:t>políticas con respecto a los datos varían según la revista </a:t>
          </a:r>
        </a:p>
        <a:p>
          <a:pPr algn="just">
            <a:buFont typeface="Arial" panose="020B0604020202020204" pitchFamily="34" charset="0"/>
            <a:buChar char="•"/>
          </a:pPr>
          <a:r>
            <a:rPr lang="es-ES" sz="2200" dirty="0"/>
            <a:t> </a:t>
          </a:r>
          <a:r>
            <a:rPr lang="es-ES" sz="2200" dirty="0" smtClean="0"/>
            <a:t>Lo </a:t>
          </a:r>
          <a:r>
            <a:rPr lang="es-ES" sz="2200" dirty="0"/>
            <a:t>más común es que se de la posibilidad de aportar los datos junto a la publicación (material suplementario) o que se puedan pedir directamente al autor</a:t>
          </a:r>
        </a:p>
        <a:p>
          <a:pPr algn="ctr">
            <a:buNone/>
          </a:pPr>
          <a:endParaRPr lang="es-ES" sz="1400" dirty="0"/>
        </a:p>
      </dgm:t>
    </dgm:pt>
    <dgm:pt modelId="{2EE414D5-27FE-0C49-A58B-7CBADF5A52BB}" type="parTrans" cxnId="{78DB4606-6330-1947-9AA7-F350AC1DFAFD}">
      <dgm:prSet/>
      <dgm:spPr/>
      <dgm:t>
        <a:bodyPr/>
        <a:lstStyle/>
        <a:p>
          <a:endParaRPr lang="es-ES"/>
        </a:p>
      </dgm:t>
    </dgm:pt>
    <dgm:pt modelId="{6E1405EE-9C52-AF4C-AA1D-C9F7A53AADA7}" type="sibTrans" cxnId="{78DB4606-6330-1947-9AA7-F350AC1DFAFD}">
      <dgm:prSet/>
      <dgm:spPr/>
      <dgm:t>
        <a:bodyPr/>
        <a:lstStyle/>
        <a:p>
          <a:endParaRPr lang="es-ES"/>
        </a:p>
      </dgm:t>
    </dgm:pt>
    <dgm:pt modelId="{525F6B14-B43E-8F42-A1D9-E4D30150C2CE}">
      <dgm:prSet phldrT="[Texto]" custT="1"/>
      <dgm:spPr/>
      <dgm:t>
        <a:bodyPr/>
        <a:lstStyle/>
        <a:p>
          <a:pPr algn="just">
            <a:buFont typeface="Arial" panose="020B0604020202020204" pitchFamily="34" charset="0"/>
            <a:buNone/>
          </a:pPr>
          <a:endParaRPr lang="es-ES" sz="2200" smtClean="0"/>
        </a:p>
        <a:p>
          <a:pPr algn="just">
            <a:buFont typeface="Arial" panose="020B0604020202020204" pitchFamily="34" charset="0"/>
            <a:buChar char="•"/>
          </a:pPr>
          <a:endParaRPr lang="es-ES" sz="2200" smtClean="0"/>
        </a:p>
        <a:p>
          <a:pPr algn="just">
            <a:buFont typeface="Arial" panose="020B0604020202020204" pitchFamily="34" charset="0"/>
            <a:buChar char="•"/>
          </a:pPr>
          <a:r>
            <a:rPr lang="es-ES" sz="2200" smtClean="0"/>
            <a:t>Protocolos </a:t>
          </a:r>
          <a:r>
            <a:rPr lang="es-ES" sz="2200" dirty="0"/>
            <a:t>y planes unificados </a:t>
          </a:r>
          <a:r>
            <a:rPr lang="es-ES" sz="2200" dirty="0" smtClean="0"/>
            <a:t>sobre datos y metadatos</a:t>
          </a:r>
          <a:endParaRPr lang="es-ES" sz="2200" dirty="0"/>
        </a:p>
        <a:p>
          <a:pPr algn="just">
            <a:buFont typeface="Arial" panose="020B0604020202020204" pitchFamily="34" charset="0"/>
            <a:buChar char="•"/>
          </a:pPr>
          <a:r>
            <a:rPr lang="es-ES" sz="2200" dirty="0"/>
            <a:t> </a:t>
          </a:r>
          <a:r>
            <a:rPr lang="es-ES" sz="2200" dirty="0" smtClean="0"/>
            <a:t>Políticas </a:t>
          </a:r>
          <a:r>
            <a:rPr lang="es-ES" sz="2200" dirty="0"/>
            <a:t>editoriales comunes que aseguren que los datos siguen los principios FAIR</a:t>
          </a:r>
        </a:p>
        <a:p>
          <a:pPr algn="just">
            <a:buFont typeface="Arial" panose="020B0604020202020204" pitchFamily="34" charset="0"/>
            <a:buChar char="•"/>
          </a:pPr>
          <a:r>
            <a:rPr lang="es-ES" sz="2200" dirty="0"/>
            <a:t> </a:t>
          </a:r>
          <a:r>
            <a:rPr lang="es-ES" sz="2200" dirty="0" smtClean="0"/>
            <a:t>Infraestructuras </a:t>
          </a:r>
          <a:r>
            <a:rPr lang="es-ES" sz="2200" dirty="0"/>
            <a:t>fáciles de entender</a:t>
          </a:r>
        </a:p>
        <a:p>
          <a:pPr algn="just">
            <a:buFont typeface="Arial" panose="020B0604020202020204" pitchFamily="34" charset="0"/>
            <a:buChar char="•"/>
          </a:pPr>
          <a:r>
            <a:rPr lang="es-ES" sz="2200" dirty="0"/>
            <a:t> </a:t>
          </a:r>
          <a:r>
            <a:rPr lang="es-ES" sz="2200" dirty="0" smtClean="0"/>
            <a:t>Fomente </a:t>
          </a:r>
          <a:r>
            <a:rPr lang="es-ES" sz="2200" dirty="0"/>
            <a:t>o incluso obligue a citar conjuntos de datos</a:t>
          </a:r>
        </a:p>
        <a:p>
          <a:pPr algn="just">
            <a:buFont typeface="Arial" panose="020B0604020202020204" pitchFamily="34" charset="0"/>
            <a:buChar char="•"/>
          </a:pPr>
          <a:r>
            <a:rPr lang="es-ES" sz="2200" dirty="0"/>
            <a:t> </a:t>
          </a:r>
          <a:r>
            <a:rPr lang="es-ES" sz="2200" dirty="0" smtClean="0"/>
            <a:t>Control </a:t>
          </a:r>
          <a:r>
            <a:rPr lang="es-ES" sz="2200" dirty="0"/>
            <a:t>sobre la calidad de los conjuntos de datos</a:t>
          </a:r>
        </a:p>
        <a:p>
          <a:pPr algn="ctr">
            <a:buNone/>
          </a:pPr>
          <a:endParaRPr lang="es-ES" sz="1800" dirty="0"/>
        </a:p>
      </dgm:t>
    </dgm:pt>
    <dgm:pt modelId="{DB34C87E-B37C-474B-9461-9BB2D8C4F6D5}" type="parTrans" cxnId="{62808328-D54E-B04B-A96B-4D3BB5CA6CDA}">
      <dgm:prSet/>
      <dgm:spPr/>
      <dgm:t>
        <a:bodyPr/>
        <a:lstStyle/>
        <a:p>
          <a:endParaRPr lang="es-ES"/>
        </a:p>
      </dgm:t>
    </dgm:pt>
    <dgm:pt modelId="{B3512431-A189-E040-B54B-3931AB5F278B}" type="sibTrans" cxnId="{62808328-D54E-B04B-A96B-4D3BB5CA6CDA}">
      <dgm:prSet/>
      <dgm:spPr/>
      <dgm:t>
        <a:bodyPr/>
        <a:lstStyle/>
        <a:p>
          <a:endParaRPr lang="es-ES"/>
        </a:p>
      </dgm:t>
    </dgm:pt>
    <dgm:pt modelId="{87FC558C-A733-EC41-A3C1-B45115CB9B43}">
      <dgm:prSet phldrT="[Texto]" custT="1"/>
      <dgm:spPr>
        <a:noFill/>
      </dgm:spPr>
      <dgm:t>
        <a:bodyPr/>
        <a:lstStyle/>
        <a:p>
          <a:r>
            <a:rPr lang="es-ES" sz="4000" smtClean="0">
              <a:solidFill>
                <a:schemeClr val="tx1"/>
              </a:solidFill>
              <a:latin typeface="+mj-lt"/>
            </a:rPr>
            <a:t>Las revistas de CCSS y los datos</a:t>
          </a:r>
          <a:endParaRPr lang="es-ES" sz="4000" dirty="0">
            <a:solidFill>
              <a:schemeClr val="tx1"/>
            </a:solidFill>
            <a:latin typeface="+mj-lt"/>
          </a:endParaRPr>
        </a:p>
      </dgm:t>
    </dgm:pt>
    <dgm:pt modelId="{C4BFACD7-B7DE-ED4C-BD44-EFB2498A4022}" type="sibTrans" cxnId="{248D0F2A-2CAA-A34B-B5CB-C14BA1A8CE41}">
      <dgm:prSet/>
      <dgm:spPr/>
      <dgm:t>
        <a:bodyPr/>
        <a:lstStyle/>
        <a:p>
          <a:endParaRPr lang="es-ES"/>
        </a:p>
      </dgm:t>
    </dgm:pt>
    <dgm:pt modelId="{7714F594-5A66-6E4E-8B34-2706D8BB5290}" type="parTrans" cxnId="{248D0F2A-2CAA-A34B-B5CB-C14BA1A8CE41}">
      <dgm:prSet/>
      <dgm:spPr/>
      <dgm:t>
        <a:bodyPr/>
        <a:lstStyle/>
        <a:p>
          <a:endParaRPr lang="es-ES"/>
        </a:p>
      </dgm:t>
    </dgm:pt>
    <dgm:pt modelId="{B8825666-5F1E-421B-9C12-B5FD37E3FCB6}">
      <dgm:prSet phldrT="[Texto]" custScaleY="41342" custLinFactNeighborX="118" custLinFactNeighborY="-260"/>
      <dgm:spPr/>
      <dgm:t>
        <a:bodyPr/>
        <a:lstStyle/>
        <a:p>
          <a:endParaRPr lang="es-ES"/>
        </a:p>
      </dgm:t>
    </dgm:pt>
    <dgm:pt modelId="{B593C9B8-56BD-4B00-9EB2-239DBB584A71}" type="parTrans" cxnId="{4960900E-9E69-43DB-B680-335A5C59FF3A}">
      <dgm:prSet/>
      <dgm:spPr/>
      <dgm:t>
        <a:bodyPr/>
        <a:lstStyle/>
        <a:p>
          <a:endParaRPr lang="es-ES"/>
        </a:p>
      </dgm:t>
    </dgm:pt>
    <dgm:pt modelId="{47D361EF-B759-4917-8FCD-6A766A07D682}" type="sibTrans" cxnId="{4960900E-9E69-43DB-B680-335A5C59FF3A}">
      <dgm:prSet/>
      <dgm:spPr/>
      <dgm:t>
        <a:bodyPr/>
        <a:lstStyle/>
        <a:p>
          <a:endParaRPr lang="es-ES"/>
        </a:p>
      </dgm:t>
    </dgm:pt>
    <dgm:pt modelId="{B5A0D54D-E3BC-9A4E-8E2B-362169464C0F}" type="pres">
      <dgm:prSet presAssocID="{067FC0E6-FEF5-CB4C-93C9-6409A70D892A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C348A3F-3418-6A4D-AC93-6E2783E46E75}" type="pres">
      <dgm:prSet presAssocID="{87FC558C-A733-EC41-A3C1-B45115CB9B43}" presName="roof" presStyleLbl="dkBgShp" presStyleIdx="0" presStyleCnt="2" custScaleY="41342" custLinFactNeighborX="118" custLinFactNeighborY="-260"/>
      <dgm:spPr/>
      <dgm:t>
        <a:bodyPr/>
        <a:lstStyle/>
        <a:p>
          <a:endParaRPr lang="es-ES"/>
        </a:p>
      </dgm:t>
    </dgm:pt>
    <dgm:pt modelId="{C0049C7E-319E-2E4A-B203-9E6917A145C9}" type="pres">
      <dgm:prSet presAssocID="{87FC558C-A733-EC41-A3C1-B45115CB9B43}" presName="pillars" presStyleCnt="0"/>
      <dgm:spPr/>
      <dgm:t>
        <a:bodyPr/>
        <a:lstStyle/>
        <a:p>
          <a:endParaRPr lang="es-ES"/>
        </a:p>
      </dgm:t>
    </dgm:pt>
    <dgm:pt modelId="{4A1F9F1D-F9C5-8744-9508-801649B36FF1}" type="pres">
      <dgm:prSet presAssocID="{87FC558C-A733-EC41-A3C1-B45115CB9B43}" presName="pillar1" presStyleLbl="node1" presStyleIdx="0" presStyleCnt="2" custScaleY="119999" custLinFactNeighborX="-1449" custLinFactNeighborY="-126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E870ABF-5B76-0F49-8B89-C315086E8142}" type="pres">
      <dgm:prSet presAssocID="{525F6B14-B43E-8F42-A1D9-E4D30150C2CE}" presName="pillarX" presStyleLbl="node1" presStyleIdx="1" presStyleCnt="2" custScaleY="121105" custLinFactNeighborX="0" custLinFactNeighborY="-62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D6BD943-1F3B-1044-BB38-5590F561D988}" type="pres">
      <dgm:prSet presAssocID="{87FC558C-A733-EC41-A3C1-B45115CB9B43}" presName="base" presStyleLbl="dkBgShp" presStyleIdx="1" presStyleCnt="2" custLinFactNeighborX="118" custLinFactNeighborY="19858"/>
      <dgm:spPr/>
      <dgm:t>
        <a:bodyPr/>
        <a:lstStyle/>
        <a:p>
          <a:endParaRPr lang="es-ES"/>
        </a:p>
      </dgm:t>
    </dgm:pt>
  </dgm:ptLst>
  <dgm:cxnLst>
    <dgm:cxn modelId="{096A768A-D60A-0741-A761-9D1F71D488EB}" type="presOf" srcId="{87FC558C-A733-EC41-A3C1-B45115CB9B43}" destId="{6C348A3F-3418-6A4D-AC93-6E2783E46E75}" srcOrd="0" destOrd="0" presId="urn:microsoft.com/office/officeart/2005/8/layout/hList3"/>
    <dgm:cxn modelId="{4A364DA6-4F8B-B94E-A26F-AE5556234CE0}" type="presOf" srcId="{067FC0E6-FEF5-CB4C-93C9-6409A70D892A}" destId="{B5A0D54D-E3BC-9A4E-8E2B-362169464C0F}" srcOrd="0" destOrd="0" presId="urn:microsoft.com/office/officeart/2005/8/layout/hList3"/>
    <dgm:cxn modelId="{248D0F2A-2CAA-A34B-B5CB-C14BA1A8CE41}" srcId="{067FC0E6-FEF5-CB4C-93C9-6409A70D892A}" destId="{87FC558C-A733-EC41-A3C1-B45115CB9B43}" srcOrd="0" destOrd="0" parTransId="{7714F594-5A66-6E4E-8B34-2706D8BB5290}" sibTransId="{C4BFACD7-B7DE-ED4C-BD44-EFB2498A4022}"/>
    <dgm:cxn modelId="{E62F04E2-15E5-1146-8C0C-E1D91C6DF6EB}" type="presOf" srcId="{9B035DD9-3F41-594B-9795-0A256BB351D0}" destId="{4A1F9F1D-F9C5-8744-9508-801649B36FF1}" srcOrd="0" destOrd="0" presId="urn:microsoft.com/office/officeart/2005/8/layout/hList3"/>
    <dgm:cxn modelId="{666DF134-7825-7242-A51E-A461FE40D37A}" type="presOf" srcId="{525F6B14-B43E-8F42-A1D9-E4D30150C2CE}" destId="{1E870ABF-5B76-0F49-8B89-C315086E8142}" srcOrd="0" destOrd="0" presId="urn:microsoft.com/office/officeart/2005/8/layout/hList3"/>
    <dgm:cxn modelId="{78DB4606-6330-1947-9AA7-F350AC1DFAFD}" srcId="{87FC558C-A733-EC41-A3C1-B45115CB9B43}" destId="{9B035DD9-3F41-594B-9795-0A256BB351D0}" srcOrd="0" destOrd="0" parTransId="{2EE414D5-27FE-0C49-A58B-7CBADF5A52BB}" sibTransId="{6E1405EE-9C52-AF4C-AA1D-C9F7A53AADA7}"/>
    <dgm:cxn modelId="{62808328-D54E-B04B-A96B-4D3BB5CA6CDA}" srcId="{87FC558C-A733-EC41-A3C1-B45115CB9B43}" destId="{525F6B14-B43E-8F42-A1D9-E4D30150C2CE}" srcOrd="1" destOrd="0" parTransId="{DB34C87E-B37C-474B-9461-9BB2D8C4F6D5}" sibTransId="{B3512431-A189-E040-B54B-3931AB5F278B}"/>
    <dgm:cxn modelId="{4960900E-9E69-43DB-B680-335A5C59FF3A}" srcId="{067FC0E6-FEF5-CB4C-93C9-6409A70D892A}" destId="{B8825666-5F1E-421B-9C12-B5FD37E3FCB6}" srcOrd="1" destOrd="0" parTransId="{B593C9B8-56BD-4B00-9EB2-239DBB584A71}" sibTransId="{47D361EF-B759-4917-8FCD-6A766A07D682}"/>
    <dgm:cxn modelId="{577E6725-C00E-4048-9E78-7B47CD67C3FC}" type="presParOf" srcId="{B5A0D54D-E3BC-9A4E-8E2B-362169464C0F}" destId="{6C348A3F-3418-6A4D-AC93-6E2783E46E75}" srcOrd="0" destOrd="0" presId="urn:microsoft.com/office/officeart/2005/8/layout/hList3"/>
    <dgm:cxn modelId="{24D0BB59-D2A3-F04B-9261-88D97FDEA81F}" type="presParOf" srcId="{B5A0D54D-E3BC-9A4E-8E2B-362169464C0F}" destId="{C0049C7E-319E-2E4A-B203-9E6917A145C9}" srcOrd="1" destOrd="0" presId="urn:microsoft.com/office/officeart/2005/8/layout/hList3"/>
    <dgm:cxn modelId="{B996CEC1-C7E4-E044-A49D-B16860ACDF59}" type="presParOf" srcId="{C0049C7E-319E-2E4A-B203-9E6917A145C9}" destId="{4A1F9F1D-F9C5-8744-9508-801649B36FF1}" srcOrd="0" destOrd="0" presId="urn:microsoft.com/office/officeart/2005/8/layout/hList3"/>
    <dgm:cxn modelId="{457C3224-096B-C242-B165-832D67CD8184}" type="presParOf" srcId="{C0049C7E-319E-2E4A-B203-9E6917A145C9}" destId="{1E870ABF-5B76-0F49-8B89-C315086E8142}" srcOrd="1" destOrd="0" presId="urn:microsoft.com/office/officeart/2005/8/layout/hList3"/>
    <dgm:cxn modelId="{3230DDFC-F1D8-DB43-BB85-793E7F7BFB7A}" type="presParOf" srcId="{B5A0D54D-E3BC-9A4E-8E2B-362169464C0F}" destId="{DD6BD943-1F3B-1044-BB38-5590F561D988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0290C1F-05DF-4954-AF16-8F28D46E4328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16C8300F-B721-406A-B825-A12B18C502B4}">
      <dgm:prSet phldrT="[Texto]"/>
      <dgm:spPr/>
      <dgm:t>
        <a:bodyPr/>
        <a:lstStyle/>
        <a:p>
          <a:r>
            <a:rPr lang="es-ES" dirty="0"/>
            <a:t>1</a:t>
          </a:r>
        </a:p>
      </dgm:t>
    </dgm:pt>
    <dgm:pt modelId="{A307344F-287F-49EA-A29D-FE5A1C6BD378}" type="parTrans" cxnId="{F9714479-7503-41FC-BD22-64119129EC86}">
      <dgm:prSet/>
      <dgm:spPr/>
      <dgm:t>
        <a:bodyPr/>
        <a:lstStyle/>
        <a:p>
          <a:endParaRPr lang="es-ES"/>
        </a:p>
      </dgm:t>
    </dgm:pt>
    <dgm:pt modelId="{F51DA401-6263-41AE-A494-4AC2FA528FF9}" type="sibTrans" cxnId="{F9714479-7503-41FC-BD22-64119129EC86}">
      <dgm:prSet/>
      <dgm:spPr/>
      <dgm:t>
        <a:bodyPr/>
        <a:lstStyle/>
        <a:p>
          <a:endParaRPr lang="es-ES"/>
        </a:p>
      </dgm:t>
    </dgm:pt>
    <dgm:pt modelId="{7DB4F559-56D1-4E2C-9F74-2C1F029AF238}">
      <dgm:prSet phldrT="[Texto]"/>
      <dgm:spPr/>
      <dgm:t>
        <a:bodyPr/>
        <a:lstStyle/>
        <a:p>
          <a:r>
            <a:rPr lang="es-ES" dirty="0"/>
            <a:t>Nivel cuantitativo: Examinar las políticas editoriales con respecto al tratamiento de los datos. </a:t>
          </a:r>
        </a:p>
      </dgm:t>
    </dgm:pt>
    <dgm:pt modelId="{34EE90C9-03CB-488B-8FD5-508011346BDA}" type="parTrans" cxnId="{2C2B7A65-8C24-490B-A830-3C8E21334130}">
      <dgm:prSet/>
      <dgm:spPr/>
      <dgm:t>
        <a:bodyPr/>
        <a:lstStyle/>
        <a:p>
          <a:endParaRPr lang="es-ES"/>
        </a:p>
      </dgm:t>
    </dgm:pt>
    <dgm:pt modelId="{0D404C35-C5FF-421E-8586-75D26492F7B1}" type="sibTrans" cxnId="{2C2B7A65-8C24-490B-A830-3C8E21334130}">
      <dgm:prSet/>
      <dgm:spPr/>
      <dgm:t>
        <a:bodyPr/>
        <a:lstStyle/>
        <a:p>
          <a:endParaRPr lang="es-ES"/>
        </a:p>
      </dgm:t>
    </dgm:pt>
    <dgm:pt modelId="{8CE983D7-8DD4-46C4-B08F-B1DC79A470E7}">
      <dgm:prSet phldrT="[Texto]"/>
      <dgm:spPr/>
      <dgm:t>
        <a:bodyPr/>
        <a:lstStyle/>
        <a:p>
          <a:r>
            <a:rPr lang="es-ES" dirty="0"/>
            <a:t>2</a:t>
          </a:r>
        </a:p>
      </dgm:t>
    </dgm:pt>
    <dgm:pt modelId="{4552B48D-6455-4BF0-AF8D-8FB456CA2084}" type="parTrans" cxnId="{FE015657-7A77-475A-9E95-C6F9B7840B4B}">
      <dgm:prSet/>
      <dgm:spPr/>
      <dgm:t>
        <a:bodyPr/>
        <a:lstStyle/>
        <a:p>
          <a:endParaRPr lang="es-ES"/>
        </a:p>
      </dgm:t>
    </dgm:pt>
    <dgm:pt modelId="{265FB53A-AC21-48D9-8B58-1A101B29F2DE}" type="sibTrans" cxnId="{FE015657-7A77-475A-9E95-C6F9B7840B4B}">
      <dgm:prSet/>
      <dgm:spPr/>
      <dgm:t>
        <a:bodyPr/>
        <a:lstStyle/>
        <a:p>
          <a:endParaRPr lang="es-ES"/>
        </a:p>
      </dgm:t>
    </dgm:pt>
    <dgm:pt modelId="{629FEA4E-6A4B-45E7-BC32-A3FB49ABFEFE}">
      <dgm:prSet phldrT="[Texto]"/>
      <dgm:spPr/>
      <dgm:t>
        <a:bodyPr/>
        <a:lstStyle/>
        <a:p>
          <a:r>
            <a:rPr lang="es-ES" dirty="0"/>
            <a:t>Nivel cualitativo: Realizar entrevistas semiestructuradas a agentes relacionados con el proceso investigador </a:t>
          </a:r>
          <a:r>
            <a:rPr lang="es-ES" dirty="0" smtClean="0"/>
            <a:t>sobre </a:t>
          </a:r>
          <a:r>
            <a:rPr lang="es-ES" dirty="0"/>
            <a:t>creencias, conocimientos y actitudes sobre la práctica de compartir datos.</a:t>
          </a:r>
        </a:p>
      </dgm:t>
    </dgm:pt>
    <dgm:pt modelId="{37EA158E-2296-4FF4-82B7-58A33AE416CA}" type="parTrans" cxnId="{A566F9DF-5EDC-4927-AAD4-09955CF1200D}">
      <dgm:prSet/>
      <dgm:spPr/>
      <dgm:t>
        <a:bodyPr/>
        <a:lstStyle/>
        <a:p>
          <a:endParaRPr lang="es-ES"/>
        </a:p>
      </dgm:t>
    </dgm:pt>
    <dgm:pt modelId="{65B4AE32-93A4-4CA7-97EE-A0EF721107E4}" type="sibTrans" cxnId="{A566F9DF-5EDC-4927-AAD4-09955CF1200D}">
      <dgm:prSet/>
      <dgm:spPr/>
      <dgm:t>
        <a:bodyPr/>
        <a:lstStyle/>
        <a:p>
          <a:endParaRPr lang="es-ES"/>
        </a:p>
      </dgm:t>
    </dgm:pt>
    <dgm:pt modelId="{4FEB3F12-A62E-4CF1-956A-5D053D2ACE8E}" type="pres">
      <dgm:prSet presAssocID="{10290C1F-05DF-4954-AF16-8F28D46E432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D6F3D81-23DC-47D5-B657-A262D6D9E4A8}" type="pres">
      <dgm:prSet presAssocID="{16C8300F-B721-406A-B825-A12B18C502B4}" presName="composite" presStyleCnt="0"/>
      <dgm:spPr/>
    </dgm:pt>
    <dgm:pt modelId="{47D7B728-18F2-452B-8912-683B07A4779C}" type="pres">
      <dgm:prSet presAssocID="{16C8300F-B721-406A-B825-A12B18C502B4}" presName="parentText" presStyleLbl="alignNode1" presStyleIdx="0" presStyleCnt="2" custScaleX="8444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C1E22ED-2C36-4305-A9C5-EA0C617DCBDF}" type="pres">
      <dgm:prSet presAssocID="{16C8300F-B721-406A-B825-A12B18C502B4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04B315C-D589-4112-BA7B-D63F67E05617}" type="pres">
      <dgm:prSet presAssocID="{F51DA401-6263-41AE-A494-4AC2FA528FF9}" presName="sp" presStyleCnt="0"/>
      <dgm:spPr/>
    </dgm:pt>
    <dgm:pt modelId="{9DD0099E-D555-4449-BF66-C938860CA403}" type="pres">
      <dgm:prSet presAssocID="{8CE983D7-8DD4-46C4-B08F-B1DC79A470E7}" presName="composite" presStyleCnt="0"/>
      <dgm:spPr/>
    </dgm:pt>
    <dgm:pt modelId="{26BCDF95-5654-45DA-9C16-CE1AD6FA55CA}" type="pres">
      <dgm:prSet presAssocID="{8CE983D7-8DD4-46C4-B08F-B1DC79A470E7}" presName="parentText" presStyleLbl="alignNode1" presStyleIdx="1" presStyleCnt="2" custScaleX="8444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6EAFB25-8158-4F62-83AD-7C97D2B75556}" type="pres">
      <dgm:prSet presAssocID="{8CE983D7-8DD4-46C4-B08F-B1DC79A470E7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02985B4-3620-4A4C-8AC9-5FD518D1B408}" type="presOf" srcId="{7DB4F559-56D1-4E2C-9F74-2C1F029AF238}" destId="{2C1E22ED-2C36-4305-A9C5-EA0C617DCBDF}" srcOrd="0" destOrd="0" presId="urn:microsoft.com/office/officeart/2005/8/layout/chevron2"/>
    <dgm:cxn modelId="{91995179-B9E8-476C-B9AB-1783683CCEE5}" type="presOf" srcId="{16C8300F-B721-406A-B825-A12B18C502B4}" destId="{47D7B728-18F2-452B-8912-683B07A4779C}" srcOrd="0" destOrd="0" presId="urn:microsoft.com/office/officeart/2005/8/layout/chevron2"/>
    <dgm:cxn modelId="{00A13B84-707F-46FC-BB5F-4A1261D76BAD}" type="presOf" srcId="{10290C1F-05DF-4954-AF16-8F28D46E4328}" destId="{4FEB3F12-A62E-4CF1-956A-5D053D2ACE8E}" srcOrd="0" destOrd="0" presId="urn:microsoft.com/office/officeart/2005/8/layout/chevron2"/>
    <dgm:cxn modelId="{FE015657-7A77-475A-9E95-C6F9B7840B4B}" srcId="{10290C1F-05DF-4954-AF16-8F28D46E4328}" destId="{8CE983D7-8DD4-46C4-B08F-B1DC79A470E7}" srcOrd="1" destOrd="0" parTransId="{4552B48D-6455-4BF0-AF8D-8FB456CA2084}" sibTransId="{265FB53A-AC21-48D9-8B58-1A101B29F2DE}"/>
    <dgm:cxn modelId="{827EAF3E-6B0D-48E1-8C24-FD5C101CDF4F}" type="presOf" srcId="{629FEA4E-6A4B-45E7-BC32-A3FB49ABFEFE}" destId="{E6EAFB25-8158-4F62-83AD-7C97D2B75556}" srcOrd="0" destOrd="0" presId="urn:microsoft.com/office/officeart/2005/8/layout/chevron2"/>
    <dgm:cxn modelId="{55E9DF45-7263-4CAE-BE64-3CCE6F6BCC75}" type="presOf" srcId="{8CE983D7-8DD4-46C4-B08F-B1DC79A470E7}" destId="{26BCDF95-5654-45DA-9C16-CE1AD6FA55CA}" srcOrd="0" destOrd="0" presId="urn:microsoft.com/office/officeart/2005/8/layout/chevron2"/>
    <dgm:cxn modelId="{A566F9DF-5EDC-4927-AAD4-09955CF1200D}" srcId="{8CE983D7-8DD4-46C4-B08F-B1DC79A470E7}" destId="{629FEA4E-6A4B-45E7-BC32-A3FB49ABFEFE}" srcOrd="0" destOrd="0" parTransId="{37EA158E-2296-4FF4-82B7-58A33AE416CA}" sibTransId="{65B4AE32-93A4-4CA7-97EE-A0EF721107E4}"/>
    <dgm:cxn modelId="{F9714479-7503-41FC-BD22-64119129EC86}" srcId="{10290C1F-05DF-4954-AF16-8F28D46E4328}" destId="{16C8300F-B721-406A-B825-A12B18C502B4}" srcOrd="0" destOrd="0" parTransId="{A307344F-287F-49EA-A29D-FE5A1C6BD378}" sibTransId="{F51DA401-6263-41AE-A494-4AC2FA528FF9}"/>
    <dgm:cxn modelId="{2C2B7A65-8C24-490B-A830-3C8E21334130}" srcId="{16C8300F-B721-406A-B825-A12B18C502B4}" destId="{7DB4F559-56D1-4E2C-9F74-2C1F029AF238}" srcOrd="0" destOrd="0" parTransId="{34EE90C9-03CB-488B-8FD5-508011346BDA}" sibTransId="{0D404C35-C5FF-421E-8586-75D26492F7B1}"/>
    <dgm:cxn modelId="{D1F3DC72-EAB1-4327-AEE4-FD4249436EC5}" type="presParOf" srcId="{4FEB3F12-A62E-4CF1-956A-5D053D2ACE8E}" destId="{3D6F3D81-23DC-47D5-B657-A262D6D9E4A8}" srcOrd="0" destOrd="0" presId="urn:microsoft.com/office/officeart/2005/8/layout/chevron2"/>
    <dgm:cxn modelId="{89DD5633-2F58-45DC-B34E-8C3CE33A246A}" type="presParOf" srcId="{3D6F3D81-23DC-47D5-B657-A262D6D9E4A8}" destId="{47D7B728-18F2-452B-8912-683B07A4779C}" srcOrd="0" destOrd="0" presId="urn:microsoft.com/office/officeart/2005/8/layout/chevron2"/>
    <dgm:cxn modelId="{A4C4C0B0-005D-4A2F-BE98-500C0CFE62A5}" type="presParOf" srcId="{3D6F3D81-23DC-47D5-B657-A262D6D9E4A8}" destId="{2C1E22ED-2C36-4305-A9C5-EA0C617DCBDF}" srcOrd="1" destOrd="0" presId="urn:microsoft.com/office/officeart/2005/8/layout/chevron2"/>
    <dgm:cxn modelId="{6B0643F6-9B36-4596-9B0F-F432B1C8F276}" type="presParOf" srcId="{4FEB3F12-A62E-4CF1-956A-5D053D2ACE8E}" destId="{404B315C-D589-4112-BA7B-D63F67E05617}" srcOrd="1" destOrd="0" presId="urn:microsoft.com/office/officeart/2005/8/layout/chevron2"/>
    <dgm:cxn modelId="{1BE3AA1C-C72A-4EDB-B01A-A02489387B8E}" type="presParOf" srcId="{4FEB3F12-A62E-4CF1-956A-5D053D2ACE8E}" destId="{9DD0099E-D555-4449-BF66-C938860CA403}" srcOrd="2" destOrd="0" presId="urn:microsoft.com/office/officeart/2005/8/layout/chevron2"/>
    <dgm:cxn modelId="{635B8BDD-6D0E-48D8-83D1-27508A3CA7D5}" type="presParOf" srcId="{9DD0099E-D555-4449-BF66-C938860CA403}" destId="{26BCDF95-5654-45DA-9C16-CE1AD6FA55CA}" srcOrd="0" destOrd="0" presId="urn:microsoft.com/office/officeart/2005/8/layout/chevron2"/>
    <dgm:cxn modelId="{B8AB7F3B-4AC4-4A19-AA8E-A6F1BABF8A37}" type="presParOf" srcId="{9DD0099E-D555-4449-BF66-C938860CA403}" destId="{E6EAFB25-8158-4F62-83AD-7C97D2B7555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F61EDA-D839-45C5-812F-430A0671986E}">
      <dsp:nvSpPr>
        <dsp:cNvPr id="0" name=""/>
        <dsp:cNvSpPr/>
      </dsp:nvSpPr>
      <dsp:spPr>
        <a:xfrm>
          <a:off x="1769757" y="1100792"/>
          <a:ext cx="3427242" cy="77194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56464" rIns="156464" bIns="156464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/>
            <a:t>DATOS CUANTITATIVOS</a:t>
          </a:r>
        </a:p>
      </dsp:txBody>
      <dsp:txXfrm>
        <a:off x="2318116" y="1100792"/>
        <a:ext cx="2878883" cy="771940"/>
      </dsp:txXfrm>
    </dsp:sp>
    <dsp:sp modelId="{9F3A3952-FC75-4604-9247-DB461C20E6DB}">
      <dsp:nvSpPr>
        <dsp:cNvPr id="0" name=""/>
        <dsp:cNvSpPr/>
      </dsp:nvSpPr>
      <dsp:spPr>
        <a:xfrm>
          <a:off x="7236826" y="1131017"/>
          <a:ext cx="3597850" cy="771940"/>
        </a:xfrm>
        <a:prstGeom prst="rect">
          <a:avLst/>
        </a:prstGeom>
        <a:solidFill>
          <a:schemeClr val="accent5">
            <a:tint val="40000"/>
            <a:alpha val="90000"/>
            <a:hueOff val="-4245664"/>
            <a:satOff val="2545"/>
            <a:lumOff val="38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4245664"/>
              <a:satOff val="2545"/>
              <a:lumOff val="3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56464" rIns="156464" bIns="156464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/>
            <a:t>DATOS CUALITATIVOS</a:t>
          </a:r>
        </a:p>
      </dsp:txBody>
      <dsp:txXfrm>
        <a:off x="7812482" y="1131017"/>
        <a:ext cx="3022194" cy="771940"/>
      </dsp:txXfrm>
    </dsp:sp>
    <dsp:sp modelId="{FFE426D2-BD7E-4C81-8010-E1AA4B884C57}">
      <dsp:nvSpPr>
        <dsp:cNvPr id="0" name=""/>
        <dsp:cNvSpPr/>
      </dsp:nvSpPr>
      <dsp:spPr>
        <a:xfrm>
          <a:off x="1006288" y="2258890"/>
          <a:ext cx="4165436" cy="3385141"/>
        </a:xfrm>
        <a:prstGeom prst="rect">
          <a:avLst/>
        </a:prstGeom>
        <a:solidFill>
          <a:schemeClr val="accent5">
            <a:tint val="40000"/>
            <a:alpha val="90000"/>
            <a:hueOff val="-8491328"/>
            <a:satOff val="5089"/>
            <a:lumOff val="75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8491328"/>
              <a:satOff val="5089"/>
              <a:lumOff val="7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56464" rIns="156464" bIns="156464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/>
            <a:t>Aplicación de cuestionarios, estadísticas de organismos oficiales (INE, CIS), bancos de datos derivados de la actividad de instituciones como hospitales, centros educativos, etc. Datos eminentemente numéricos. </a:t>
          </a:r>
        </a:p>
      </dsp:txBody>
      <dsp:txXfrm>
        <a:off x="1672757" y="2258890"/>
        <a:ext cx="3498966" cy="3385141"/>
      </dsp:txXfrm>
    </dsp:sp>
    <dsp:sp modelId="{67839F45-E67F-487C-8442-D18BE1259405}">
      <dsp:nvSpPr>
        <dsp:cNvPr id="0" name=""/>
        <dsp:cNvSpPr/>
      </dsp:nvSpPr>
      <dsp:spPr>
        <a:xfrm>
          <a:off x="137428" y="389184"/>
          <a:ext cx="2067416" cy="2046530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6500" kern="1200" dirty="0"/>
        </a:p>
      </dsp:txBody>
      <dsp:txXfrm>
        <a:off x="440194" y="688891"/>
        <a:ext cx="1461884" cy="1447116"/>
      </dsp:txXfrm>
    </dsp:sp>
    <dsp:sp modelId="{4455DB1B-81B1-40DE-899F-6BC9387AD846}">
      <dsp:nvSpPr>
        <dsp:cNvPr id="0" name=""/>
        <dsp:cNvSpPr/>
      </dsp:nvSpPr>
      <dsp:spPr>
        <a:xfrm>
          <a:off x="6782525" y="2279485"/>
          <a:ext cx="4103702" cy="2780353"/>
        </a:xfrm>
        <a:prstGeom prst="rect">
          <a:avLst/>
        </a:prstGeom>
        <a:solidFill>
          <a:schemeClr val="accent5">
            <a:tint val="40000"/>
            <a:alpha val="90000"/>
            <a:hueOff val="-12736992"/>
            <a:satOff val="7634"/>
            <a:lumOff val="113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12736992"/>
              <a:satOff val="7634"/>
              <a:lumOff val="11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56464" rIns="156464" bIns="156464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/>
            <a:t>Realización de entrevistas semiestructuradas, uso de grupos focales, observación participante. Datos auditivos, textuales o icónico-visuales. </a:t>
          </a:r>
        </a:p>
      </dsp:txBody>
      <dsp:txXfrm>
        <a:off x="7439118" y="2279485"/>
        <a:ext cx="3447110" cy="2780353"/>
      </dsp:txXfrm>
    </dsp:sp>
    <dsp:sp modelId="{E435186E-5366-4E98-B065-BFD907DECDF1}">
      <dsp:nvSpPr>
        <dsp:cNvPr id="0" name=""/>
        <dsp:cNvSpPr/>
      </dsp:nvSpPr>
      <dsp:spPr>
        <a:xfrm>
          <a:off x="5482842" y="425711"/>
          <a:ext cx="2145526" cy="2122121"/>
        </a:xfrm>
        <a:prstGeom prst="ellipse">
          <a:avLst/>
        </a:prstGeom>
        <a:gradFill rotWithShape="0">
          <a:gsLst>
            <a:gs pos="0">
              <a:schemeClr val="accent5">
                <a:hueOff val="-12233612"/>
                <a:satOff val="84076"/>
                <a:lumOff val="-823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233612"/>
                <a:satOff val="84076"/>
                <a:lumOff val="-823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233612"/>
                <a:satOff val="84076"/>
                <a:lumOff val="-823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4200" kern="1200" dirty="0"/>
        </a:p>
      </dsp:txBody>
      <dsp:txXfrm>
        <a:off x="5797047" y="736488"/>
        <a:ext cx="1517116" cy="15005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762A03-7C50-4794-ACE6-A2A41F505D3B}">
      <dsp:nvSpPr>
        <dsp:cNvPr id="0" name=""/>
        <dsp:cNvSpPr/>
      </dsp:nvSpPr>
      <dsp:spPr>
        <a:xfrm rot="10800000">
          <a:off x="2074308" y="186032"/>
          <a:ext cx="7389811" cy="469880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204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>
              <a:solidFill>
                <a:schemeClr val="tx1"/>
              </a:solidFill>
            </a:rPr>
            <a:t>Incrementa la </a:t>
          </a:r>
          <a:r>
            <a:rPr lang="es-ES" sz="2100" b="1" kern="1200" dirty="0">
              <a:solidFill>
                <a:schemeClr val="tx1"/>
              </a:solidFill>
            </a:rPr>
            <a:t>transparencia</a:t>
          </a:r>
        </a:p>
      </dsp:txBody>
      <dsp:txXfrm rot="10800000">
        <a:off x="2191778" y="186032"/>
        <a:ext cx="7272341" cy="469880"/>
      </dsp:txXfrm>
    </dsp:sp>
    <dsp:sp modelId="{9244834F-704B-40FF-BBD4-3E2A612D98A5}">
      <dsp:nvSpPr>
        <dsp:cNvPr id="0" name=""/>
        <dsp:cNvSpPr/>
      </dsp:nvSpPr>
      <dsp:spPr>
        <a:xfrm>
          <a:off x="1648378" y="1099"/>
          <a:ext cx="851859" cy="839746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ED6B4F-F8ED-476A-A195-EDDE12318811}">
      <dsp:nvSpPr>
        <dsp:cNvPr id="0" name=""/>
        <dsp:cNvSpPr/>
      </dsp:nvSpPr>
      <dsp:spPr>
        <a:xfrm rot="10800000">
          <a:off x="2079981" y="1154602"/>
          <a:ext cx="7389811" cy="469880"/>
        </a:xfrm>
        <a:prstGeom prst="homePlate">
          <a:avLst/>
        </a:prstGeom>
        <a:solidFill>
          <a:schemeClr val="accent3">
            <a:hueOff val="2198800"/>
            <a:satOff val="-15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204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>
              <a:solidFill>
                <a:schemeClr val="tx1"/>
              </a:solidFill>
            </a:rPr>
            <a:t>Da </a:t>
          </a:r>
          <a:r>
            <a:rPr lang="es-ES" sz="2100" b="1" kern="1200" dirty="0">
              <a:solidFill>
                <a:schemeClr val="tx1"/>
              </a:solidFill>
            </a:rPr>
            <a:t>credibilidad</a:t>
          </a:r>
          <a:r>
            <a:rPr lang="es-ES" sz="2100" kern="1200" dirty="0">
              <a:solidFill>
                <a:schemeClr val="tx1"/>
              </a:solidFill>
            </a:rPr>
            <a:t> a los estudios</a:t>
          </a:r>
        </a:p>
      </dsp:txBody>
      <dsp:txXfrm rot="10800000">
        <a:off x="2197451" y="1154602"/>
        <a:ext cx="7272341" cy="469880"/>
      </dsp:txXfrm>
    </dsp:sp>
    <dsp:sp modelId="{E5333F5D-7A2A-48B0-AC61-BF1288112162}">
      <dsp:nvSpPr>
        <dsp:cNvPr id="0" name=""/>
        <dsp:cNvSpPr/>
      </dsp:nvSpPr>
      <dsp:spPr>
        <a:xfrm>
          <a:off x="1642705" y="981108"/>
          <a:ext cx="874550" cy="816867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6000" r="-4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13162A-6788-433B-A562-2C617DB97F16}">
      <dsp:nvSpPr>
        <dsp:cNvPr id="0" name=""/>
        <dsp:cNvSpPr/>
      </dsp:nvSpPr>
      <dsp:spPr>
        <a:xfrm rot="10800000">
          <a:off x="2075531" y="2108937"/>
          <a:ext cx="7389811" cy="469880"/>
        </a:xfrm>
        <a:prstGeom prst="homePlate">
          <a:avLst/>
        </a:prstGeom>
        <a:solidFill>
          <a:schemeClr val="accent3">
            <a:hueOff val="4397600"/>
            <a:satOff val="-3177"/>
            <a:lumOff val="11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204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>
              <a:solidFill>
                <a:schemeClr val="tx1"/>
              </a:solidFill>
            </a:rPr>
            <a:t>Permite </a:t>
          </a:r>
          <a:r>
            <a:rPr lang="es-ES" sz="2100" b="1" kern="1200" dirty="0">
              <a:solidFill>
                <a:schemeClr val="tx1"/>
              </a:solidFill>
            </a:rPr>
            <a:t>replicar y verificar </a:t>
          </a:r>
          <a:r>
            <a:rPr lang="es-ES" sz="2100" kern="1200" dirty="0">
              <a:solidFill>
                <a:schemeClr val="tx1"/>
              </a:solidFill>
            </a:rPr>
            <a:t>de manera mucho más rápida</a:t>
          </a:r>
        </a:p>
      </dsp:txBody>
      <dsp:txXfrm rot="10800000">
        <a:off x="2193001" y="2108937"/>
        <a:ext cx="7272341" cy="469880"/>
      </dsp:txXfrm>
    </dsp:sp>
    <dsp:sp modelId="{7904BF3C-33A5-48DF-B605-EB97F39B7DFA}">
      <dsp:nvSpPr>
        <dsp:cNvPr id="0" name=""/>
        <dsp:cNvSpPr/>
      </dsp:nvSpPr>
      <dsp:spPr>
        <a:xfrm>
          <a:off x="1647155" y="1938239"/>
          <a:ext cx="856751" cy="811276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5000" r="-4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C09B37-8B39-493E-9834-683E6F740E59}">
      <dsp:nvSpPr>
        <dsp:cNvPr id="0" name=""/>
        <dsp:cNvSpPr/>
      </dsp:nvSpPr>
      <dsp:spPr>
        <a:xfrm rot="10800000">
          <a:off x="2061667" y="3018469"/>
          <a:ext cx="7389811" cy="469880"/>
        </a:xfrm>
        <a:prstGeom prst="homePlate">
          <a:avLst/>
        </a:prstGeom>
        <a:solidFill>
          <a:schemeClr val="accent3">
            <a:hueOff val="6596400"/>
            <a:satOff val="-4766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204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>
              <a:solidFill>
                <a:schemeClr val="tx1"/>
              </a:solidFill>
            </a:rPr>
            <a:t>Fomenta la </a:t>
          </a:r>
          <a:r>
            <a:rPr lang="es-ES" sz="2100" b="1" kern="1200" dirty="0">
              <a:solidFill>
                <a:schemeClr val="tx1"/>
              </a:solidFill>
            </a:rPr>
            <a:t>participación y la colaboración</a:t>
          </a:r>
        </a:p>
      </dsp:txBody>
      <dsp:txXfrm rot="10800000">
        <a:off x="2179137" y="3018469"/>
        <a:ext cx="7272341" cy="469880"/>
      </dsp:txXfrm>
    </dsp:sp>
    <dsp:sp modelId="{A8CB5360-8FE4-4BC0-A266-B13137A5AEE4}">
      <dsp:nvSpPr>
        <dsp:cNvPr id="0" name=""/>
        <dsp:cNvSpPr/>
      </dsp:nvSpPr>
      <dsp:spPr>
        <a:xfrm>
          <a:off x="1661019" y="2889778"/>
          <a:ext cx="801296" cy="727261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A007FF-C664-4C2A-92E8-2F815F095A11}">
      <dsp:nvSpPr>
        <dsp:cNvPr id="0" name=""/>
        <dsp:cNvSpPr/>
      </dsp:nvSpPr>
      <dsp:spPr>
        <a:xfrm rot="10800000">
          <a:off x="2072681" y="3888864"/>
          <a:ext cx="7389811" cy="469880"/>
        </a:xfrm>
        <a:prstGeom prst="homePlate">
          <a:avLst/>
        </a:prstGeom>
        <a:solidFill>
          <a:schemeClr val="accent3">
            <a:hueOff val="8795199"/>
            <a:satOff val="-6354"/>
            <a:lumOff val="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204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b="1" kern="1200" dirty="0">
              <a:solidFill>
                <a:schemeClr val="tx1"/>
              </a:solidFill>
            </a:rPr>
            <a:t>Reduce costes</a:t>
          </a:r>
        </a:p>
      </dsp:txBody>
      <dsp:txXfrm rot="10800000">
        <a:off x="2190151" y="3888864"/>
        <a:ext cx="7272341" cy="469880"/>
      </dsp:txXfrm>
    </dsp:sp>
    <dsp:sp modelId="{464FAE6D-E97B-4500-961B-D6282DDF3D59}">
      <dsp:nvSpPr>
        <dsp:cNvPr id="0" name=""/>
        <dsp:cNvSpPr/>
      </dsp:nvSpPr>
      <dsp:spPr>
        <a:xfrm>
          <a:off x="1650005" y="3757303"/>
          <a:ext cx="845352" cy="733003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FB71BE-939D-441C-A74D-66CB2E495F37}">
      <dsp:nvSpPr>
        <dsp:cNvPr id="0" name=""/>
        <dsp:cNvSpPr/>
      </dsp:nvSpPr>
      <dsp:spPr>
        <a:xfrm rot="10800000">
          <a:off x="2102376" y="4789128"/>
          <a:ext cx="7389811" cy="469880"/>
        </a:xfrm>
        <a:prstGeom prst="homePlate">
          <a:avLst/>
        </a:prstGeom>
        <a:solidFill>
          <a:schemeClr val="accent3">
            <a:hueOff val="10993999"/>
            <a:satOff val="-7943"/>
            <a:lumOff val="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204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b="1" kern="1200" dirty="0">
              <a:solidFill>
                <a:schemeClr val="tx1"/>
              </a:solidFill>
            </a:rPr>
            <a:t>Agiliza</a:t>
          </a:r>
          <a:r>
            <a:rPr lang="es-ES" sz="2100" kern="1200" dirty="0">
              <a:solidFill>
                <a:schemeClr val="tx1"/>
              </a:solidFill>
            </a:rPr>
            <a:t> la producción científica</a:t>
          </a:r>
        </a:p>
      </dsp:txBody>
      <dsp:txXfrm rot="10800000">
        <a:off x="2219846" y="4789128"/>
        <a:ext cx="7272341" cy="469880"/>
      </dsp:txXfrm>
    </dsp:sp>
    <dsp:sp modelId="{2A0CB951-6AE0-4C13-8FAC-AB6A85FD2019}">
      <dsp:nvSpPr>
        <dsp:cNvPr id="0" name=""/>
        <dsp:cNvSpPr/>
      </dsp:nvSpPr>
      <dsp:spPr>
        <a:xfrm>
          <a:off x="1620310" y="4630569"/>
          <a:ext cx="964133" cy="786997"/>
        </a:xfrm>
        <a:prstGeom prst="ellipse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EA0DE7-2543-4EF5-914A-EED81CE03419}">
      <dsp:nvSpPr>
        <dsp:cNvPr id="0" name=""/>
        <dsp:cNvSpPr/>
      </dsp:nvSpPr>
      <dsp:spPr>
        <a:xfrm>
          <a:off x="-5894118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7CFC76-F8BE-4D4A-B87D-AF202825ED67}">
      <dsp:nvSpPr>
        <dsp:cNvPr id="0" name=""/>
        <dsp:cNvSpPr/>
      </dsp:nvSpPr>
      <dsp:spPr>
        <a:xfrm>
          <a:off x="1467918" y="588559"/>
          <a:ext cx="9067769" cy="99034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/>
            <a:t>Bajo correspondiente petición al autor</a:t>
          </a:r>
        </a:p>
      </dsp:txBody>
      <dsp:txXfrm>
        <a:off x="1467918" y="588559"/>
        <a:ext cx="9067769" cy="990348"/>
      </dsp:txXfrm>
    </dsp:sp>
    <dsp:sp modelId="{410BCBAA-35B6-4DE0-902A-2D90B7B7F19E}">
      <dsp:nvSpPr>
        <dsp:cNvPr id="0" name=""/>
        <dsp:cNvSpPr/>
      </dsp:nvSpPr>
      <dsp:spPr>
        <a:xfrm>
          <a:off x="386316" y="546811"/>
          <a:ext cx="1193705" cy="107384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F1A2AD-8CFF-4C3E-B752-8CBD219DFAA9}">
      <dsp:nvSpPr>
        <dsp:cNvPr id="0" name=""/>
        <dsp:cNvSpPr/>
      </dsp:nvSpPr>
      <dsp:spPr>
        <a:xfrm>
          <a:off x="1842830" y="2214159"/>
          <a:ext cx="8711882" cy="990348"/>
        </a:xfrm>
        <a:prstGeom prst="rect">
          <a:avLst/>
        </a:prstGeom>
        <a:solidFill>
          <a:schemeClr val="accent4">
            <a:hueOff val="-293352"/>
            <a:satOff val="-1662"/>
            <a:lumOff val="-1372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/>
            <a:t>Como material suplementario en los artículos</a:t>
          </a:r>
        </a:p>
      </dsp:txBody>
      <dsp:txXfrm>
        <a:off x="1842830" y="2214159"/>
        <a:ext cx="8711882" cy="990348"/>
      </dsp:txXfrm>
    </dsp:sp>
    <dsp:sp modelId="{454672F3-AFCA-4346-8A1A-8F560DB9FA31}">
      <dsp:nvSpPr>
        <dsp:cNvPr id="0" name=""/>
        <dsp:cNvSpPr/>
      </dsp:nvSpPr>
      <dsp:spPr>
        <a:xfrm>
          <a:off x="780253" y="2172411"/>
          <a:ext cx="1193705" cy="107384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293352"/>
              <a:satOff val="-1662"/>
              <a:lumOff val="-1372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320247-B44F-43F8-87DB-E02C2BA200EC}">
      <dsp:nvSpPr>
        <dsp:cNvPr id="0" name=""/>
        <dsp:cNvSpPr/>
      </dsp:nvSpPr>
      <dsp:spPr>
        <a:xfrm>
          <a:off x="1467918" y="3839759"/>
          <a:ext cx="9067769" cy="990348"/>
        </a:xfrm>
        <a:prstGeom prst="rect">
          <a:avLst/>
        </a:prstGeom>
        <a:solidFill>
          <a:schemeClr val="accent4">
            <a:hueOff val="-586705"/>
            <a:satOff val="-3325"/>
            <a:lumOff val="-2745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/>
            <a:t>Directamente en un repositorio de datos de libre acceso </a:t>
          </a:r>
        </a:p>
      </dsp:txBody>
      <dsp:txXfrm>
        <a:off x="1467918" y="3839759"/>
        <a:ext cx="9067769" cy="990348"/>
      </dsp:txXfrm>
    </dsp:sp>
    <dsp:sp modelId="{0D79BA00-74C2-47FB-A394-0933F452F871}">
      <dsp:nvSpPr>
        <dsp:cNvPr id="0" name=""/>
        <dsp:cNvSpPr/>
      </dsp:nvSpPr>
      <dsp:spPr>
        <a:xfrm>
          <a:off x="386316" y="3798011"/>
          <a:ext cx="1193705" cy="107384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586705"/>
              <a:satOff val="-3325"/>
              <a:lumOff val="-2745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348A3F-3418-6A4D-AC93-6E2783E46E75}">
      <dsp:nvSpPr>
        <dsp:cNvPr id="0" name=""/>
        <dsp:cNvSpPr/>
      </dsp:nvSpPr>
      <dsp:spPr>
        <a:xfrm>
          <a:off x="0" y="273185"/>
          <a:ext cx="11447361" cy="784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000" kern="1200" smtClean="0">
              <a:solidFill>
                <a:schemeClr val="tx1"/>
              </a:solidFill>
              <a:latin typeface="+mj-lt"/>
            </a:rPr>
            <a:t>Las revistas de CCSS y los datos</a:t>
          </a:r>
          <a:endParaRPr lang="es-ES" sz="4000" kern="1200" dirty="0">
            <a:solidFill>
              <a:schemeClr val="tx1"/>
            </a:solidFill>
            <a:latin typeface="+mj-lt"/>
          </a:endParaRPr>
        </a:p>
      </dsp:txBody>
      <dsp:txXfrm>
        <a:off x="0" y="273185"/>
        <a:ext cx="11447361" cy="784062"/>
      </dsp:txXfrm>
    </dsp:sp>
    <dsp:sp modelId="{4A1F9F1D-F9C5-8744-9508-801649B36FF1}">
      <dsp:nvSpPr>
        <dsp:cNvPr id="0" name=""/>
        <dsp:cNvSpPr/>
      </dsp:nvSpPr>
      <dsp:spPr>
        <a:xfrm>
          <a:off x="0" y="1169819"/>
          <a:ext cx="5723680" cy="477921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es-ES" sz="2200" kern="1200" dirty="0"/>
            <a:t> </a:t>
          </a:r>
          <a:r>
            <a:rPr lang="es-ES" sz="2200" kern="1200" dirty="0" smtClean="0"/>
            <a:t>Diferentes </a:t>
          </a:r>
          <a:r>
            <a:rPr lang="es-ES" sz="2200" kern="1200" dirty="0"/>
            <a:t>normas no unificadas</a:t>
          </a:r>
        </a:p>
        <a:p>
          <a:pPr lvl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es-ES" sz="2200" kern="1200" dirty="0"/>
            <a:t> </a:t>
          </a:r>
          <a:r>
            <a:rPr lang="es-ES" sz="2200" kern="1200" dirty="0" smtClean="0"/>
            <a:t>Las </a:t>
          </a:r>
          <a:r>
            <a:rPr lang="es-ES" sz="2200" kern="1200" dirty="0"/>
            <a:t>políticas con respecto a los datos varían según la revista </a:t>
          </a:r>
        </a:p>
        <a:p>
          <a:pPr lvl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es-ES" sz="2200" kern="1200" dirty="0"/>
            <a:t> </a:t>
          </a:r>
          <a:r>
            <a:rPr lang="es-ES" sz="2200" kern="1200" dirty="0" smtClean="0"/>
            <a:t>Lo </a:t>
          </a:r>
          <a:r>
            <a:rPr lang="es-ES" sz="2200" kern="1200" dirty="0"/>
            <a:t>más común es que se de la posibilidad de aportar los datos junto a la publicación (material suplementario) o que se puedan pedir directamente al autor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400" kern="1200" dirty="0"/>
        </a:p>
      </dsp:txBody>
      <dsp:txXfrm>
        <a:off x="0" y="1169819"/>
        <a:ext cx="5723680" cy="4779211"/>
      </dsp:txXfrm>
    </dsp:sp>
    <dsp:sp modelId="{1E870ABF-5B76-0F49-8B89-C315086E8142}">
      <dsp:nvSpPr>
        <dsp:cNvPr id="0" name=""/>
        <dsp:cNvSpPr/>
      </dsp:nvSpPr>
      <dsp:spPr>
        <a:xfrm>
          <a:off x="5723680" y="1173085"/>
          <a:ext cx="5723680" cy="48232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es-ES" sz="2200" kern="1200" smtClean="0"/>
        </a:p>
        <a:p>
          <a:pPr lvl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endParaRPr lang="es-ES" sz="2200" kern="1200" smtClean="0"/>
        </a:p>
        <a:p>
          <a:pPr lvl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es-ES" sz="2200" kern="1200" smtClean="0"/>
            <a:t>Protocolos </a:t>
          </a:r>
          <a:r>
            <a:rPr lang="es-ES" sz="2200" kern="1200" dirty="0"/>
            <a:t>y planes unificados </a:t>
          </a:r>
          <a:r>
            <a:rPr lang="es-ES" sz="2200" kern="1200" dirty="0" smtClean="0"/>
            <a:t>sobre datos y metadatos</a:t>
          </a:r>
          <a:endParaRPr lang="es-ES" sz="2200" kern="1200" dirty="0"/>
        </a:p>
        <a:p>
          <a:pPr lvl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es-ES" sz="2200" kern="1200" dirty="0"/>
            <a:t> </a:t>
          </a:r>
          <a:r>
            <a:rPr lang="es-ES" sz="2200" kern="1200" dirty="0" smtClean="0"/>
            <a:t>Políticas </a:t>
          </a:r>
          <a:r>
            <a:rPr lang="es-ES" sz="2200" kern="1200" dirty="0"/>
            <a:t>editoriales comunes que aseguren que los datos siguen los principios FAIR</a:t>
          </a:r>
        </a:p>
        <a:p>
          <a:pPr lvl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es-ES" sz="2200" kern="1200" dirty="0"/>
            <a:t> </a:t>
          </a:r>
          <a:r>
            <a:rPr lang="es-ES" sz="2200" kern="1200" dirty="0" smtClean="0"/>
            <a:t>Infraestructuras </a:t>
          </a:r>
          <a:r>
            <a:rPr lang="es-ES" sz="2200" kern="1200" dirty="0"/>
            <a:t>fáciles de entender</a:t>
          </a:r>
        </a:p>
        <a:p>
          <a:pPr lvl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es-ES" sz="2200" kern="1200" dirty="0"/>
            <a:t> </a:t>
          </a:r>
          <a:r>
            <a:rPr lang="es-ES" sz="2200" kern="1200" dirty="0" smtClean="0"/>
            <a:t>Fomente </a:t>
          </a:r>
          <a:r>
            <a:rPr lang="es-ES" sz="2200" kern="1200" dirty="0"/>
            <a:t>o incluso obligue a citar conjuntos de datos</a:t>
          </a:r>
        </a:p>
        <a:p>
          <a:pPr lvl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es-ES" sz="2200" kern="1200" dirty="0"/>
            <a:t> </a:t>
          </a:r>
          <a:r>
            <a:rPr lang="es-ES" sz="2200" kern="1200" dirty="0" smtClean="0"/>
            <a:t>Control </a:t>
          </a:r>
          <a:r>
            <a:rPr lang="es-ES" sz="2200" kern="1200" dirty="0"/>
            <a:t>sobre la calidad de los conjuntos de datos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 dirty="0"/>
        </a:p>
      </dsp:txBody>
      <dsp:txXfrm>
        <a:off x="5723680" y="1173085"/>
        <a:ext cx="5723680" cy="4823260"/>
      </dsp:txXfrm>
    </dsp:sp>
    <dsp:sp modelId="{DD6BD943-1F3B-1044-BB38-5590F561D988}">
      <dsp:nvSpPr>
        <dsp:cNvPr id="0" name=""/>
        <dsp:cNvSpPr/>
      </dsp:nvSpPr>
      <dsp:spPr>
        <a:xfrm>
          <a:off x="0" y="5688997"/>
          <a:ext cx="11447361" cy="442523"/>
        </a:xfrm>
        <a:prstGeom prst="rect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D7B728-18F2-452B-8912-683B07A4779C}">
      <dsp:nvSpPr>
        <dsp:cNvPr id="0" name=""/>
        <dsp:cNvSpPr/>
      </dsp:nvSpPr>
      <dsp:spPr>
        <a:xfrm rot="5400000">
          <a:off x="-629801" y="630093"/>
          <a:ext cx="2177440" cy="917838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500" kern="1200" dirty="0"/>
            <a:t>1</a:t>
          </a:r>
        </a:p>
      </dsp:txBody>
      <dsp:txXfrm rot="-5400000">
        <a:off x="0" y="459211"/>
        <a:ext cx="917838" cy="1259602"/>
      </dsp:txXfrm>
    </dsp:sp>
    <dsp:sp modelId="{2C1E22ED-2C36-4305-A9C5-EA0C617DCBDF}">
      <dsp:nvSpPr>
        <dsp:cNvPr id="0" name=""/>
        <dsp:cNvSpPr/>
      </dsp:nvSpPr>
      <dsp:spPr>
        <a:xfrm rot="5400000">
          <a:off x="5582314" y="-4495115"/>
          <a:ext cx="1633987" cy="106248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900" kern="1200" dirty="0"/>
            <a:t>Nivel cuantitativo: Examinar las políticas editoriales con respecto al tratamiento de los datos. </a:t>
          </a:r>
        </a:p>
      </dsp:txBody>
      <dsp:txXfrm rot="-5400000">
        <a:off x="1086907" y="80057"/>
        <a:ext cx="10545038" cy="1474457"/>
      </dsp:txXfrm>
    </dsp:sp>
    <dsp:sp modelId="{26BCDF95-5654-45DA-9C16-CE1AD6FA55CA}">
      <dsp:nvSpPr>
        <dsp:cNvPr id="0" name=""/>
        <dsp:cNvSpPr/>
      </dsp:nvSpPr>
      <dsp:spPr>
        <a:xfrm rot="5400000">
          <a:off x="-629801" y="2520861"/>
          <a:ext cx="2177440" cy="917838"/>
        </a:xfrm>
        <a:prstGeom prst="chevron">
          <a:avLst/>
        </a:prstGeom>
        <a:solidFill>
          <a:schemeClr val="accent4">
            <a:hueOff val="-586705"/>
            <a:satOff val="-3325"/>
            <a:lumOff val="-27450"/>
            <a:alphaOff val="0"/>
          </a:schemeClr>
        </a:solidFill>
        <a:ln w="12700" cap="flat" cmpd="sng" algn="ctr">
          <a:solidFill>
            <a:schemeClr val="accent4">
              <a:hueOff val="-586705"/>
              <a:satOff val="-3325"/>
              <a:lumOff val="-2745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500" kern="1200" dirty="0"/>
            <a:t>2</a:t>
          </a:r>
        </a:p>
      </dsp:txBody>
      <dsp:txXfrm rot="-5400000">
        <a:off x="0" y="2349979"/>
        <a:ext cx="917838" cy="1259602"/>
      </dsp:txXfrm>
    </dsp:sp>
    <dsp:sp modelId="{E6EAFB25-8158-4F62-83AD-7C97D2B75556}">
      <dsp:nvSpPr>
        <dsp:cNvPr id="0" name=""/>
        <dsp:cNvSpPr/>
      </dsp:nvSpPr>
      <dsp:spPr>
        <a:xfrm rot="5400000">
          <a:off x="5582314" y="-2604347"/>
          <a:ext cx="1633987" cy="106248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586705"/>
              <a:satOff val="-3325"/>
              <a:lumOff val="-2745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900" kern="1200" dirty="0"/>
            <a:t>Nivel cualitativo: Realizar entrevistas semiestructuradas a agentes relacionados con el proceso investigador </a:t>
          </a:r>
          <a:r>
            <a:rPr lang="es-ES" sz="2900" kern="1200" dirty="0" smtClean="0"/>
            <a:t>sobre </a:t>
          </a:r>
          <a:r>
            <a:rPr lang="es-ES" sz="2900" kern="1200" dirty="0"/>
            <a:t>creencias, conocimientos y actitudes sobre la práctica de compartir datos.</a:t>
          </a:r>
        </a:p>
      </dsp:txBody>
      <dsp:txXfrm rot="-5400000">
        <a:off x="1086907" y="1970825"/>
        <a:ext cx="10545038" cy="14744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008A84-543D-48C5-8E93-8DBEAD7DD928}" type="datetimeFigureOut">
              <a:rPr lang="es-ES" smtClean="0"/>
              <a:t>24/05/2019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538E3E-13CA-44DE-9A6C-96C1FA9FD7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4338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relación con la pregunta sobre la disponibilidad de los datos, el 62% respondió que “Mis datos están disponibles para mi grupo de investigación y/o colegas colaboradores en la investigación”; el 17% “No comparto mis datos pero me gustaría hacerlo en un futuro”; el 9% “Mis datos están disponibles en abierto para mi disciplina científica” y otro 9% “Mis datos podrían estar disponibles con los cambios apropiados (por ejemplo: datos clínicos anónimos o con la obligación de citarlos) y el 4% “No comparto mis datos y no quiero hacerlo en el futuro”.</a:t>
            </a:r>
            <a:r>
              <a:rPr lang="es-ES_tradnl" dirty="0">
                <a:effectLst/>
              </a:rPr>
              <a:t> </a:t>
            </a:r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F223D-8EF4-E44C-B083-7C9CAF65E281}" type="slidenum">
              <a:rPr lang="es-ES_tradnl" smtClean="0"/>
              <a:t>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56319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  <a:p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Ante la pregunta sobre si “alguna vez ha solicitado datos a otros investigadores”, la respuesta fue afirmativa en alrededor del 40% de los investigadores de Ciencias de la Vida, mientras que en Tecnología fue de alrededor del 30%, del 20% en Ciencias Sociales, del 15% en Arte y Humanidades y apenas llegaba al 10% en Ciencias Físicas. </a:t>
            </a:r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F223D-8EF4-E44C-B083-7C9CAF65E281}" type="slidenum">
              <a:rPr lang="es-ES_tradnl" smtClean="0"/>
              <a:t>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625352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Algo parecido ocurre ante la pregunta sobre si “alguna vez le han solicitado que sus datos estén disponibles en abierto”, donde la respuesta fue afirmativa en alrededor del 38% de los investigadores de Ciencias de la Vida, del 29% en Tecnología, del 18% tanto en Ciencias Sociales como en Arte y Humanidades y del 8% en Ciencias Físicas. </a:t>
            </a:r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F223D-8EF4-E44C-B083-7C9CAF65E281}" type="slidenum">
              <a:rPr lang="es-ES_tradnl" smtClean="0"/>
              <a:t>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420575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 igual que en el caso anterior, 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también es llamativa la falta de información de los investigadores sobre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én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proporciona guías o recomendaciones para preservar datos en sus respectivas 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disciplinas, ya que la respuesta mayoritaria en todos ellos fue que no lo sabían, con porcentajes cercanos al 45% en 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Ciencias Sociales, Tecnología y Arte y Humanidades, y algo menores en Ciencias de la Vida (alrededor del 40%) y en Ciencias Físicas (alrededor del 35%). </a:t>
            </a:r>
            <a:endParaRPr lang="es-ES_trad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F223D-8EF4-E44C-B083-7C9CAF65E281}" type="slidenum">
              <a:rPr lang="es-ES_tradnl" smtClean="0"/>
              <a:t>10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35267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D30E6-26C7-4739-BDD0-ECBB455C8CCE}" type="datetimeFigureOut">
              <a:rPr lang="es-ES" smtClean="0"/>
              <a:t>24/05/2019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2C61-B873-4039-B95A-A9D7A3B62E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5981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D30E6-26C7-4739-BDD0-ECBB455C8CCE}" type="datetimeFigureOut">
              <a:rPr lang="es-ES" smtClean="0"/>
              <a:t>24/05/2019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2C61-B873-4039-B95A-A9D7A3B62E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6157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D30E6-26C7-4739-BDD0-ECBB455C8CCE}" type="datetimeFigureOut">
              <a:rPr lang="es-ES" smtClean="0"/>
              <a:t>24/05/2019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2C61-B873-4039-B95A-A9D7A3B62E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5591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D30E6-26C7-4739-BDD0-ECBB455C8CCE}" type="datetimeFigureOut">
              <a:rPr lang="es-ES" smtClean="0"/>
              <a:t>24/05/2019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2C61-B873-4039-B95A-A9D7A3B62E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248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D30E6-26C7-4739-BDD0-ECBB455C8CCE}" type="datetimeFigureOut">
              <a:rPr lang="es-ES" smtClean="0"/>
              <a:t>24/05/2019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2C61-B873-4039-B95A-A9D7A3B62E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4590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D30E6-26C7-4739-BDD0-ECBB455C8CCE}" type="datetimeFigureOut">
              <a:rPr lang="es-ES" smtClean="0"/>
              <a:t>24/05/2019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2C61-B873-4039-B95A-A9D7A3B62E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8115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D30E6-26C7-4739-BDD0-ECBB455C8CCE}" type="datetimeFigureOut">
              <a:rPr lang="es-ES" smtClean="0"/>
              <a:t>24/05/2019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2C61-B873-4039-B95A-A9D7A3B62E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1281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D30E6-26C7-4739-BDD0-ECBB455C8CCE}" type="datetimeFigureOut">
              <a:rPr lang="es-ES" smtClean="0"/>
              <a:t>24/05/2019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2C61-B873-4039-B95A-A9D7A3B62E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0918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D30E6-26C7-4739-BDD0-ECBB455C8CCE}" type="datetimeFigureOut">
              <a:rPr lang="es-ES" smtClean="0"/>
              <a:t>24/05/2019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2C61-B873-4039-B95A-A9D7A3B62E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6884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D30E6-26C7-4739-BDD0-ECBB455C8CCE}" type="datetimeFigureOut">
              <a:rPr lang="es-ES" smtClean="0"/>
              <a:t>24/05/2019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2C61-B873-4039-B95A-A9D7A3B62E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0397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D30E6-26C7-4739-BDD0-ECBB455C8CCE}" type="datetimeFigureOut">
              <a:rPr lang="es-ES" smtClean="0"/>
              <a:t>24/05/2019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2C61-B873-4039-B95A-A9D7A3B62E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5010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19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2D30E6-26C7-4739-BDD0-ECBB455C8CCE}" type="datetimeFigureOut">
              <a:rPr lang="es-ES" smtClean="0"/>
              <a:t>24/05/2019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FD2C61-B873-4039-B95A-A9D7A3B62E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3789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info.gov/app/details/CFR-2012-title2-vol1/CFR-2012-title2-vol1-part215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uisys.es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2035786"/>
            <a:ext cx="9144000" cy="2387600"/>
          </a:xfrm>
        </p:spPr>
        <p:txBody>
          <a:bodyPr>
            <a:noAutofit/>
          </a:bodyPr>
          <a:lstStyle/>
          <a:p>
            <a:r>
              <a:rPr lang="es-ES" sz="5000" b="1" dirty="0"/>
              <a:t>Hacia un modelo de evaluación de las políticas editoriales sobre uso compartido de datos de investigación en revistas de Ciencias Sociales</a:t>
            </a:r>
            <a:r>
              <a:rPr lang="es-ES" sz="5000" dirty="0"/>
              <a:t> 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146141" y="4183413"/>
            <a:ext cx="3962731" cy="1274685"/>
          </a:xfrm>
        </p:spPr>
        <p:txBody>
          <a:bodyPr>
            <a:normAutofit lnSpcReduction="10000"/>
          </a:bodyPr>
          <a:lstStyle/>
          <a:p>
            <a:pPr algn="r"/>
            <a:r>
              <a:rPr lang="es-ES" dirty="0"/>
              <a:t>Andrea Sixto-</a:t>
            </a:r>
            <a:r>
              <a:rPr lang="es-ES" dirty="0" err="1"/>
              <a:t>Costoya</a:t>
            </a:r>
            <a:endParaRPr lang="es-ES" dirty="0"/>
          </a:p>
          <a:p>
            <a:pPr algn="r"/>
            <a:r>
              <a:rPr lang="es-ES" sz="1800" dirty="0"/>
              <a:t>En colaboración con Rafael Aleixandre-</a:t>
            </a:r>
            <a:r>
              <a:rPr lang="es-ES" sz="1800" dirty="0" err="1"/>
              <a:t>Benavent</a:t>
            </a:r>
            <a:r>
              <a:rPr lang="es-ES" sz="1800" dirty="0"/>
              <a:t>, Adolfo Alonso-Arroyo, Rut Lucas-Domínguez, y Antonio Vidal-</a:t>
            </a:r>
            <a:r>
              <a:rPr lang="es-ES" sz="1800" dirty="0" err="1"/>
              <a:t>Infer</a:t>
            </a:r>
            <a:endParaRPr lang="es-ES" sz="1800" dirty="0"/>
          </a:p>
        </p:txBody>
      </p:sp>
      <p:sp>
        <p:nvSpPr>
          <p:cNvPr id="4" name="3 CuadroTexto"/>
          <p:cNvSpPr txBox="1"/>
          <p:nvPr/>
        </p:nvSpPr>
        <p:spPr>
          <a:xfrm>
            <a:off x="0" y="6409078"/>
            <a:ext cx="12192000" cy="430887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200" b="1" dirty="0">
                <a:solidFill>
                  <a:schemeClr val="bg1"/>
                </a:solidFill>
              </a:rPr>
              <a:t>9ª Conferencia Internacional sobre revistas de Ciencias Sociales y Humanidades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95EC921B-E361-1346-93E8-87880BB524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142" y="5458098"/>
            <a:ext cx="3962730" cy="872978"/>
          </a:xfrm>
          <a:prstGeom prst="rect">
            <a:avLst/>
          </a:prstGeom>
          <a:ln w="28575">
            <a:solidFill>
              <a:schemeClr val="accent6">
                <a:alpha val="30000"/>
              </a:schemeClr>
            </a:solidFill>
          </a:ln>
        </p:spPr>
      </p:pic>
      <p:sp>
        <p:nvSpPr>
          <p:cNvPr id="7" name="Subtítulo 2">
            <a:extLst>
              <a:ext uri="{FF2B5EF4-FFF2-40B4-BE49-F238E27FC236}">
                <a16:creationId xmlns:a16="http://schemas.microsoft.com/office/drawing/2014/main" xmlns="" id="{717F1210-4D0A-2D4A-91D8-EF70D22EF562}"/>
              </a:ext>
            </a:extLst>
          </p:cNvPr>
          <p:cNvSpPr txBox="1">
            <a:spLocks/>
          </p:cNvSpPr>
          <p:nvPr/>
        </p:nvSpPr>
        <p:spPr>
          <a:xfrm>
            <a:off x="0" y="5914013"/>
            <a:ext cx="3962731" cy="569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1800" dirty="0"/>
              <a:t>Logroño, </a:t>
            </a:r>
            <a:r>
              <a:rPr lang="es-ES" sz="1800" dirty="0" smtClean="0"/>
              <a:t>23-24 </a:t>
            </a:r>
            <a:r>
              <a:rPr lang="es-ES" sz="1800" dirty="0"/>
              <a:t>de mayo del 2019</a:t>
            </a:r>
          </a:p>
        </p:txBody>
      </p:sp>
    </p:spTree>
    <p:extLst>
      <p:ext uri="{BB962C8B-B14F-4D97-AF65-F5344CB8AC3E}">
        <p14:creationId xmlns:p14="http://schemas.microsoft.com/office/powerpoint/2010/main" val="268226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7461" y="18035"/>
            <a:ext cx="11697078" cy="1325563"/>
          </a:xfrm>
        </p:spPr>
        <p:txBody>
          <a:bodyPr>
            <a:normAutofit/>
          </a:bodyPr>
          <a:lstStyle/>
          <a:p>
            <a:r>
              <a:rPr lang="es-ES_tradnl" sz="3200" dirty="0"/>
              <a:t>En su disciplina, ¿</a:t>
            </a:r>
            <a:r>
              <a:rPr lang="es-ES_tradnl" sz="3200" dirty="0" err="1"/>
              <a:t>qui</a:t>
            </a:r>
            <a:r>
              <a:rPr lang="es-ES" sz="3200" dirty="0" err="1"/>
              <a:t>én</a:t>
            </a:r>
            <a:r>
              <a:rPr lang="es-ES" sz="3200" dirty="0"/>
              <a:t> proporciona guías o recomendaciones para preservar datos a los investigadores de CCSS?</a:t>
            </a:r>
            <a:endParaRPr lang="es-ES_tradnl" sz="3200" dirty="0"/>
          </a:p>
        </p:txBody>
      </p:sp>
      <p:sp>
        <p:nvSpPr>
          <p:cNvPr id="5" name="4 CuadroTexto"/>
          <p:cNvSpPr txBox="1"/>
          <p:nvPr/>
        </p:nvSpPr>
        <p:spPr>
          <a:xfrm>
            <a:off x="0" y="6409078"/>
            <a:ext cx="12192000" cy="430887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200" b="1" dirty="0">
                <a:solidFill>
                  <a:schemeClr val="bg1"/>
                </a:solidFill>
              </a:rPr>
              <a:t>9ª Conferencia Internacional sobre revistas de Ciencias Sociales y Humanidades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xmlns="" id="{FB8CB22B-742D-7846-A5F2-1C6DFADA24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7701839"/>
              </p:ext>
            </p:extLst>
          </p:nvPr>
        </p:nvGraphicFramePr>
        <p:xfrm>
          <a:off x="625033" y="1343598"/>
          <a:ext cx="10336191" cy="48338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Elipse 2">
            <a:extLst>
              <a:ext uri="{FF2B5EF4-FFF2-40B4-BE49-F238E27FC236}">
                <a16:creationId xmlns:a16="http://schemas.microsoft.com/office/drawing/2014/main" xmlns="" id="{82B58E28-844F-3948-9D2D-3057494E36F5}"/>
              </a:ext>
            </a:extLst>
          </p:cNvPr>
          <p:cNvSpPr/>
          <p:nvPr/>
        </p:nvSpPr>
        <p:spPr>
          <a:xfrm>
            <a:off x="1435261" y="1227851"/>
            <a:ext cx="1134319" cy="4833878"/>
          </a:xfrm>
          <a:prstGeom prst="ellipse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951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11451" y="303886"/>
            <a:ext cx="10515600" cy="923454"/>
          </a:xfrm>
        </p:spPr>
        <p:txBody>
          <a:bodyPr>
            <a:normAutofit/>
          </a:bodyPr>
          <a:lstStyle/>
          <a:p>
            <a:r>
              <a:rPr lang="es-ES" sz="4000" dirty="0"/>
              <a:t>Las revistas científicas y los datos </a:t>
            </a:r>
            <a:r>
              <a:rPr lang="es-ES" sz="4000" dirty="0" smtClean="0"/>
              <a:t>brutos </a:t>
            </a:r>
            <a:endParaRPr lang="es-ES" sz="4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88111" y="1847534"/>
            <a:ext cx="6192569" cy="309628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3000" b="1" dirty="0">
                <a:solidFill>
                  <a:srgbClr val="7030A0"/>
                </a:solidFill>
              </a:rPr>
              <a:t>Progresiva apuesta</a:t>
            </a:r>
            <a:r>
              <a:rPr lang="es-ES" sz="3000" dirty="0"/>
              <a:t> en los últimos años de las revistas </a:t>
            </a:r>
            <a:r>
              <a:rPr lang="es-ES" sz="3000" b="1" dirty="0">
                <a:solidFill>
                  <a:srgbClr val="7030A0"/>
                </a:solidFill>
              </a:rPr>
              <a:t>por políticas de </a:t>
            </a:r>
            <a:r>
              <a:rPr lang="es-ES" sz="3000" b="1" dirty="0" err="1">
                <a:solidFill>
                  <a:srgbClr val="7030A0"/>
                </a:solidFill>
              </a:rPr>
              <a:t>datasharing</a:t>
            </a:r>
            <a:r>
              <a:rPr lang="es-ES" sz="3000" b="1" dirty="0">
                <a:solidFill>
                  <a:srgbClr val="7030A0"/>
                </a:solidFill>
              </a:rPr>
              <a:t>.</a:t>
            </a:r>
            <a:endParaRPr lang="es-ES" sz="3000" dirty="0"/>
          </a:p>
          <a:p>
            <a:pPr marL="0" indent="0">
              <a:buNone/>
            </a:pPr>
            <a:endParaRPr lang="es-ES" sz="3000" dirty="0"/>
          </a:p>
          <a:p>
            <a:pPr marL="0" indent="0">
              <a:buNone/>
            </a:pPr>
            <a:r>
              <a:rPr lang="es-ES" sz="3000" dirty="0"/>
              <a:t>Estas políticas son sustentadas por la </a:t>
            </a:r>
            <a:r>
              <a:rPr lang="es-ES" sz="3000" b="1" dirty="0">
                <a:solidFill>
                  <a:srgbClr val="7030A0"/>
                </a:solidFill>
              </a:rPr>
              <a:t>promoción de la transparencia y la </a:t>
            </a:r>
            <a:r>
              <a:rPr lang="es-ES" sz="3000" b="1" dirty="0" err="1">
                <a:solidFill>
                  <a:srgbClr val="7030A0"/>
                </a:solidFill>
              </a:rPr>
              <a:t>replicabilidad</a:t>
            </a:r>
            <a:r>
              <a:rPr lang="es-ES" sz="3000" dirty="0"/>
              <a:t>. </a:t>
            </a:r>
          </a:p>
        </p:txBody>
      </p:sp>
      <p:grpSp>
        <p:nvGrpSpPr>
          <p:cNvPr id="4" name="3 Grupo"/>
          <p:cNvGrpSpPr/>
          <p:nvPr/>
        </p:nvGrpSpPr>
        <p:grpSpPr>
          <a:xfrm>
            <a:off x="7121237" y="1476332"/>
            <a:ext cx="4830110" cy="4082286"/>
            <a:chOff x="7424406" y="1780836"/>
            <a:chExt cx="4489953" cy="4026962"/>
          </a:xfrm>
        </p:grpSpPr>
        <p:pic>
          <p:nvPicPr>
            <p:cNvPr id="2253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4406" y="2761911"/>
              <a:ext cx="4489953" cy="3045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531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4406" y="1780836"/>
              <a:ext cx="4489953" cy="981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7 CuadroTexto"/>
          <p:cNvSpPr txBox="1"/>
          <p:nvPr/>
        </p:nvSpPr>
        <p:spPr>
          <a:xfrm>
            <a:off x="0" y="6409078"/>
            <a:ext cx="12192000" cy="430887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200" b="1" dirty="0">
                <a:solidFill>
                  <a:schemeClr val="bg1"/>
                </a:solidFill>
              </a:rPr>
              <a:t>9ª Conferencia Internacional sobre revistas de Ciencias Sociales y Humanidades</a:t>
            </a:r>
          </a:p>
        </p:txBody>
      </p:sp>
      <p:cxnSp>
        <p:nvCxnSpPr>
          <p:cNvPr id="7" name="6 Conector recto de flecha"/>
          <p:cNvCxnSpPr>
            <a:cxnSpLocks/>
          </p:cNvCxnSpPr>
          <p:nvPr/>
        </p:nvCxnSpPr>
        <p:spPr>
          <a:xfrm flipV="1">
            <a:off x="6096000" y="4014751"/>
            <a:ext cx="864542" cy="29863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 de flecha"/>
          <p:cNvCxnSpPr>
            <a:cxnSpLocks/>
          </p:cNvCxnSpPr>
          <p:nvPr/>
        </p:nvCxnSpPr>
        <p:spPr>
          <a:xfrm>
            <a:off x="5985164" y="2336800"/>
            <a:ext cx="975378" cy="28387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006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7941" y="0"/>
            <a:ext cx="11045982" cy="1325563"/>
          </a:xfrm>
        </p:spPr>
        <p:txBody>
          <a:bodyPr>
            <a:normAutofit/>
          </a:bodyPr>
          <a:lstStyle/>
          <a:p>
            <a:r>
              <a:rPr lang="es-ES" sz="4000" dirty="0"/>
              <a:t>Formas en las que se puede compartir en una revista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0" y="6409078"/>
            <a:ext cx="12192000" cy="430887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200" b="1" dirty="0">
                <a:solidFill>
                  <a:schemeClr val="bg1"/>
                </a:solidFill>
              </a:rPr>
              <a:t>9ª Conferencia Internacional sobre revistas de Ciencias Sociales y Humanidades</a:t>
            </a: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2044785369"/>
              </p:ext>
            </p:extLst>
          </p:nvPr>
        </p:nvGraphicFramePr>
        <p:xfrm>
          <a:off x="751438" y="990411"/>
          <a:ext cx="1086415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7556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0057" y="68376"/>
            <a:ext cx="10515600" cy="1325563"/>
          </a:xfrm>
        </p:spPr>
        <p:txBody>
          <a:bodyPr/>
          <a:lstStyle/>
          <a:p>
            <a:r>
              <a:rPr lang="es-ES" dirty="0"/>
              <a:t>Ejemplos de repositorios de datos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0937" y="1615206"/>
            <a:ext cx="11473841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z="3800" b="1" dirty="0">
                <a:solidFill>
                  <a:srgbClr val="FF3399"/>
                </a:solidFill>
              </a:rPr>
              <a:t>Multidisciplinares</a:t>
            </a:r>
            <a:r>
              <a:rPr lang="es-ES" sz="3800" dirty="0"/>
              <a:t>: </a:t>
            </a:r>
            <a:r>
              <a:rPr lang="es-ES" sz="3000" dirty="0" err="1"/>
              <a:t>Zenodo</a:t>
            </a:r>
            <a:r>
              <a:rPr lang="es-ES" sz="3000" dirty="0"/>
              <a:t>, </a:t>
            </a:r>
            <a:r>
              <a:rPr lang="es-ES" sz="3000" dirty="0" err="1"/>
              <a:t>Dryad</a:t>
            </a:r>
            <a:r>
              <a:rPr lang="es-ES" sz="3000" dirty="0"/>
              <a:t>, </a:t>
            </a:r>
            <a:r>
              <a:rPr lang="es-ES" sz="3000" dirty="0" err="1"/>
              <a:t>Dataverse</a:t>
            </a:r>
            <a:r>
              <a:rPr lang="es-ES" sz="3000" dirty="0"/>
              <a:t>, </a:t>
            </a:r>
            <a:r>
              <a:rPr lang="es-ES" sz="3000" dirty="0" err="1"/>
              <a:t>Figshare</a:t>
            </a:r>
            <a:endParaRPr lang="es-ES" sz="3000" dirty="0"/>
          </a:p>
          <a:p>
            <a:pPr marL="0" indent="0">
              <a:buNone/>
            </a:pPr>
            <a:endParaRPr lang="es-ES" sz="3800" dirty="0"/>
          </a:p>
          <a:p>
            <a:r>
              <a:rPr lang="es-ES" sz="3800" b="1" dirty="0">
                <a:solidFill>
                  <a:srgbClr val="00B050"/>
                </a:solidFill>
              </a:rPr>
              <a:t>Propios de CCSS</a:t>
            </a:r>
            <a:r>
              <a:rPr lang="es-ES" sz="3800" dirty="0"/>
              <a:t>: </a:t>
            </a:r>
            <a:r>
              <a:rPr lang="es-ES" sz="3000" dirty="0"/>
              <a:t>Inter-</a:t>
            </a:r>
            <a:r>
              <a:rPr lang="es-ES" sz="3000" dirty="0" err="1"/>
              <a:t>university</a:t>
            </a:r>
            <a:r>
              <a:rPr lang="es-ES" sz="3000" dirty="0"/>
              <a:t> </a:t>
            </a:r>
            <a:r>
              <a:rPr lang="es-ES" sz="3000" dirty="0" err="1"/>
              <a:t>Consortium</a:t>
            </a:r>
            <a:r>
              <a:rPr lang="es-ES" sz="3000" dirty="0"/>
              <a:t> </a:t>
            </a:r>
            <a:r>
              <a:rPr lang="es-ES" sz="3000" dirty="0" err="1"/>
              <a:t>for</a:t>
            </a:r>
            <a:r>
              <a:rPr lang="es-ES" sz="3000" dirty="0"/>
              <a:t> </a:t>
            </a:r>
            <a:r>
              <a:rPr lang="es-ES" sz="3000" dirty="0" err="1"/>
              <a:t>Political</a:t>
            </a:r>
            <a:r>
              <a:rPr lang="es-ES" sz="3000" dirty="0"/>
              <a:t> and Social </a:t>
            </a:r>
            <a:r>
              <a:rPr lang="es-ES" sz="3000" dirty="0" err="1"/>
              <a:t>Research</a:t>
            </a:r>
            <a:r>
              <a:rPr lang="es-ES" sz="3000" dirty="0"/>
              <a:t>, UK Data, </a:t>
            </a:r>
            <a:r>
              <a:rPr lang="es-ES" sz="3000" dirty="0" err="1"/>
              <a:t>The</a:t>
            </a:r>
            <a:r>
              <a:rPr lang="es-ES" sz="3000" dirty="0"/>
              <a:t> </a:t>
            </a:r>
            <a:r>
              <a:rPr lang="es-ES" sz="3000" dirty="0" err="1"/>
              <a:t>Qualitative</a:t>
            </a:r>
            <a:r>
              <a:rPr lang="es-ES" sz="3000" dirty="0"/>
              <a:t> Data </a:t>
            </a:r>
            <a:r>
              <a:rPr lang="es-ES" sz="3000" dirty="0" err="1"/>
              <a:t>Repository</a:t>
            </a:r>
            <a:endParaRPr lang="es-ES" sz="3000" dirty="0"/>
          </a:p>
          <a:p>
            <a:pPr marL="0" indent="0">
              <a:buNone/>
            </a:pPr>
            <a:endParaRPr lang="es-ES" sz="3800" dirty="0" err="1"/>
          </a:p>
          <a:p>
            <a:r>
              <a:rPr lang="es-ES" sz="3800" b="1" dirty="0">
                <a:solidFill>
                  <a:srgbClr val="0070C0"/>
                </a:solidFill>
                <a:cs typeface="Calibri" panose="020F0502020204030204"/>
              </a:rPr>
              <a:t>Institucionales</a:t>
            </a:r>
            <a:endParaRPr lang="es-ES" sz="3800" dirty="0">
              <a:cs typeface="Calibri" panose="020F0502020204030204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0" y="6409078"/>
            <a:ext cx="12192000" cy="430887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200" b="1" dirty="0">
                <a:solidFill>
                  <a:schemeClr val="bg1"/>
                </a:solidFill>
              </a:rPr>
              <a:t>9ª Conferencia Internacional sobre revistas de Ciencias Sociales y Humanidades</a:t>
            </a:r>
          </a:p>
        </p:txBody>
      </p:sp>
    </p:spTree>
    <p:extLst>
      <p:ext uri="{BB962C8B-B14F-4D97-AF65-F5344CB8AC3E}">
        <p14:creationId xmlns:p14="http://schemas.microsoft.com/office/powerpoint/2010/main" val="300753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3507" y="-221440"/>
            <a:ext cx="11730273" cy="1325563"/>
          </a:xfrm>
        </p:spPr>
        <p:txBody>
          <a:bodyPr>
            <a:normAutofit/>
          </a:bodyPr>
          <a:lstStyle/>
          <a:p>
            <a:r>
              <a:rPr lang="es-ES" sz="3600" dirty="0"/>
              <a:t>Ejemplo repositorio de datos multidisciplinar y libre: ZENODO </a:t>
            </a:r>
          </a:p>
        </p:txBody>
      </p:sp>
      <p:grpSp>
        <p:nvGrpSpPr>
          <p:cNvPr id="28" name="27 Grupo"/>
          <p:cNvGrpSpPr/>
          <p:nvPr/>
        </p:nvGrpSpPr>
        <p:grpSpPr>
          <a:xfrm>
            <a:off x="338155" y="1079611"/>
            <a:ext cx="11491052" cy="5667027"/>
            <a:chOff x="214330" y="1079611"/>
            <a:chExt cx="11491052" cy="5667027"/>
          </a:xfrm>
        </p:grpSpPr>
        <p:grpSp>
          <p:nvGrpSpPr>
            <p:cNvPr id="25" name="24 Grupo"/>
            <p:cNvGrpSpPr/>
            <p:nvPr/>
          </p:nvGrpSpPr>
          <p:grpSpPr>
            <a:xfrm>
              <a:off x="1502875" y="1079611"/>
              <a:ext cx="8527616" cy="5667027"/>
              <a:chOff x="1502875" y="1079611"/>
              <a:chExt cx="8527616" cy="5667027"/>
            </a:xfrm>
          </p:grpSpPr>
          <p:grpSp>
            <p:nvGrpSpPr>
              <p:cNvPr id="4" name="3 Grupo"/>
              <p:cNvGrpSpPr/>
              <p:nvPr/>
            </p:nvGrpSpPr>
            <p:grpSpPr>
              <a:xfrm>
                <a:off x="2878990" y="1079611"/>
                <a:ext cx="6074875" cy="5667027"/>
                <a:chOff x="3276600" y="784165"/>
                <a:chExt cx="5638800" cy="5889967"/>
              </a:xfrm>
            </p:grpSpPr>
            <p:pic>
              <p:nvPicPr>
                <p:cNvPr id="2050" name="Picture 2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76600" y="1270282"/>
                  <a:ext cx="5638800" cy="54038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051" name="Picture 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76600" y="784165"/>
                  <a:ext cx="5638800" cy="48611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6" name="5 Rectángulo"/>
              <p:cNvSpPr/>
              <p:nvPr/>
            </p:nvSpPr>
            <p:spPr>
              <a:xfrm>
                <a:off x="2897096" y="1765426"/>
                <a:ext cx="4010697" cy="1023041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9" name="8 Rectángulo"/>
              <p:cNvSpPr/>
              <p:nvPr/>
            </p:nvSpPr>
            <p:spPr>
              <a:xfrm>
                <a:off x="2897096" y="2930305"/>
                <a:ext cx="4010697" cy="591494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" name="9 Rectángulo"/>
              <p:cNvSpPr/>
              <p:nvPr/>
            </p:nvSpPr>
            <p:spPr>
              <a:xfrm>
                <a:off x="7188452" y="1683949"/>
                <a:ext cx="1439502" cy="679006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1" name="10 Rectángulo"/>
              <p:cNvSpPr/>
              <p:nvPr/>
            </p:nvSpPr>
            <p:spPr>
              <a:xfrm>
                <a:off x="7016435" y="5776110"/>
                <a:ext cx="1692999" cy="733331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2" name="11 Rectángulo"/>
              <p:cNvSpPr/>
              <p:nvPr/>
            </p:nvSpPr>
            <p:spPr>
              <a:xfrm>
                <a:off x="7016435" y="3226051"/>
                <a:ext cx="1756373" cy="920931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3" name="12 Rectángulo"/>
              <p:cNvSpPr/>
              <p:nvPr/>
            </p:nvSpPr>
            <p:spPr>
              <a:xfrm>
                <a:off x="7016435" y="4416582"/>
                <a:ext cx="1756373" cy="1023041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8" name="7 Conector recto de flecha"/>
              <p:cNvCxnSpPr/>
              <p:nvPr/>
            </p:nvCxnSpPr>
            <p:spPr>
              <a:xfrm flipH="1">
                <a:off x="1603375" y="2073244"/>
                <a:ext cx="1275616" cy="101851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17 Conector recto de flecha"/>
              <p:cNvCxnSpPr/>
              <p:nvPr/>
            </p:nvCxnSpPr>
            <p:spPr>
              <a:xfrm flipH="1">
                <a:off x="1502875" y="3226051"/>
                <a:ext cx="1376116" cy="610454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18 Conector recto de flecha"/>
              <p:cNvCxnSpPr/>
              <p:nvPr/>
            </p:nvCxnSpPr>
            <p:spPr>
              <a:xfrm flipV="1">
                <a:off x="8627954" y="1765426"/>
                <a:ext cx="1223738" cy="307818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20 Conector recto de flecha"/>
              <p:cNvCxnSpPr/>
              <p:nvPr/>
            </p:nvCxnSpPr>
            <p:spPr>
              <a:xfrm flipV="1">
                <a:off x="8790156" y="3605035"/>
                <a:ext cx="1087936" cy="164717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22 Conector recto de flecha"/>
              <p:cNvCxnSpPr>
                <a:endCxn id="34" idx="1"/>
              </p:cNvCxnSpPr>
              <p:nvPr/>
            </p:nvCxnSpPr>
            <p:spPr>
              <a:xfrm>
                <a:off x="8790156" y="4928103"/>
                <a:ext cx="1240335" cy="111584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23 Conector recto de flecha"/>
              <p:cNvCxnSpPr/>
              <p:nvPr/>
            </p:nvCxnSpPr>
            <p:spPr>
              <a:xfrm flipH="1" flipV="1">
                <a:off x="1801640" y="5439623"/>
                <a:ext cx="5232902" cy="703152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25 CuadroTexto"/>
            <p:cNvSpPr txBox="1"/>
            <p:nvPr/>
          </p:nvSpPr>
          <p:spPr>
            <a:xfrm>
              <a:off x="214330" y="1374600"/>
              <a:ext cx="1674891" cy="1708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100" dirty="0"/>
                <a:t>Título, autores y explicación del contenido de los datos</a:t>
              </a:r>
            </a:p>
          </p:txBody>
        </p:sp>
        <p:sp>
          <p:nvSpPr>
            <p:cNvPr id="29" name="28 CuadroTexto"/>
            <p:cNvSpPr txBox="1"/>
            <p:nvPr/>
          </p:nvSpPr>
          <p:spPr>
            <a:xfrm>
              <a:off x="214330" y="3305591"/>
              <a:ext cx="1674891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100" dirty="0"/>
                <a:t>Archivo con los datos </a:t>
              </a:r>
              <a:r>
                <a:rPr lang="es-ES" sz="2100" dirty="0" smtClean="0"/>
                <a:t>brutos</a:t>
              </a:r>
              <a:endParaRPr lang="es-ES" sz="2100" dirty="0"/>
            </a:p>
          </p:txBody>
        </p:sp>
        <p:sp>
          <p:nvSpPr>
            <p:cNvPr id="31" name="30 CuadroTexto"/>
            <p:cNvSpPr txBox="1"/>
            <p:nvPr/>
          </p:nvSpPr>
          <p:spPr>
            <a:xfrm>
              <a:off x="380231" y="4670355"/>
              <a:ext cx="1674891" cy="1708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100" dirty="0"/>
                <a:t>Indicación de cómo debe citarse este conjunto de datos</a:t>
              </a:r>
            </a:p>
          </p:txBody>
        </p:sp>
        <p:sp>
          <p:nvSpPr>
            <p:cNvPr id="32" name="31 CuadroTexto"/>
            <p:cNvSpPr txBox="1"/>
            <p:nvPr/>
          </p:nvSpPr>
          <p:spPr>
            <a:xfrm>
              <a:off x="9878092" y="1370845"/>
              <a:ext cx="167489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100" dirty="0"/>
                <a:t>Vistas y descargas</a:t>
              </a:r>
            </a:p>
          </p:txBody>
        </p:sp>
        <p:sp>
          <p:nvSpPr>
            <p:cNvPr id="33" name="32 CuadroTexto"/>
            <p:cNvSpPr txBox="1"/>
            <p:nvPr/>
          </p:nvSpPr>
          <p:spPr>
            <a:xfrm>
              <a:off x="10030491" y="3249957"/>
              <a:ext cx="1674891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100" dirty="0"/>
                <a:t>Fecha, DOI y palabras clave</a:t>
              </a:r>
            </a:p>
          </p:txBody>
        </p:sp>
        <p:sp>
          <p:nvSpPr>
            <p:cNvPr id="34" name="33 CuadroTexto"/>
            <p:cNvSpPr txBox="1"/>
            <p:nvPr/>
          </p:nvSpPr>
          <p:spPr>
            <a:xfrm>
              <a:off x="10030491" y="4670355"/>
              <a:ext cx="167489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100" dirty="0"/>
                <a:t>Número de versiones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0084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Marcador de contenido 10">
            <a:extLst>
              <a:ext uri="{FF2B5EF4-FFF2-40B4-BE49-F238E27FC236}">
                <a16:creationId xmlns:a16="http://schemas.microsoft.com/office/drawing/2014/main" xmlns="" id="{001E1EDD-4C60-FB4A-9E94-800FBD464DCD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71598248"/>
              </p:ext>
            </p:extLst>
          </p:nvPr>
        </p:nvGraphicFramePr>
        <p:xfrm>
          <a:off x="372319" y="-36708"/>
          <a:ext cx="11447361" cy="63217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8B84A843-2771-4D4F-9909-4E59E56C41AC}"/>
              </a:ext>
            </a:extLst>
          </p:cNvPr>
          <p:cNvSpPr txBox="1"/>
          <p:nvPr/>
        </p:nvSpPr>
        <p:spPr>
          <a:xfrm>
            <a:off x="1365812" y="1435260"/>
            <a:ext cx="31598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None/>
            </a:pPr>
            <a:r>
              <a:rPr lang="es-ES" sz="2800" b="1" u="sng" dirty="0"/>
              <a:t>Situación actual 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7C6A9A7B-62A3-7247-8517-3292C917FB63}"/>
              </a:ext>
            </a:extLst>
          </p:cNvPr>
          <p:cNvSpPr txBox="1"/>
          <p:nvPr/>
        </p:nvSpPr>
        <p:spPr>
          <a:xfrm>
            <a:off x="7236107" y="1435260"/>
            <a:ext cx="31598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S" sz="2800" b="1" u="sng" dirty="0"/>
              <a:t>Qué se necesita</a:t>
            </a:r>
            <a:endParaRPr lang="es-ES" sz="2800" u="sng" dirty="0"/>
          </a:p>
        </p:txBody>
      </p:sp>
      <p:sp>
        <p:nvSpPr>
          <p:cNvPr id="14" name="3 CuadroTexto">
            <a:extLst>
              <a:ext uri="{FF2B5EF4-FFF2-40B4-BE49-F238E27FC236}">
                <a16:creationId xmlns:a16="http://schemas.microsoft.com/office/drawing/2014/main" xmlns="" id="{1D21B4AD-89CA-E944-89AC-4AF6E3542662}"/>
              </a:ext>
            </a:extLst>
          </p:cNvPr>
          <p:cNvSpPr txBox="1"/>
          <p:nvPr/>
        </p:nvSpPr>
        <p:spPr>
          <a:xfrm>
            <a:off x="0" y="6409078"/>
            <a:ext cx="12192000" cy="430887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200" b="1" dirty="0">
                <a:solidFill>
                  <a:schemeClr val="bg1"/>
                </a:solidFill>
              </a:rPr>
              <a:t>9ª Conferencia Internacional sobre revistas de Ciencias Sociales y Humanidades</a:t>
            </a:r>
          </a:p>
        </p:txBody>
      </p:sp>
    </p:spTree>
    <p:extLst>
      <p:ext uri="{BB962C8B-B14F-4D97-AF65-F5344CB8AC3E}">
        <p14:creationId xmlns:p14="http://schemas.microsoft.com/office/powerpoint/2010/main" val="326634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14213" y="-114300"/>
            <a:ext cx="11713779" cy="1325563"/>
          </a:xfrm>
        </p:spPr>
        <p:txBody>
          <a:bodyPr>
            <a:normAutofit/>
          </a:bodyPr>
          <a:lstStyle/>
          <a:p>
            <a:r>
              <a:rPr lang="es-ES" sz="3200" dirty="0"/>
              <a:t>Ejemplo revista CCSS que tiene una política de datos </a:t>
            </a:r>
          </a:p>
        </p:txBody>
      </p:sp>
      <p:grpSp>
        <p:nvGrpSpPr>
          <p:cNvPr id="3" name="2 Grupo"/>
          <p:cNvGrpSpPr/>
          <p:nvPr/>
        </p:nvGrpSpPr>
        <p:grpSpPr>
          <a:xfrm>
            <a:off x="338216" y="1006126"/>
            <a:ext cx="11369852" cy="5597367"/>
            <a:chOff x="338216" y="1006126"/>
            <a:chExt cx="11369852" cy="5597367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40118" y="1006126"/>
              <a:ext cx="6191830" cy="5597367"/>
            </a:xfrm>
            <a:prstGeom prst="rect">
              <a:avLst/>
            </a:prstGeom>
          </p:spPr>
        </p:pic>
        <p:sp>
          <p:nvSpPr>
            <p:cNvPr id="5" name="4 Rectángulo"/>
            <p:cNvSpPr/>
            <p:nvPr/>
          </p:nvSpPr>
          <p:spPr>
            <a:xfrm>
              <a:off x="3379304" y="2480807"/>
              <a:ext cx="3609893" cy="516835"/>
            </a:xfrm>
            <a:prstGeom prst="rect">
              <a:avLst/>
            </a:pr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7" name="6 Conector recto de flecha"/>
            <p:cNvCxnSpPr/>
            <p:nvPr/>
          </p:nvCxnSpPr>
          <p:spPr>
            <a:xfrm flipH="1">
              <a:off x="2252175" y="2739224"/>
              <a:ext cx="1127128" cy="129208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7 Rectángulo"/>
            <p:cNvSpPr/>
            <p:nvPr/>
          </p:nvSpPr>
          <p:spPr>
            <a:xfrm>
              <a:off x="3379302" y="3151367"/>
              <a:ext cx="3609893" cy="653442"/>
            </a:xfrm>
            <a:prstGeom prst="rect">
              <a:avLst/>
            </a:pr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9" name="8 Conector recto de flecha"/>
            <p:cNvCxnSpPr/>
            <p:nvPr/>
          </p:nvCxnSpPr>
          <p:spPr>
            <a:xfrm>
              <a:off x="6989195" y="3478088"/>
              <a:ext cx="2480808" cy="536823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11 Rectángulo"/>
            <p:cNvSpPr/>
            <p:nvPr/>
          </p:nvSpPr>
          <p:spPr>
            <a:xfrm>
              <a:off x="3379304" y="4814513"/>
              <a:ext cx="3609893" cy="822961"/>
            </a:xfrm>
            <a:prstGeom prst="rect">
              <a:avLst/>
            </a:pr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13" name="12 Conector recto de flecha"/>
            <p:cNvCxnSpPr/>
            <p:nvPr/>
          </p:nvCxnSpPr>
          <p:spPr>
            <a:xfrm flipH="1" flipV="1">
              <a:off x="2379771" y="5144494"/>
              <a:ext cx="1005111" cy="113304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15 CuadroTexto"/>
            <p:cNvSpPr txBox="1"/>
            <p:nvPr/>
          </p:nvSpPr>
          <p:spPr>
            <a:xfrm>
              <a:off x="338216" y="2038339"/>
              <a:ext cx="2120154" cy="1708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100" dirty="0"/>
                <a:t>El autor obligatoriamente debe poner a disposición sus datos</a:t>
              </a:r>
            </a:p>
          </p:txBody>
        </p:sp>
        <p:sp>
          <p:nvSpPr>
            <p:cNvPr id="18" name="17 CuadroTexto"/>
            <p:cNvSpPr txBox="1"/>
            <p:nvPr/>
          </p:nvSpPr>
          <p:spPr>
            <a:xfrm>
              <a:off x="9587914" y="3322319"/>
              <a:ext cx="2120154" cy="1708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100" dirty="0"/>
                <a:t>Ofrecen información sobre cómo y dónde deben depositarse</a:t>
              </a:r>
            </a:p>
          </p:txBody>
        </p:sp>
        <p:sp>
          <p:nvSpPr>
            <p:cNvPr id="19" name="18 CuadroTexto"/>
            <p:cNvSpPr txBox="1"/>
            <p:nvPr/>
          </p:nvSpPr>
          <p:spPr>
            <a:xfrm>
              <a:off x="416629" y="4370861"/>
              <a:ext cx="2120154" cy="1708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100" dirty="0"/>
                <a:t>Advierten que se verificará si los datos realmente pueden ser replicados</a:t>
              </a:r>
            </a:p>
          </p:txBody>
        </p:sp>
      </p:grpSp>
      <p:sp>
        <p:nvSpPr>
          <p:cNvPr id="14" name="13 CuadroTexto"/>
          <p:cNvSpPr txBox="1"/>
          <p:nvPr/>
        </p:nvSpPr>
        <p:spPr>
          <a:xfrm>
            <a:off x="0" y="6440765"/>
            <a:ext cx="12192000" cy="430887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200" b="1" dirty="0">
                <a:solidFill>
                  <a:schemeClr val="bg1"/>
                </a:solidFill>
              </a:rPr>
              <a:t>9ª Conferencia Internacional sobre revistas de Ciencias Sociales y Humanidades</a:t>
            </a:r>
          </a:p>
        </p:txBody>
      </p:sp>
    </p:spTree>
    <p:extLst>
      <p:ext uri="{BB962C8B-B14F-4D97-AF65-F5344CB8AC3E}">
        <p14:creationId xmlns:p14="http://schemas.microsoft.com/office/powerpoint/2010/main" val="273464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-19619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ES" sz="4000" dirty="0"/>
              <a:t>¿Qué estamos haciendo nosotros? 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0" y="6409078"/>
            <a:ext cx="12192000" cy="430887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200" b="1" dirty="0">
                <a:solidFill>
                  <a:schemeClr val="bg1"/>
                </a:solidFill>
              </a:rPr>
              <a:t>9ª Conferencia Internacional sobre revistas de Ciencias Sociales y Humanidades</a:t>
            </a: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1189776430"/>
              </p:ext>
            </p:extLst>
          </p:nvPr>
        </p:nvGraphicFramePr>
        <p:xfrm>
          <a:off x="240145" y="1066619"/>
          <a:ext cx="11711710" cy="4068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1163780" y="4857916"/>
            <a:ext cx="1068647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1. Vidal-</a:t>
            </a:r>
            <a:r>
              <a:rPr lang="es-ES" sz="1400" dirty="0" err="1" smtClean="0"/>
              <a:t>Infer</a:t>
            </a:r>
            <a:r>
              <a:rPr lang="es-ES" sz="1400" dirty="0" smtClean="0"/>
              <a:t> </a:t>
            </a:r>
            <a:r>
              <a:rPr lang="es-ES" sz="1400" dirty="0"/>
              <a:t>A, Aleixandre-</a:t>
            </a:r>
            <a:r>
              <a:rPr lang="es-ES" sz="1400" dirty="0" err="1"/>
              <a:t>Benavent</a:t>
            </a:r>
            <a:r>
              <a:rPr lang="es-ES" sz="1400" dirty="0"/>
              <a:t> R, Lucas-Domínguez R, Sixto-</a:t>
            </a:r>
            <a:r>
              <a:rPr lang="es-ES" sz="1400" dirty="0" err="1"/>
              <a:t>Costoya</a:t>
            </a:r>
            <a:r>
              <a:rPr lang="es-ES" sz="1400" dirty="0"/>
              <a:t> A. </a:t>
            </a:r>
            <a:r>
              <a:rPr lang="es-ES" sz="1400" dirty="0" err="1"/>
              <a:t>The</a:t>
            </a:r>
            <a:r>
              <a:rPr lang="es-ES" sz="1400" dirty="0"/>
              <a:t> </a:t>
            </a:r>
            <a:r>
              <a:rPr lang="es-ES" sz="1400" dirty="0" err="1"/>
              <a:t>availability</a:t>
            </a:r>
            <a:r>
              <a:rPr lang="es-ES" sz="1400" dirty="0"/>
              <a:t> of </a:t>
            </a:r>
            <a:r>
              <a:rPr lang="es-ES" sz="1400" dirty="0" err="1"/>
              <a:t>raw</a:t>
            </a:r>
            <a:r>
              <a:rPr lang="es-ES" sz="1400" dirty="0"/>
              <a:t> data in </a:t>
            </a:r>
            <a:r>
              <a:rPr lang="es-ES" sz="1400" dirty="0" err="1"/>
              <a:t>substance</a:t>
            </a:r>
            <a:r>
              <a:rPr lang="es-ES" sz="1400" dirty="0"/>
              <a:t> abuse </a:t>
            </a:r>
            <a:r>
              <a:rPr lang="es-ES" sz="1400" dirty="0" err="1"/>
              <a:t>scientific</a:t>
            </a:r>
            <a:r>
              <a:rPr lang="es-ES" sz="1400" dirty="0"/>
              <a:t> </a:t>
            </a:r>
            <a:r>
              <a:rPr lang="es-ES" sz="1400" dirty="0" err="1"/>
              <a:t>journals</a:t>
            </a:r>
            <a:r>
              <a:rPr lang="es-ES" sz="1400" dirty="0"/>
              <a:t>. </a:t>
            </a:r>
            <a:r>
              <a:rPr lang="es-ES" sz="1400" dirty="0" err="1"/>
              <a:t>Journal</a:t>
            </a:r>
            <a:r>
              <a:rPr lang="es-ES" sz="1400" dirty="0"/>
              <a:t> of </a:t>
            </a:r>
            <a:r>
              <a:rPr lang="es-ES" sz="1400" dirty="0" err="1"/>
              <a:t>Substance</a:t>
            </a:r>
            <a:r>
              <a:rPr lang="es-ES" sz="1400" dirty="0"/>
              <a:t> </a:t>
            </a:r>
            <a:r>
              <a:rPr lang="es-ES" sz="1400" dirty="0" smtClean="0"/>
              <a:t>Use, 2019;24(1</a:t>
            </a:r>
            <a:r>
              <a:rPr lang="es-ES" sz="1400" dirty="0"/>
              <a:t>):36-40. </a:t>
            </a:r>
          </a:p>
          <a:p>
            <a:r>
              <a:rPr lang="es-ES" sz="1400" dirty="0" smtClean="0"/>
              <a:t>2. Aleixandre-</a:t>
            </a:r>
            <a:r>
              <a:rPr lang="es-ES" sz="1400" dirty="0" err="1" smtClean="0"/>
              <a:t>Benavent</a:t>
            </a:r>
            <a:r>
              <a:rPr lang="es-ES" sz="1400" dirty="0" smtClean="0"/>
              <a:t> </a:t>
            </a:r>
            <a:r>
              <a:rPr lang="es-ES" sz="1400" dirty="0"/>
              <a:t>R, Lucas-Domínguez R, Sixto-</a:t>
            </a:r>
            <a:r>
              <a:rPr lang="es-ES" sz="1400" dirty="0" err="1"/>
              <a:t>Costoya</a:t>
            </a:r>
            <a:r>
              <a:rPr lang="es-ES" sz="1400" dirty="0"/>
              <a:t> A, Vidal-</a:t>
            </a:r>
            <a:r>
              <a:rPr lang="es-ES" sz="1400" dirty="0" err="1"/>
              <a:t>Infer</a:t>
            </a:r>
            <a:r>
              <a:rPr lang="es-ES" sz="1400" dirty="0"/>
              <a:t> A. </a:t>
            </a:r>
            <a:r>
              <a:rPr lang="es-ES" sz="1400" dirty="0" err="1"/>
              <a:t>The</a:t>
            </a:r>
            <a:r>
              <a:rPr lang="es-ES" sz="1400" dirty="0"/>
              <a:t> </a:t>
            </a:r>
            <a:r>
              <a:rPr lang="es-ES" sz="1400" dirty="0" err="1"/>
              <a:t>Sharing</a:t>
            </a:r>
            <a:r>
              <a:rPr lang="es-ES" sz="1400" dirty="0"/>
              <a:t> of </a:t>
            </a:r>
            <a:r>
              <a:rPr lang="es-ES" sz="1400" dirty="0" err="1"/>
              <a:t>Research</a:t>
            </a:r>
            <a:r>
              <a:rPr lang="es-ES" sz="1400" dirty="0"/>
              <a:t> Data in </a:t>
            </a:r>
            <a:r>
              <a:rPr lang="es-ES" sz="1400" dirty="0" err="1"/>
              <a:t>the</a:t>
            </a:r>
            <a:r>
              <a:rPr lang="es-ES" sz="1400" dirty="0"/>
              <a:t> </a:t>
            </a:r>
            <a:r>
              <a:rPr lang="es-ES" sz="1400" dirty="0" err="1"/>
              <a:t>Cell</a:t>
            </a:r>
            <a:r>
              <a:rPr lang="es-ES" sz="1400" dirty="0"/>
              <a:t> &amp; </a:t>
            </a:r>
            <a:r>
              <a:rPr lang="es-ES" sz="1400" dirty="0" err="1"/>
              <a:t>Tissue</a:t>
            </a:r>
            <a:r>
              <a:rPr lang="es-ES" sz="1400" dirty="0"/>
              <a:t> </a:t>
            </a:r>
            <a:r>
              <a:rPr lang="es-ES" sz="1400" dirty="0" err="1"/>
              <a:t>Engineering</a:t>
            </a:r>
            <a:r>
              <a:rPr lang="es-ES" sz="1400" dirty="0"/>
              <a:t> </a:t>
            </a:r>
            <a:r>
              <a:rPr lang="es-ES" sz="1400" dirty="0" err="1"/>
              <a:t>Area</a:t>
            </a:r>
            <a:r>
              <a:rPr lang="es-ES" sz="1400" dirty="0"/>
              <a:t>: </a:t>
            </a:r>
            <a:r>
              <a:rPr lang="es-ES" sz="1400" dirty="0" err="1"/>
              <a:t>Is</a:t>
            </a:r>
            <a:r>
              <a:rPr lang="es-ES" sz="1400" dirty="0"/>
              <a:t> </a:t>
            </a:r>
            <a:r>
              <a:rPr lang="es-ES" sz="1400" dirty="0" err="1"/>
              <a:t>It</a:t>
            </a:r>
            <a:r>
              <a:rPr lang="es-ES" sz="1400" dirty="0"/>
              <a:t> a </a:t>
            </a:r>
            <a:r>
              <a:rPr lang="es-ES" sz="1400" dirty="0" err="1"/>
              <a:t>Common</a:t>
            </a:r>
            <a:r>
              <a:rPr lang="es-ES" sz="1400" dirty="0"/>
              <a:t> </a:t>
            </a:r>
            <a:r>
              <a:rPr lang="es-ES" sz="1400" dirty="0" err="1"/>
              <a:t>Practice</a:t>
            </a:r>
            <a:r>
              <a:rPr lang="es-ES" sz="1400" dirty="0"/>
              <a:t>? </a:t>
            </a:r>
            <a:r>
              <a:rPr lang="es-ES" sz="1400" dirty="0" err="1"/>
              <a:t>Stem</a:t>
            </a:r>
            <a:r>
              <a:rPr lang="es-ES" sz="1400" dirty="0"/>
              <a:t> </a:t>
            </a:r>
            <a:r>
              <a:rPr lang="es-ES" sz="1400" dirty="0" err="1"/>
              <a:t>Cells</a:t>
            </a:r>
            <a:r>
              <a:rPr lang="es-ES" sz="1400" dirty="0"/>
              <a:t> </a:t>
            </a:r>
            <a:r>
              <a:rPr lang="es-ES" sz="1400" dirty="0" err="1" smtClean="0"/>
              <a:t>Dev</a:t>
            </a:r>
            <a:r>
              <a:rPr lang="es-ES" sz="1400" dirty="0" smtClean="0"/>
              <a:t>, 2018;27(11</a:t>
            </a:r>
            <a:r>
              <a:rPr lang="es-ES" sz="1400" dirty="0"/>
              <a:t>):717-22.</a:t>
            </a:r>
          </a:p>
          <a:p>
            <a:r>
              <a:rPr lang="es-ES" sz="1400" dirty="0" smtClean="0"/>
              <a:t>3. Vidal-</a:t>
            </a:r>
            <a:r>
              <a:rPr lang="es-ES" sz="1400" dirty="0" err="1" smtClean="0"/>
              <a:t>Infer</a:t>
            </a:r>
            <a:r>
              <a:rPr lang="es-ES" sz="1400" dirty="0" smtClean="0"/>
              <a:t> </a:t>
            </a:r>
            <a:r>
              <a:rPr lang="es-ES" sz="1400" dirty="0"/>
              <a:t>A, Tarazona B, Alonso-Arroyo A, Aleixandre-</a:t>
            </a:r>
            <a:r>
              <a:rPr lang="es-ES" sz="1400" dirty="0" err="1"/>
              <a:t>Benavent</a:t>
            </a:r>
            <a:r>
              <a:rPr lang="es-ES" sz="1400" dirty="0"/>
              <a:t> R. </a:t>
            </a:r>
            <a:r>
              <a:rPr lang="es-ES" sz="1400" dirty="0" err="1"/>
              <a:t>Public</a:t>
            </a:r>
            <a:r>
              <a:rPr lang="es-ES" sz="1400" dirty="0"/>
              <a:t> </a:t>
            </a:r>
            <a:r>
              <a:rPr lang="es-ES" sz="1400" dirty="0" err="1"/>
              <a:t>availability</a:t>
            </a:r>
            <a:r>
              <a:rPr lang="es-ES" sz="1400" dirty="0"/>
              <a:t> of </a:t>
            </a:r>
            <a:r>
              <a:rPr lang="es-ES" sz="1400" dirty="0" err="1"/>
              <a:t>research</a:t>
            </a:r>
            <a:r>
              <a:rPr lang="es-ES" sz="1400" dirty="0"/>
              <a:t> data in </a:t>
            </a:r>
            <a:r>
              <a:rPr lang="es-ES" sz="1400" dirty="0" err="1"/>
              <a:t>dentistry</a:t>
            </a:r>
            <a:r>
              <a:rPr lang="es-ES" sz="1400" dirty="0"/>
              <a:t> </a:t>
            </a:r>
            <a:r>
              <a:rPr lang="es-ES" sz="1400" dirty="0" err="1"/>
              <a:t>journals</a:t>
            </a:r>
            <a:r>
              <a:rPr lang="es-ES" sz="1400" dirty="0"/>
              <a:t> </a:t>
            </a:r>
            <a:r>
              <a:rPr lang="es-ES" sz="1400" dirty="0" err="1"/>
              <a:t>indexed</a:t>
            </a:r>
            <a:r>
              <a:rPr lang="es-ES" sz="1400" dirty="0"/>
              <a:t> in </a:t>
            </a:r>
            <a:r>
              <a:rPr lang="es-ES" sz="1400" dirty="0" err="1"/>
              <a:t>Journal</a:t>
            </a:r>
            <a:r>
              <a:rPr lang="es-ES" sz="1400" dirty="0"/>
              <a:t> </a:t>
            </a:r>
            <a:r>
              <a:rPr lang="es-ES" sz="1400" dirty="0" err="1"/>
              <a:t>Citation</a:t>
            </a:r>
            <a:r>
              <a:rPr lang="es-ES" sz="1400" dirty="0"/>
              <a:t> </a:t>
            </a:r>
            <a:r>
              <a:rPr lang="es-ES" sz="1400" dirty="0" err="1"/>
              <a:t>Reports</a:t>
            </a:r>
            <a:r>
              <a:rPr lang="es-ES" sz="1400" dirty="0"/>
              <a:t>. </a:t>
            </a:r>
            <a:r>
              <a:rPr lang="es-ES" sz="1400" dirty="0" err="1"/>
              <a:t>Clin</a:t>
            </a:r>
            <a:r>
              <a:rPr lang="es-ES" sz="1400" dirty="0"/>
              <a:t> Oral </a:t>
            </a:r>
            <a:r>
              <a:rPr lang="es-ES" sz="1400" dirty="0" err="1"/>
              <a:t>Investig</a:t>
            </a:r>
            <a:r>
              <a:rPr lang="es-ES" sz="1400" dirty="0"/>
              <a:t>, 2018;22(1):275-80.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5245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25938" y="112877"/>
            <a:ext cx="10515600" cy="1325563"/>
          </a:xfrm>
        </p:spPr>
        <p:txBody>
          <a:bodyPr>
            <a:normAutofit/>
          </a:bodyPr>
          <a:lstStyle/>
          <a:p>
            <a:r>
              <a:rPr lang="es-ES" sz="2800" dirty="0"/>
              <a:t>Ejemplo cuantitativo en revistas del área de adicciones</a:t>
            </a:r>
          </a:p>
        </p:txBody>
      </p:sp>
      <p:grpSp>
        <p:nvGrpSpPr>
          <p:cNvPr id="4" name="Grupo 40"/>
          <p:cNvGrpSpPr/>
          <p:nvPr/>
        </p:nvGrpSpPr>
        <p:grpSpPr>
          <a:xfrm>
            <a:off x="2701" y="1210123"/>
            <a:ext cx="12189299" cy="4827882"/>
            <a:chOff x="270200" y="5046361"/>
            <a:chExt cx="6424305" cy="2915644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00902" y="5537020"/>
              <a:ext cx="1924642" cy="1231346"/>
            </a:xfrm>
            <a:prstGeom prst="rect">
              <a:avLst/>
            </a:prstGeom>
            <a:ln w="9525">
              <a:solidFill>
                <a:sysClr val="windowText" lastClr="000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48932" y="5537020"/>
              <a:ext cx="1924642" cy="1234886"/>
            </a:xfrm>
            <a:prstGeom prst="rect">
              <a:avLst/>
            </a:prstGeom>
            <a:ln w="9525">
              <a:solidFill>
                <a:sysClr val="windowText" lastClr="000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611379" y="5537020"/>
              <a:ext cx="1925653" cy="1242471"/>
            </a:xfrm>
            <a:prstGeom prst="rect">
              <a:avLst/>
            </a:prstGeom>
            <a:ln w="12700">
              <a:solidFill>
                <a:sysClr val="windowText" lastClr="000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8" name="12 Elipse"/>
            <p:cNvSpPr/>
            <p:nvPr/>
          </p:nvSpPr>
          <p:spPr>
            <a:xfrm>
              <a:off x="300902" y="6080470"/>
              <a:ext cx="341627" cy="134170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s-ES" sz="5315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9" name="13 Rectángulo"/>
            <p:cNvSpPr/>
            <p:nvPr/>
          </p:nvSpPr>
          <p:spPr>
            <a:xfrm>
              <a:off x="861954" y="5860210"/>
              <a:ext cx="1304797" cy="864652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s-ES" sz="5315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10" name="14 Rectángulo"/>
            <p:cNvSpPr/>
            <p:nvPr/>
          </p:nvSpPr>
          <p:spPr>
            <a:xfrm>
              <a:off x="2721149" y="5585888"/>
              <a:ext cx="1167450" cy="116911"/>
            </a:xfrm>
            <a:prstGeom prst="rect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s-ES" sz="5315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11" name="15 Rectángulo"/>
            <p:cNvSpPr/>
            <p:nvPr/>
          </p:nvSpPr>
          <p:spPr>
            <a:xfrm>
              <a:off x="4705150" y="5993346"/>
              <a:ext cx="1831882" cy="722625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s-ES" sz="5315" kern="0">
                <a:solidFill>
                  <a:sysClr val="window" lastClr="FFFFFF"/>
                </a:solidFill>
                <a:latin typeface="Calibri"/>
              </a:endParaRPr>
            </a:p>
          </p:txBody>
        </p:sp>
        <p:cxnSp>
          <p:nvCxnSpPr>
            <p:cNvPr id="12" name="16 Conector recto de flecha"/>
            <p:cNvCxnSpPr>
              <a:cxnSpLocks noChangeShapeType="1"/>
            </p:cNvCxnSpPr>
            <p:nvPr/>
          </p:nvCxnSpPr>
          <p:spPr bwMode="auto">
            <a:xfrm>
              <a:off x="561393" y="6214640"/>
              <a:ext cx="300561" cy="687896"/>
            </a:xfrm>
            <a:prstGeom prst="straightConnector1">
              <a:avLst/>
            </a:prstGeom>
            <a:noFill/>
            <a:ln w="28575" algn="ctr">
              <a:solidFill>
                <a:srgbClr val="FF0000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17 Conector recto de flecha"/>
            <p:cNvCxnSpPr>
              <a:cxnSpLocks noChangeShapeType="1"/>
              <a:stCxn id="9" idx="2"/>
            </p:cNvCxnSpPr>
            <p:nvPr/>
          </p:nvCxnSpPr>
          <p:spPr bwMode="auto">
            <a:xfrm flipH="1">
              <a:off x="1140781" y="6724862"/>
              <a:ext cx="373571" cy="177674"/>
            </a:xfrm>
            <a:prstGeom prst="straightConnector1">
              <a:avLst/>
            </a:prstGeom>
            <a:noFill/>
            <a:ln w="28575" algn="ctr">
              <a:solidFill>
                <a:srgbClr val="FF0000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18 CuadroTexto"/>
            <p:cNvSpPr txBox="1"/>
            <p:nvPr/>
          </p:nvSpPr>
          <p:spPr>
            <a:xfrm>
              <a:off x="270200" y="6970783"/>
              <a:ext cx="1986045" cy="5576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s-ES_tradnl" kern="0" spc="-59" dirty="0">
                  <a:solidFill>
                    <a:sysClr val="windowText" lastClr="000000"/>
                  </a:solidFill>
                </a:rPr>
                <a:t>Búsqueda dentro de cada categoría en </a:t>
              </a:r>
              <a:r>
                <a:rPr lang="es-ES_tradnl" kern="0" spc="-59" dirty="0" err="1">
                  <a:solidFill>
                    <a:sysClr val="windowText" lastClr="000000"/>
                  </a:solidFill>
                </a:rPr>
                <a:t>Science</a:t>
              </a:r>
              <a:r>
                <a:rPr lang="es-ES_tradnl" kern="0" spc="-59" dirty="0">
                  <a:solidFill>
                    <a:sysClr val="windowText" lastClr="000000"/>
                  </a:solidFill>
                </a:rPr>
                <a:t> </a:t>
              </a:r>
              <a:r>
                <a:rPr lang="es-ES_tradnl" kern="0" spc="-59" dirty="0" err="1">
                  <a:solidFill>
                    <a:sysClr val="windowText" lastClr="000000"/>
                  </a:solidFill>
                </a:rPr>
                <a:t>Citation</a:t>
              </a:r>
              <a:r>
                <a:rPr lang="es-ES_tradnl" kern="0" spc="-59" dirty="0">
                  <a:solidFill>
                    <a:sysClr val="windowText" lastClr="000000"/>
                  </a:solidFill>
                </a:rPr>
                <a:t> </a:t>
              </a:r>
              <a:r>
                <a:rPr lang="es-ES_tradnl" kern="0" spc="-59" dirty="0" err="1">
                  <a:solidFill>
                    <a:sysClr val="windowText" lastClr="000000"/>
                  </a:solidFill>
                </a:rPr>
                <a:t>Index</a:t>
              </a:r>
              <a:r>
                <a:rPr lang="es-ES_tradnl" kern="0" spc="-59" dirty="0">
                  <a:solidFill>
                    <a:sysClr val="windowText" lastClr="000000"/>
                  </a:solidFill>
                </a:rPr>
                <a:t> </a:t>
              </a:r>
              <a:r>
                <a:rPr lang="es-ES_tradnl" kern="0" spc="-59" dirty="0" err="1">
                  <a:solidFill>
                    <a:sysClr val="windowText" lastClr="000000"/>
                  </a:solidFill>
                </a:rPr>
                <a:t>Expanded</a:t>
              </a:r>
              <a:r>
                <a:rPr lang="es-ES_tradnl" kern="0" spc="-59" dirty="0">
                  <a:solidFill>
                    <a:sysClr val="windowText" lastClr="000000"/>
                  </a:solidFill>
                </a:rPr>
                <a:t> y Social </a:t>
              </a:r>
              <a:r>
                <a:rPr lang="es-ES_tradnl" kern="0" spc="-59" dirty="0" err="1">
                  <a:solidFill>
                    <a:sysClr val="windowText" lastClr="000000"/>
                  </a:solidFill>
                </a:rPr>
                <a:t>Science</a:t>
              </a:r>
              <a:r>
                <a:rPr lang="es-ES_tradnl" kern="0" spc="-59" dirty="0">
                  <a:solidFill>
                    <a:sysClr val="windowText" lastClr="000000"/>
                  </a:solidFill>
                </a:rPr>
                <a:t> </a:t>
              </a:r>
              <a:r>
                <a:rPr lang="es-ES_tradnl" kern="0" spc="-59" dirty="0" err="1">
                  <a:solidFill>
                    <a:sysClr val="windowText" lastClr="000000"/>
                  </a:solidFill>
                </a:rPr>
                <a:t>Citation</a:t>
              </a:r>
              <a:r>
                <a:rPr lang="es-ES_tradnl" kern="0" spc="-59" dirty="0">
                  <a:solidFill>
                    <a:sysClr val="windowText" lastClr="000000"/>
                  </a:solidFill>
                </a:rPr>
                <a:t> </a:t>
              </a:r>
              <a:r>
                <a:rPr lang="es-ES_tradnl" kern="0" spc="-59" dirty="0" err="1">
                  <a:solidFill>
                    <a:sysClr val="windowText" lastClr="000000"/>
                  </a:solidFill>
                </a:rPr>
                <a:t>Index</a:t>
              </a:r>
              <a:r>
                <a:rPr lang="es-ES_tradnl" kern="0" spc="-59" dirty="0">
                  <a:solidFill>
                    <a:sysClr val="windowText" lastClr="000000"/>
                  </a:solidFill>
                </a:rPr>
                <a:t> de JCR</a:t>
              </a:r>
              <a:endParaRPr lang="es-ES" kern="0" spc="-59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" name="19 CuadroTexto"/>
            <p:cNvSpPr txBox="1"/>
            <p:nvPr/>
          </p:nvSpPr>
          <p:spPr>
            <a:xfrm>
              <a:off x="2346428" y="6902536"/>
              <a:ext cx="2027146" cy="10594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s-ES_tradnl" kern="0" spc="-59" dirty="0">
                  <a:solidFill>
                    <a:sysClr val="windowText" lastClr="000000"/>
                  </a:solidFill>
                </a:rPr>
                <a:t>Localización mediante una ecuación de búsqueda  en PMC de los artículos originales que contenían material suplementario (</a:t>
              </a:r>
              <a:r>
                <a:rPr lang="es-ES_tradnl" kern="0" spc="-59" dirty="0" err="1">
                  <a:solidFill>
                    <a:sysClr val="windowText" lastClr="000000"/>
                  </a:solidFill>
                </a:rPr>
                <a:t>MatSup</a:t>
              </a:r>
              <a:r>
                <a:rPr lang="es-ES_tradnl" kern="0" spc="-59" dirty="0">
                  <a:solidFill>
                    <a:sysClr val="windowText" lastClr="000000"/>
                  </a:solidFill>
                </a:rPr>
                <a:t>), anotando la cantidad y el tipo de archivo (PDF, </a:t>
              </a:r>
              <a:r>
                <a:rPr lang="es-ES_tradnl" kern="0" spc="-59" dirty="0" err="1">
                  <a:solidFill>
                    <a:sysClr val="windowText" lastClr="000000"/>
                  </a:solidFill>
                </a:rPr>
                <a:t>doc</a:t>
              </a:r>
              <a:r>
                <a:rPr lang="es-ES_tradnl" kern="0" spc="-59" dirty="0">
                  <a:solidFill>
                    <a:sysClr val="windowText" lastClr="000000"/>
                  </a:solidFill>
                </a:rPr>
                <a:t>, </a:t>
              </a:r>
              <a:r>
                <a:rPr lang="es-ES_tradnl" kern="0" spc="-59" dirty="0" err="1">
                  <a:solidFill>
                    <a:sysClr val="windowText" lastClr="000000"/>
                  </a:solidFill>
                </a:rPr>
                <a:t>docx</a:t>
              </a:r>
              <a:r>
                <a:rPr lang="es-ES_tradnl" kern="0" spc="-59" dirty="0">
                  <a:solidFill>
                    <a:sysClr val="windowText" lastClr="000000"/>
                  </a:solidFill>
                </a:rPr>
                <a:t>, </a:t>
              </a:r>
              <a:r>
                <a:rPr lang="es-ES_tradnl" kern="0" spc="-59" dirty="0" err="1">
                  <a:solidFill>
                    <a:sysClr val="windowText" lastClr="000000"/>
                  </a:solidFill>
                </a:rPr>
                <a:t>csv</a:t>
              </a:r>
              <a:r>
                <a:rPr lang="es-ES_tradnl" kern="0" spc="-59" dirty="0">
                  <a:solidFill>
                    <a:sysClr val="windowText" lastClr="000000"/>
                  </a:solidFill>
                </a:rPr>
                <a:t>, </a:t>
              </a:r>
              <a:r>
                <a:rPr lang="es-ES_tradnl" kern="0" spc="-59" dirty="0" err="1">
                  <a:solidFill>
                    <a:sysClr val="windowText" lastClr="000000"/>
                  </a:solidFill>
                </a:rPr>
                <a:t>xls</a:t>
              </a:r>
              <a:r>
                <a:rPr lang="es-ES_tradnl" kern="0" spc="-59" dirty="0">
                  <a:solidFill>
                    <a:sysClr val="windowText" lastClr="000000"/>
                  </a:solidFill>
                </a:rPr>
                <a:t>, </a:t>
              </a:r>
              <a:r>
                <a:rPr lang="es-ES_tradnl" kern="0" spc="-59" dirty="0" err="1">
                  <a:solidFill>
                    <a:sysClr val="windowText" lastClr="000000"/>
                  </a:solidFill>
                </a:rPr>
                <a:t>xlsx</a:t>
              </a:r>
              <a:r>
                <a:rPr lang="es-ES_tradnl" kern="0" spc="-59" dirty="0">
                  <a:solidFill>
                    <a:sysClr val="windowText" lastClr="000000"/>
                  </a:solidFill>
                </a:rPr>
                <a:t>…)</a:t>
              </a:r>
              <a:endParaRPr lang="es-ES" kern="0" spc="-59" dirty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16" name="20 Conector recto de flecha"/>
            <p:cNvCxnSpPr>
              <a:cxnSpLocks noChangeShapeType="1"/>
              <a:endCxn id="15" idx="0"/>
            </p:cNvCxnSpPr>
            <p:nvPr/>
          </p:nvCxnSpPr>
          <p:spPr bwMode="auto">
            <a:xfrm>
              <a:off x="3345580" y="5702799"/>
              <a:ext cx="14422" cy="1199737"/>
            </a:xfrm>
            <a:prstGeom prst="straightConnector1">
              <a:avLst/>
            </a:prstGeom>
            <a:noFill/>
            <a:ln w="28575" algn="ctr">
              <a:solidFill>
                <a:srgbClr val="FF0000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" name="21 CuadroTexto"/>
            <p:cNvSpPr txBox="1"/>
            <p:nvPr/>
          </p:nvSpPr>
          <p:spPr>
            <a:xfrm>
              <a:off x="4611378" y="6936474"/>
              <a:ext cx="1925653" cy="7249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s-ES_tradnl" kern="0" spc="-59" dirty="0">
                  <a:solidFill>
                    <a:sysClr val="windowText" lastClr="000000"/>
                  </a:solidFill>
                </a:rPr>
                <a:t>Análisis de  cada fichero con detenimiento para poder averiguar cuáles de esos archivos podían ser considerados datos </a:t>
              </a:r>
              <a:r>
                <a:rPr lang="es-ES_tradnl" kern="0" spc="-59" dirty="0" smtClean="0">
                  <a:solidFill>
                    <a:sysClr val="windowText" lastClr="000000"/>
                  </a:solidFill>
                </a:rPr>
                <a:t>brutos. </a:t>
              </a:r>
              <a:endParaRPr lang="es-ES" kern="0" spc="-59" dirty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18" name="22 Conector recto de flecha"/>
            <p:cNvCxnSpPr>
              <a:cxnSpLocks noChangeShapeType="1"/>
            </p:cNvCxnSpPr>
            <p:nvPr/>
          </p:nvCxnSpPr>
          <p:spPr bwMode="auto">
            <a:xfrm flipH="1">
              <a:off x="5214250" y="6724862"/>
              <a:ext cx="8750" cy="177674"/>
            </a:xfrm>
            <a:prstGeom prst="straightConnector1">
              <a:avLst/>
            </a:prstGeom>
            <a:noFill/>
            <a:ln w="28575" algn="ctr">
              <a:solidFill>
                <a:srgbClr val="FF0000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19" name="Imagen 3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43367" y="5046361"/>
              <a:ext cx="373284" cy="53918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chemeClr val="tx1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0" name="Imagen 3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09029" y="5046361"/>
              <a:ext cx="368989" cy="54574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chemeClr val="tx1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1" name="Imagen 3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325087" y="5048259"/>
              <a:ext cx="369418" cy="53763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chemeClr val="tx1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</p:grpSp>
      <p:sp>
        <p:nvSpPr>
          <p:cNvPr id="22" name="21 CuadroTexto"/>
          <p:cNvSpPr txBox="1"/>
          <p:nvPr/>
        </p:nvSpPr>
        <p:spPr>
          <a:xfrm>
            <a:off x="0" y="6409078"/>
            <a:ext cx="12192000" cy="430887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200" b="1" dirty="0">
                <a:solidFill>
                  <a:schemeClr val="bg1"/>
                </a:solidFill>
              </a:rPr>
              <a:t>9ª Conferencia Internacional sobre revistas de Ciencias Sociales y Humanidades</a:t>
            </a:r>
          </a:p>
        </p:txBody>
      </p:sp>
    </p:spTree>
    <p:extLst>
      <p:ext uri="{BB962C8B-B14F-4D97-AF65-F5344CB8AC3E}">
        <p14:creationId xmlns:p14="http://schemas.microsoft.com/office/powerpoint/2010/main" val="56120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3421" y="65571"/>
            <a:ext cx="11824137" cy="1325563"/>
          </a:xfrm>
        </p:spPr>
        <p:txBody>
          <a:bodyPr>
            <a:normAutofit/>
          </a:bodyPr>
          <a:lstStyle/>
          <a:p>
            <a:r>
              <a:rPr lang="es-ES" sz="2800" dirty="0"/>
              <a:t>Ejemplo cualitativo de entrevistas </a:t>
            </a:r>
            <a:r>
              <a:rPr lang="es-ES" sz="2800" dirty="0" err="1"/>
              <a:t>semiestructuradas</a:t>
            </a:r>
            <a:r>
              <a:rPr lang="es-ES" sz="2800" dirty="0"/>
              <a:t> a investigadores del área de adicciones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0" y="6409078"/>
            <a:ext cx="12192000" cy="430887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200" b="1" dirty="0">
                <a:solidFill>
                  <a:schemeClr val="bg1"/>
                </a:solidFill>
              </a:rPr>
              <a:t>9ª Conferencia Internacional sobre revistas de Ciencias Sociales y Humanidades</a:t>
            </a:r>
          </a:p>
        </p:txBody>
      </p:sp>
      <p:pic>
        <p:nvPicPr>
          <p:cNvPr id="3" name="Picture 2" descr="C:\Users\Andrea\Desktop\ADICCIONES REVISTA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15" y="1240702"/>
            <a:ext cx="11790570" cy="493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917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0094" y="147842"/>
            <a:ext cx="10515600" cy="1325563"/>
          </a:xfrm>
        </p:spPr>
        <p:txBody>
          <a:bodyPr/>
          <a:lstStyle/>
          <a:p>
            <a:r>
              <a:rPr lang="es-ES" b="1" dirty="0"/>
              <a:t>¿Qué son los datos </a:t>
            </a:r>
            <a:r>
              <a:rPr lang="es-ES" b="1" dirty="0" smtClean="0"/>
              <a:t>brutos </a:t>
            </a:r>
            <a:r>
              <a:rPr lang="es-ES" b="1" dirty="0"/>
              <a:t>de investigación?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11039" y="1328549"/>
            <a:ext cx="10515600" cy="2609708"/>
          </a:xfrm>
        </p:spPr>
        <p:txBody>
          <a:bodyPr/>
          <a:lstStyle/>
          <a:p>
            <a:pPr marL="0" indent="0">
              <a:buNone/>
            </a:pPr>
            <a:r>
              <a:rPr lang="es-ES" i="1" dirty="0" smtClean="0"/>
              <a:t>«Se definen </a:t>
            </a:r>
            <a:r>
              <a:rPr lang="es-ES" i="1" dirty="0"/>
              <a:t>como aquel material registrado comúnmente aceptado por la comunidad científica como necesario para validar resultados de investigación. </a:t>
            </a:r>
            <a:endParaRPr lang="es-ES" i="1" dirty="0" smtClean="0"/>
          </a:p>
          <a:p>
            <a:pPr marL="0" indent="0">
              <a:buNone/>
            </a:pPr>
            <a:r>
              <a:rPr lang="es-ES" i="1" dirty="0" smtClean="0"/>
              <a:t>NO </a:t>
            </a:r>
            <a:r>
              <a:rPr lang="es-ES" i="1" dirty="0"/>
              <a:t>serían datos de investigación ni los análisis preliminares, borradores de la elaboración de artículos, planes de investigaciones futuras, revisiones por pares ni comunicaciones entre colegas</a:t>
            </a:r>
            <a:r>
              <a:rPr lang="es-ES" i="1" dirty="0" smtClean="0"/>
              <a:t>.»</a:t>
            </a:r>
            <a:endParaRPr lang="es-ES" i="1" dirty="0"/>
          </a:p>
          <a:p>
            <a:pPr marL="0" indent="0">
              <a:buNone/>
            </a:pPr>
            <a:endParaRPr lang="es-ES" sz="1400" dirty="0"/>
          </a:p>
        </p:txBody>
      </p:sp>
      <p:pic>
        <p:nvPicPr>
          <p:cNvPr id="1026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628" y="3958746"/>
            <a:ext cx="3347066" cy="23204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0" y="6409078"/>
            <a:ext cx="12192000" cy="430887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200" b="1" dirty="0">
                <a:solidFill>
                  <a:schemeClr val="bg1"/>
                </a:solidFill>
              </a:rPr>
              <a:t>9ª Conferencia Internacional sobre revistas de Ciencias Sociales y Humanidades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811039" y="4164996"/>
            <a:ext cx="4916032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dirty="0" err="1"/>
              <a:t>The</a:t>
            </a:r>
            <a:r>
              <a:rPr lang="es-ES" sz="1600" dirty="0"/>
              <a:t> Office Management and </a:t>
            </a:r>
            <a:r>
              <a:rPr lang="es-ES" sz="1600" dirty="0" err="1"/>
              <a:t>Budget’s</a:t>
            </a:r>
            <a:r>
              <a:rPr lang="es-ES" sz="1600" dirty="0"/>
              <a:t> (OMB) Circular A-110, </a:t>
            </a:r>
            <a:r>
              <a:rPr lang="es-ES" sz="1600" dirty="0" err="1"/>
              <a:t>Uniform</a:t>
            </a:r>
            <a:r>
              <a:rPr lang="es-ES" sz="1600" dirty="0"/>
              <a:t> </a:t>
            </a:r>
            <a:r>
              <a:rPr lang="es-ES" sz="1600" dirty="0" err="1"/>
              <a:t>Administrative</a:t>
            </a:r>
            <a:r>
              <a:rPr lang="es-ES" sz="1600" dirty="0"/>
              <a:t> </a:t>
            </a:r>
            <a:r>
              <a:rPr lang="es-ES" sz="1600" dirty="0" err="1"/>
              <a:t>Requirements</a:t>
            </a:r>
            <a:r>
              <a:rPr lang="es-ES" sz="1600" dirty="0"/>
              <a:t> </a:t>
            </a:r>
            <a:r>
              <a:rPr lang="es-ES" sz="1600" dirty="0" err="1"/>
              <a:t>for</a:t>
            </a:r>
            <a:r>
              <a:rPr lang="es-ES" sz="1600" dirty="0"/>
              <a:t> </a:t>
            </a:r>
            <a:r>
              <a:rPr lang="es-ES" sz="1600" dirty="0" err="1"/>
              <a:t>Grants</a:t>
            </a:r>
            <a:r>
              <a:rPr lang="es-ES" sz="1600" dirty="0"/>
              <a:t> and </a:t>
            </a:r>
            <a:r>
              <a:rPr lang="es-ES" sz="1600" dirty="0" err="1"/>
              <a:t>Agreements</a:t>
            </a:r>
            <a:r>
              <a:rPr lang="es-ES" sz="1600" dirty="0"/>
              <a:t> </a:t>
            </a:r>
            <a:r>
              <a:rPr lang="es-ES" sz="1600" dirty="0" err="1"/>
              <a:t>With</a:t>
            </a:r>
            <a:r>
              <a:rPr lang="es-ES" sz="1600" dirty="0"/>
              <a:t> </a:t>
            </a:r>
            <a:r>
              <a:rPr lang="es-ES" sz="1600" dirty="0" err="1"/>
              <a:t>Institutions</a:t>
            </a:r>
            <a:r>
              <a:rPr lang="es-ES" sz="1600" dirty="0"/>
              <a:t> of </a:t>
            </a:r>
            <a:r>
              <a:rPr lang="es-ES" sz="1600" dirty="0" err="1"/>
              <a:t>Highers</a:t>
            </a:r>
            <a:r>
              <a:rPr lang="es-ES" sz="1600" dirty="0"/>
              <a:t> </a:t>
            </a:r>
            <a:r>
              <a:rPr lang="es-ES" sz="1600" dirty="0" err="1"/>
              <a:t>Education</a:t>
            </a:r>
            <a:r>
              <a:rPr lang="es-ES" sz="1600" dirty="0"/>
              <a:t>, </a:t>
            </a:r>
            <a:r>
              <a:rPr lang="es-ES" sz="1600" dirty="0" err="1"/>
              <a:t>Hospitals</a:t>
            </a:r>
            <a:r>
              <a:rPr lang="es-ES" sz="1600" dirty="0"/>
              <a:t>, and </a:t>
            </a:r>
            <a:r>
              <a:rPr lang="es-ES" sz="1600" dirty="0" err="1"/>
              <a:t>Other</a:t>
            </a:r>
            <a:r>
              <a:rPr lang="es-ES" sz="1600" dirty="0"/>
              <a:t> Non-</a:t>
            </a:r>
            <a:r>
              <a:rPr lang="es-ES" sz="1600" dirty="0" err="1"/>
              <a:t>Profit</a:t>
            </a:r>
            <a:r>
              <a:rPr lang="es-ES" sz="1600" dirty="0"/>
              <a:t> </a:t>
            </a:r>
            <a:r>
              <a:rPr lang="es-ES" sz="1600" dirty="0" err="1"/>
              <a:t>Organizations</a:t>
            </a:r>
            <a:r>
              <a:rPr lang="es-ES" sz="1600" dirty="0"/>
              <a:t> </a:t>
            </a:r>
            <a:endParaRPr lang="es-ES" sz="1600" dirty="0" smtClean="0"/>
          </a:p>
          <a:p>
            <a:pPr algn="just"/>
            <a:r>
              <a:rPr lang="es-ES" sz="1600" u="sng" dirty="0">
                <a:hlinkClick r:id="rId3"/>
              </a:rPr>
              <a:t>https://www.govinfo.gov/app/details/CFR-2012-title2-vol1/CFR-2012-title2-vol1-part215</a:t>
            </a:r>
            <a:r>
              <a:rPr lang="es-ES" sz="1600" dirty="0"/>
              <a:t>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1747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38199" y="205793"/>
            <a:ext cx="10515600" cy="1325563"/>
          </a:xfrm>
        </p:spPr>
        <p:txBody>
          <a:bodyPr/>
          <a:lstStyle/>
          <a:p>
            <a:pPr algn="ctr"/>
            <a:r>
              <a:rPr lang="es-ES" dirty="0"/>
              <a:t>¡MUCHAS GRACIAS!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872" y="1531356"/>
            <a:ext cx="6555365" cy="37459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026" name="Picture 2" descr="https://lh6.googleusercontent.com/csC8zi20PxlG-AxUU9MLBfqsr1-qR5nsuqQialz-j7ngXwIiqoctAv94Hj903Bkz5VFZB02EeKDENvoDQrjVfWkqWkhqzhcLAT703HY3CCZNtB5KnqP1OK3asAREE6c1kl0E73HigoSPA6VqF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22" y="5690466"/>
            <a:ext cx="3848100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6622473" y="5852718"/>
            <a:ext cx="447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/>
              <a:t>Nuestra </a:t>
            </a:r>
            <a:r>
              <a:rPr lang="es-ES" sz="2800" dirty="0" smtClean="0"/>
              <a:t>web: </a:t>
            </a:r>
            <a:r>
              <a:rPr lang="es-ES" sz="2800" dirty="0" smtClean="0">
                <a:hlinkClick r:id="rId4"/>
              </a:rPr>
              <a:t>http</a:t>
            </a:r>
            <a:r>
              <a:rPr lang="es-ES" sz="2800" dirty="0">
                <a:hlinkClick r:id="rId4"/>
              </a:rPr>
              <a:t>://uisys.es</a:t>
            </a:r>
            <a:r>
              <a:rPr lang="es-ES" sz="2800" dirty="0" smtClean="0">
                <a:hlinkClick r:id="rId4"/>
              </a:rPr>
              <a:t>/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307010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60337"/>
            <a:ext cx="10515600" cy="914400"/>
          </a:xfrm>
        </p:spPr>
        <p:txBody>
          <a:bodyPr>
            <a:normAutofit/>
          </a:bodyPr>
          <a:lstStyle/>
          <a:p>
            <a:r>
              <a:rPr lang="es-ES" sz="3600" b="1" dirty="0"/>
              <a:t>Datos </a:t>
            </a:r>
            <a:r>
              <a:rPr lang="es-ES" sz="3600" b="1" dirty="0" smtClean="0"/>
              <a:t>brutos </a:t>
            </a:r>
            <a:r>
              <a:rPr lang="es-ES" sz="3600" b="1" dirty="0"/>
              <a:t>de investigación en Ciencias Sociales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0" y="6409078"/>
            <a:ext cx="12192000" cy="430887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200" b="1" dirty="0">
                <a:solidFill>
                  <a:schemeClr val="bg1"/>
                </a:solidFill>
              </a:rPr>
              <a:t>9ª Conferencia Internacional sobre revistas de Ciencias Sociales y Humanidades</a:t>
            </a:r>
          </a:p>
        </p:txBody>
      </p:sp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3836089440"/>
              </p:ext>
            </p:extLst>
          </p:nvPr>
        </p:nvGraphicFramePr>
        <p:xfrm>
          <a:off x="155575" y="586170"/>
          <a:ext cx="11614068" cy="5685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AutoShape 4" descr="Resultado de imagen de sp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" name="AutoShape 6" descr="Resultado de imagen de sps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56" y="1347637"/>
            <a:ext cx="1798226" cy="13412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177" y="1500569"/>
            <a:ext cx="1813712" cy="12091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942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 descr="C:\Users\Andrea\Desktop\c_hu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3714" y="4856804"/>
            <a:ext cx="3450059" cy="1325564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30037" y="141757"/>
            <a:ext cx="10892073" cy="1325563"/>
          </a:xfrm>
        </p:spPr>
        <p:txBody>
          <a:bodyPr/>
          <a:lstStyle/>
          <a:p>
            <a:r>
              <a:rPr lang="es-ES" b="1" dirty="0"/>
              <a:t>Data </a:t>
            </a:r>
            <a:r>
              <a:rPr lang="es-ES" b="1" dirty="0" err="1"/>
              <a:t>sharing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08227" y="921829"/>
            <a:ext cx="1133569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ES" dirty="0"/>
          </a:p>
          <a:p>
            <a:pPr>
              <a:buFont typeface="Courier New" pitchFamily="49" charset="0"/>
              <a:buChar char="o"/>
            </a:pPr>
            <a:r>
              <a:rPr lang="es-ES" sz="2600" dirty="0"/>
              <a:t> Forma </a:t>
            </a:r>
            <a:r>
              <a:rPr lang="es-ES" sz="2600" b="1" dirty="0">
                <a:solidFill>
                  <a:srgbClr val="0070C0"/>
                </a:solidFill>
              </a:rPr>
              <a:t>parte de las estrategias que abogan por la Ciencia Abierta</a:t>
            </a:r>
            <a:r>
              <a:rPr lang="es-ES" sz="2600" dirty="0"/>
              <a:t>, apoyadas tanto por instituciones de investigación como por responsables políticos. </a:t>
            </a:r>
          </a:p>
          <a:p>
            <a:pPr>
              <a:buFont typeface="Courier New" pitchFamily="49" charset="0"/>
              <a:buChar char="o"/>
            </a:pPr>
            <a:endParaRPr lang="es-ES" sz="2600" dirty="0"/>
          </a:p>
          <a:p>
            <a:pPr>
              <a:buFont typeface="Courier New" pitchFamily="49" charset="0"/>
              <a:buChar char="o"/>
            </a:pPr>
            <a:r>
              <a:rPr lang="es-ES" sz="2600" dirty="0"/>
              <a:t> Se sustenta en que el </a:t>
            </a:r>
            <a:r>
              <a:rPr lang="es-ES" sz="2600" b="1" dirty="0">
                <a:solidFill>
                  <a:srgbClr val="0070C0"/>
                </a:solidFill>
              </a:rPr>
              <a:t>acceso abierto </a:t>
            </a:r>
            <a:r>
              <a:rPr lang="es-ES" sz="2600" dirty="0"/>
              <a:t>debe de estar dirigido </a:t>
            </a:r>
            <a:r>
              <a:rPr lang="es-ES" sz="2600" b="1" dirty="0">
                <a:solidFill>
                  <a:srgbClr val="0070C0"/>
                </a:solidFill>
              </a:rPr>
              <a:t>no solo a las publicaciones científicas</a:t>
            </a:r>
            <a:r>
              <a:rPr lang="es-ES" sz="2600" dirty="0"/>
              <a:t> sino </a:t>
            </a:r>
            <a:r>
              <a:rPr lang="es-ES" sz="2600" b="1" dirty="0">
                <a:solidFill>
                  <a:srgbClr val="0070C0"/>
                </a:solidFill>
              </a:rPr>
              <a:t>también  a los datos de investigación</a:t>
            </a:r>
            <a:r>
              <a:rPr lang="es-ES" sz="2600" dirty="0"/>
              <a:t>.</a:t>
            </a:r>
          </a:p>
          <a:p>
            <a:pPr>
              <a:buFont typeface="Courier New" pitchFamily="49" charset="0"/>
              <a:buChar char="o"/>
            </a:pPr>
            <a:endParaRPr lang="es-ES" sz="2600" dirty="0"/>
          </a:p>
          <a:p>
            <a:pPr>
              <a:buFont typeface="Courier New" pitchFamily="49" charset="0"/>
              <a:buChar char="o"/>
            </a:pPr>
            <a:r>
              <a:rPr lang="es-ES" sz="2600" dirty="0"/>
              <a:t> Se basa en la certeza de que </a:t>
            </a:r>
            <a:r>
              <a:rPr lang="es-ES" sz="2600" b="1" dirty="0">
                <a:solidFill>
                  <a:srgbClr val="0070C0"/>
                </a:solidFill>
              </a:rPr>
              <a:t>los datos tienen un enorme potencial </a:t>
            </a:r>
            <a:r>
              <a:rPr lang="es-ES" sz="2600" dirty="0"/>
              <a:t>que debe ser aprovechado por el bien de la ciencia y de la sociedad en general.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0" y="6409078"/>
            <a:ext cx="12192000" cy="430887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200" b="1" dirty="0">
                <a:solidFill>
                  <a:schemeClr val="bg1"/>
                </a:solidFill>
              </a:rPr>
              <a:t>9ª Conferencia Internacional sobre revistas de Ciencias Sociales y Humanidades</a:t>
            </a:r>
          </a:p>
        </p:txBody>
      </p:sp>
    </p:spTree>
    <p:extLst>
      <p:ext uri="{BB962C8B-B14F-4D97-AF65-F5344CB8AC3E}">
        <p14:creationId xmlns:p14="http://schemas.microsoft.com/office/powerpoint/2010/main" val="300626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-117695"/>
            <a:ext cx="10515600" cy="1077362"/>
          </a:xfrm>
        </p:spPr>
        <p:txBody>
          <a:bodyPr>
            <a:normAutofit/>
          </a:bodyPr>
          <a:lstStyle/>
          <a:p>
            <a:r>
              <a:rPr lang="es-ES" sz="4000" dirty="0"/>
              <a:t>Ventajas de compartir datos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322075637"/>
              </p:ext>
            </p:extLst>
          </p:nvPr>
        </p:nvGraphicFramePr>
        <p:xfrm>
          <a:off x="539750" y="857698"/>
          <a:ext cx="11112499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0" y="6409078"/>
            <a:ext cx="12192000" cy="430887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200" b="1" dirty="0">
                <a:solidFill>
                  <a:schemeClr val="bg1"/>
                </a:solidFill>
              </a:rPr>
              <a:t>9ª Conferencia Internacional sobre revistas de Ciencias Sociales y Humanidades</a:t>
            </a:r>
          </a:p>
        </p:txBody>
      </p:sp>
    </p:spTree>
    <p:extLst>
      <p:ext uri="{BB962C8B-B14F-4D97-AF65-F5344CB8AC3E}">
        <p14:creationId xmlns:p14="http://schemas.microsoft.com/office/powerpoint/2010/main" val="233936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9351" y="1338450"/>
            <a:ext cx="10515600" cy="3686014"/>
          </a:xfrm>
        </p:spPr>
        <p:txBody>
          <a:bodyPr>
            <a:normAutofit fontScale="90000"/>
          </a:bodyPr>
          <a:lstStyle/>
          <a:p>
            <a:r>
              <a:rPr lang="es-ES" dirty="0"/>
              <a:t>Resultados encuesta elaborada en el marco del proyecto “</a:t>
            </a:r>
            <a:r>
              <a:rPr lang="en" dirty="0"/>
              <a:t>Models to publish, consume and measure the reuse of research data: across institutional and geographical boundaries” </a:t>
            </a:r>
            <a:br>
              <a:rPr lang="en" dirty="0"/>
            </a:br>
            <a:r>
              <a:rPr lang="en" dirty="0"/>
              <a:t/>
            </a:r>
            <a:br>
              <a:rPr lang="en" dirty="0"/>
            </a:br>
            <a:r>
              <a:rPr lang="en" sz="2700" dirty="0"/>
              <a:t>CSO2015-65594-C2-1R &amp; 2R (MINECO/FEDER, UE) </a:t>
            </a:r>
            <a:br>
              <a:rPr lang="en" sz="2700" dirty="0"/>
            </a:br>
            <a:r>
              <a:rPr lang="en" sz="2700" dirty="0"/>
              <a:t>DATASEA </a:t>
            </a:r>
            <a:r>
              <a:rPr lang="en" sz="2700" dirty="0" smtClean="0"/>
              <a:t>2012-2018</a:t>
            </a:r>
            <a:br>
              <a:rPr lang="en" sz="2700" dirty="0" smtClean="0"/>
            </a:br>
            <a:r>
              <a:rPr lang="en" sz="2700" dirty="0"/>
              <a:t/>
            </a:r>
            <a:br>
              <a:rPr lang="en" sz="2700" dirty="0"/>
            </a:br>
            <a:r>
              <a:rPr lang="en" sz="2700" dirty="0" smtClean="0"/>
              <a:t/>
            </a:r>
            <a:br>
              <a:rPr lang="en" sz="2700" dirty="0" smtClean="0"/>
            </a:b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0" y="6409078"/>
            <a:ext cx="12192000" cy="430887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200" b="1" dirty="0">
                <a:solidFill>
                  <a:schemeClr val="bg1"/>
                </a:solidFill>
              </a:rPr>
              <a:t>9ª Conferencia Internacional sobre revistas de Ciencias Sociales y Humanidades</a:t>
            </a:r>
          </a:p>
        </p:txBody>
      </p:sp>
    </p:spTree>
    <p:extLst>
      <p:ext uri="{BB962C8B-B14F-4D97-AF65-F5344CB8AC3E}">
        <p14:creationId xmlns:p14="http://schemas.microsoft.com/office/powerpoint/2010/main" val="412849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7462" y="110723"/>
            <a:ext cx="11697076" cy="1325563"/>
          </a:xfrm>
        </p:spPr>
        <p:txBody>
          <a:bodyPr>
            <a:normAutofit/>
          </a:bodyPr>
          <a:lstStyle/>
          <a:p>
            <a:r>
              <a:rPr lang="es-ES_tradnl" sz="4000" dirty="0" err="1"/>
              <a:t>Relaci</a:t>
            </a:r>
            <a:r>
              <a:rPr lang="es-ES" sz="4000" dirty="0" err="1"/>
              <a:t>ón</a:t>
            </a:r>
            <a:r>
              <a:rPr lang="es-ES" sz="4000" dirty="0"/>
              <a:t> de los investigadores de las áreas analizadas con la disponibilidad de los datos</a:t>
            </a:r>
            <a:endParaRPr lang="es-ES_tradnl" sz="4000" dirty="0"/>
          </a:p>
        </p:txBody>
      </p:sp>
      <p:graphicFrame>
        <p:nvGraphicFramePr>
          <p:cNvPr id="12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1030277"/>
              </p:ext>
            </p:extLst>
          </p:nvPr>
        </p:nvGraphicFramePr>
        <p:xfrm>
          <a:off x="280656" y="1774479"/>
          <a:ext cx="5631255" cy="3983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6268007" y="1560190"/>
            <a:ext cx="5818359" cy="4708981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lvl="0" indent="-342900">
              <a:spcAft>
                <a:spcPts val="0"/>
              </a:spcAft>
              <a:buAutoNum type="arabicPeriod"/>
            </a:pPr>
            <a:r>
              <a:rPr lang="es-ES_tradnl" sz="2000" dirty="0">
                <a:latin typeface="Calibri" charset="0"/>
                <a:ea typeface="Calibri" charset="0"/>
                <a:cs typeface="Times New Roman" charset="0"/>
              </a:rPr>
              <a:t>Mis datos están disponibles para mi grupo de investigación y/o colegas colaboradores en la investigación</a:t>
            </a:r>
          </a:p>
          <a:p>
            <a:pPr marL="342900" indent="-342900">
              <a:buFontTx/>
              <a:buAutoNum type="arabicPeriod"/>
            </a:pPr>
            <a:r>
              <a:rPr lang="es-ES_tradnl" sz="2000" dirty="0">
                <a:latin typeface="Calibri" charset="0"/>
                <a:ea typeface="Calibri" charset="0"/>
                <a:cs typeface="Times New Roman" charset="0"/>
              </a:rPr>
              <a:t>No comparto mis datos pero me gustaría hacerlo en un futuro</a:t>
            </a:r>
          </a:p>
          <a:p>
            <a:pPr marL="342900" lvl="0" indent="-342900">
              <a:buFontTx/>
              <a:buAutoNum type="arabicPeriod"/>
            </a:pPr>
            <a:r>
              <a:rPr lang="es-ES_tradnl" sz="2000" dirty="0">
                <a:latin typeface="Calibri" charset="0"/>
                <a:ea typeface="Calibri" charset="0"/>
                <a:cs typeface="Times New Roman" charset="0"/>
              </a:rPr>
              <a:t>Mis datos están disponibles en abierto para todo el mundo</a:t>
            </a:r>
          </a:p>
          <a:p>
            <a:pPr marL="342900" indent="-342900">
              <a:buFontTx/>
              <a:buAutoNum type="arabicPeriod"/>
            </a:pPr>
            <a:r>
              <a:rPr lang="es-ES_tradnl" sz="2000" dirty="0">
                <a:latin typeface="Calibri" charset="0"/>
                <a:ea typeface="Calibri" charset="0"/>
                <a:cs typeface="Times New Roman" charset="0"/>
              </a:rPr>
              <a:t>Mis datos podrían estar disponibles con los cambios apropiados (por ejemplo: datos clínicos anónimos o con la obligación de citarlos)</a:t>
            </a:r>
          </a:p>
          <a:p>
            <a:pPr marL="342900" lvl="0" indent="-342900">
              <a:buFontTx/>
              <a:buAutoNum type="arabicPeriod"/>
            </a:pPr>
            <a:r>
              <a:rPr lang="es-ES_tradnl" sz="2000" dirty="0">
                <a:latin typeface="Calibri" charset="0"/>
                <a:ea typeface="Calibri" charset="0"/>
                <a:cs typeface="Times New Roman" charset="0"/>
              </a:rPr>
              <a:t>No comparto mis datos y no quiero hacerlo en el futuro</a:t>
            </a:r>
          </a:p>
          <a:p>
            <a:pPr marL="342900" indent="-342900">
              <a:buFontTx/>
              <a:buAutoNum type="arabicPeriod"/>
            </a:pPr>
            <a:r>
              <a:rPr lang="es-ES_tradnl" sz="2000" dirty="0">
                <a:latin typeface="Calibri" charset="0"/>
                <a:ea typeface="Calibri" charset="0"/>
                <a:cs typeface="Times New Roman" charset="0"/>
              </a:rPr>
              <a:t>Mis datos están disponibles mediante el pago de una tasa</a:t>
            </a:r>
          </a:p>
          <a:p>
            <a:pPr marL="342900" lvl="0" indent="-342900">
              <a:buFontTx/>
              <a:buAutoNum type="arabicPeriod"/>
            </a:pPr>
            <a:r>
              <a:rPr lang="es-ES_tradnl" sz="2000" dirty="0">
                <a:latin typeface="Calibri" charset="0"/>
                <a:ea typeface="Calibri" charset="0"/>
                <a:cs typeface="Times New Roman" charset="0"/>
              </a:rPr>
              <a:t>Otros</a:t>
            </a:r>
            <a:endParaRPr lang="es-ES_tradnl" dirty="0">
              <a:latin typeface="Calibri" charset="0"/>
              <a:ea typeface="Calibri" charset="0"/>
              <a:cs typeface="Times New Roman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0" y="6409078"/>
            <a:ext cx="12192000" cy="430887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200" b="1" dirty="0">
                <a:solidFill>
                  <a:schemeClr val="bg1"/>
                </a:solidFill>
              </a:rPr>
              <a:t>9ª Conferencia Internacional sobre revistas de Ciencias Sociales y Humanidades</a:t>
            </a:r>
          </a:p>
        </p:txBody>
      </p:sp>
      <p:sp>
        <p:nvSpPr>
          <p:cNvPr id="6" name="5 Elipse"/>
          <p:cNvSpPr/>
          <p:nvPr/>
        </p:nvSpPr>
        <p:spPr>
          <a:xfrm>
            <a:off x="389288" y="1901074"/>
            <a:ext cx="1068309" cy="3829771"/>
          </a:xfrm>
          <a:prstGeom prst="ellipse">
            <a:avLst/>
          </a:prstGeom>
          <a:noFill/>
          <a:ln w="38100">
            <a:solidFill>
              <a:srgbClr val="0070C0">
                <a:alpha val="8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Rectángulo"/>
          <p:cNvSpPr/>
          <p:nvPr/>
        </p:nvSpPr>
        <p:spPr>
          <a:xfrm>
            <a:off x="6337425" y="1638677"/>
            <a:ext cx="5468293" cy="88724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89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5219" y="327858"/>
            <a:ext cx="11576301" cy="1325563"/>
          </a:xfrm>
        </p:spPr>
        <p:txBody>
          <a:bodyPr>
            <a:normAutofit/>
          </a:bodyPr>
          <a:lstStyle/>
          <a:p>
            <a:r>
              <a:rPr lang="es-ES_tradnl" sz="4000" dirty="0"/>
              <a:t>Alguna vez le ha solicitado los datos </a:t>
            </a:r>
            <a:r>
              <a:rPr lang="es-ES_tradnl" sz="4000" dirty="0" smtClean="0"/>
              <a:t>brutos </a:t>
            </a:r>
            <a:r>
              <a:rPr lang="es-ES_tradnl" sz="4000" dirty="0"/>
              <a:t>a otros investigadores</a:t>
            </a:r>
          </a:p>
        </p:txBody>
      </p:sp>
      <p:graphicFrame>
        <p:nvGraphicFramePr>
          <p:cNvPr id="8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190596"/>
              </p:ext>
            </p:extLst>
          </p:nvPr>
        </p:nvGraphicFramePr>
        <p:xfrm>
          <a:off x="991892" y="2057400"/>
          <a:ext cx="10011904" cy="4095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2 Elipse"/>
          <p:cNvSpPr/>
          <p:nvPr/>
        </p:nvSpPr>
        <p:spPr>
          <a:xfrm>
            <a:off x="6984119" y="3231931"/>
            <a:ext cx="2017986" cy="3058510"/>
          </a:xfrm>
          <a:prstGeom prst="ellipse">
            <a:avLst/>
          </a:prstGeom>
          <a:noFill/>
          <a:ln w="38100">
            <a:solidFill>
              <a:srgbClr val="0070C0">
                <a:alpha val="8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>
            <a:off x="0" y="6409078"/>
            <a:ext cx="12192000" cy="430887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200" b="1" dirty="0">
                <a:solidFill>
                  <a:schemeClr val="bg1"/>
                </a:solidFill>
              </a:rPr>
              <a:t>9ª Conferencia Internacional sobre revistas de Ciencias Sociales y Humanidades</a:t>
            </a:r>
          </a:p>
        </p:txBody>
      </p:sp>
    </p:spTree>
    <p:extLst>
      <p:ext uri="{BB962C8B-B14F-4D97-AF65-F5344CB8AC3E}">
        <p14:creationId xmlns:p14="http://schemas.microsoft.com/office/powerpoint/2010/main" val="215870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6749" y="129742"/>
            <a:ext cx="11932467" cy="1325563"/>
          </a:xfrm>
        </p:spPr>
        <p:txBody>
          <a:bodyPr>
            <a:normAutofit/>
          </a:bodyPr>
          <a:lstStyle/>
          <a:p>
            <a:r>
              <a:rPr lang="es-ES_tradnl" sz="4000" dirty="0"/>
              <a:t>Alguna vez le han solicitado que sus datos  </a:t>
            </a:r>
            <a:r>
              <a:rPr lang="es-ES_tradnl" sz="4000" dirty="0" err="1"/>
              <a:t>est</a:t>
            </a:r>
            <a:r>
              <a:rPr lang="es-ES" sz="4000" dirty="0" err="1"/>
              <a:t>én</a:t>
            </a:r>
            <a:r>
              <a:rPr lang="es-ES" sz="4000" dirty="0"/>
              <a:t> en abierto</a:t>
            </a:r>
            <a:endParaRPr lang="es-ES_tradnl" sz="4000" dirty="0"/>
          </a:p>
        </p:txBody>
      </p:sp>
      <p:graphicFrame>
        <p:nvGraphicFramePr>
          <p:cNvPr id="8" name="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3454005"/>
              </p:ext>
            </p:extLst>
          </p:nvPr>
        </p:nvGraphicFramePr>
        <p:xfrm>
          <a:off x="1879897" y="1403287"/>
          <a:ext cx="8432205" cy="4598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9 Elipse"/>
          <p:cNvSpPr/>
          <p:nvPr/>
        </p:nvSpPr>
        <p:spPr>
          <a:xfrm>
            <a:off x="5336388" y="3105182"/>
            <a:ext cx="2017986" cy="3058510"/>
          </a:xfrm>
          <a:prstGeom prst="ellipse">
            <a:avLst/>
          </a:prstGeom>
          <a:noFill/>
          <a:ln w="38100">
            <a:solidFill>
              <a:srgbClr val="0070C0">
                <a:alpha val="8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>
            <a:off x="0" y="6409078"/>
            <a:ext cx="12192000" cy="430887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200" b="1" dirty="0">
                <a:solidFill>
                  <a:schemeClr val="bg1"/>
                </a:solidFill>
              </a:rPr>
              <a:t>9ª Conferencia Internacional sobre revistas de Ciencias Sociales y Humanidades</a:t>
            </a:r>
          </a:p>
        </p:txBody>
      </p:sp>
    </p:spTree>
    <p:extLst>
      <p:ext uri="{BB962C8B-B14F-4D97-AF65-F5344CB8AC3E}">
        <p14:creationId xmlns:p14="http://schemas.microsoft.com/office/powerpoint/2010/main" val="240690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1083</TotalTime>
  <Words>1554</Words>
  <Application>Microsoft Office PowerPoint</Application>
  <PresentationFormat>Personalizado</PresentationFormat>
  <Paragraphs>123</Paragraphs>
  <Slides>20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Tema de Office</vt:lpstr>
      <vt:lpstr>Hacia un modelo de evaluación de las políticas editoriales sobre uso compartido de datos de investigación en revistas de Ciencias Sociales </vt:lpstr>
      <vt:lpstr>¿Qué son los datos brutos de investigación?</vt:lpstr>
      <vt:lpstr>Datos brutos de investigación en Ciencias Sociales</vt:lpstr>
      <vt:lpstr>Data sharing</vt:lpstr>
      <vt:lpstr>Ventajas de compartir datos</vt:lpstr>
      <vt:lpstr>Resultados encuesta elaborada en el marco del proyecto “Models to publish, consume and measure the reuse of research data: across institutional and geographical boundaries”   CSO2015-65594-C2-1R &amp; 2R (MINECO/FEDER, UE)  DATASEA 2012-2018    </vt:lpstr>
      <vt:lpstr>Relación de los investigadores de las áreas analizadas con la disponibilidad de los datos</vt:lpstr>
      <vt:lpstr>Alguna vez le ha solicitado los datos brutos a otros investigadores</vt:lpstr>
      <vt:lpstr>Alguna vez le han solicitado que sus datos  estén en abierto</vt:lpstr>
      <vt:lpstr>En su disciplina, ¿quién proporciona guías o recomendaciones para preservar datos a los investigadores de CCSS?</vt:lpstr>
      <vt:lpstr>Las revistas científicas y los datos brutos </vt:lpstr>
      <vt:lpstr>Formas en las que se puede compartir en una revista</vt:lpstr>
      <vt:lpstr>Ejemplos de repositorios de datos</vt:lpstr>
      <vt:lpstr>Ejemplo repositorio de datos multidisciplinar y libre: ZENODO </vt:lpstr>
      <vt:lpstr>Presentación de PowerPoint</vt:lpstr>
      <vt:lpstr>Ejemplo revista CCSS que tiene una política de datos </vt:lpstr>
      <vt:lpstr>¿Qué estamos haciendo nosotros? </vt:lpstr>
      <vt:lpstr>Ejemplo cuantitativo en revistas del área de adicciones</vt:lpstr>
      <vt:lpstr>Ejemplo cualitativo de entrevistas semiestructuradas a investigadores del área de adicciones</vt:lpstr>
      <vt:lpstr>¡MUCHAS GRACIAS!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Hacia un modelo de evaluación de las políticas editoriales sobre uso compartido de datos de investigación en revistas de Ciencias Sociales.</dc:title>
  <dc:creator>Andrea Sixto</dc:creator>
  <cp:lastModifiedBy>HP</cp:lastModifiedBy>
  <cp:revision>93</cp:revision>
  <dcterms:created xsi:type="dcterms:W3CDTF">2019-05-14T13:13:22Z</dcterms:created>
  <dcterms:modified xsi:type="dcterms:W3CDTF">2019-05-24T06:36:12Z</dcterms:modified>
</cp:coreProperties>
</file>