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0"/>
  </p:notesMasterIdLst>
  <p:sldIdLst>
    <p:sldId id="277" r:id="rId5"/>
    <p:sldId id="276" r:id="rId6"/>
    <p:sldId id="344" r:id="rId7"/>
    <p:sldId id="299" r:id="rId8"/>
    <p:sldId id="279" r:id="rId9"/>
    <p:sldId id="346" r:id="rId10"/>
    <p:sldId id="305" r:id="rId11"/>
    <p:sldId id="320" r:id="rId12"/>
    <p:sldId id="303" r:id="rId13"/>
    <p:sldId id="286" r:id="rId14"/>
    <p:sldId id="287" r:id="rId15"/>
    <p:sldId id="288" r:id="rId16"/>
    <p:sldId id="289" r:id="rId17"/>
    <p:sldId id="317" r:id="rId18"/>
    <p:sldId id="266" r:id="rId19"/>
    <p:sldId id="308" r:id="rId20"/>
    <p:sldId id="297" r:id="rId21"/>
    <p:sldId id="302" r:id="rId22"/>
    <p:sldId id="283" r:id="rId23"/>
    <p:sldId id="293" r:id="rId24"/>
    <p:sldId id="259" r:id="rId25"/>
    <p:sldId id="319" r:id="rId26"/>
    <p:sldId id="311" r:id="rId27"/>
    <p:sldId id="268" r:id="rId28"/>
    <p:sldId id="347" r:id="rId29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867" autoAdjust="0"/>
  </p:normalViewPr>
  <p:slideViewPr>
    <p:cSldViewPr snapToGrid="0">
      <p:cViewPr varScale="1">
        <p:scale>
          <a:sx n="67" d="100"/>
          <a:sy n="67" d="100"/>
        </p:scale>
        <p:origin x="6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F3D80-B654-4CB7-B70F-F119AFAAA712}" type="datetimeFigureOut">
              <a:rPr lang="es-AR" smtClean="0"/>
              <a:t>16/5/2019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C0DB7-BD0D-4A67-A736-06B25C8F8A9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52128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C0DB7-BD0D-4A67-A736-06B25C8F8A9B}" type="slidenum">
              <a:rPr lang="es-AR" smtClean="0"/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836575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C0DB7-BD0D-4A67-A736-06B25C8F8A9B}" type="slidenum">
              <a:rPr lang="es-AR" smtClean="0"/>
              <a:t>13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07384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722492-A5F8-49F4-A855-6F9ADD953070}" type="slidenum">
              <a:rPr kumimoji="0" lang="es-A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1223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C0DB7-BD0D-4A67-A736-06B25C8F8A9B}" type="slidenum">
              <a:rPr lang="es-AR" smtClean="0"/>
              <a:t>15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53755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C0DB7-BD0D-4A67-A736-06B25C8F8A9B}" type="slidenum">
              <a:rPr lang="es-AR" smtClean="0"/>
              <a:t>16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497720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C0DB7-BD0D-4A67-A736-06B25C8F8A9B}" type="slidenum">
              <a:rPr lang="es-AR" smtClean="0"/>
              <a:t>17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900688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C0DB7-BD0D-4A67-A736-06B25C8F8A9B}" type="slidenum">
              <a:rPr lang="es-AR" smtClean="0"/>
              <a:t>18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039862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722492-A5F8-49F4-A855-6F9ADD953070}" type="slidenum">
              <a:rPr kumimoji="0" lang="es-A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5325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C0DB7-BD0D-4A67-A736-06B25C8F8A9B}" type="slidenum">
              <a:rPr lang="es-AR" smtClean="0"/>
              <a:t>20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075396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dirty="0"/>
            </a:br>
            <a:endParaRPr lang="fr-F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722492-A5F8-49F4-A855-6F9ADD953070}" type="slidenum">
              <a:rPr kumimoji="0" lang="es-A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0533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722492-A5F8-49F4-A855-6F9ADD953070}" type="slidenum">
              <a:rPr kumimoji="0" lang="es-A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325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C0DB7-BD0D-4A67-A736-06B25C8F8A9B}" type="slidenum">
              <a:rPr lang="es-AR" smtClean="0"/>
              <a:t>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395402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C0DB7-BD0D-4A67-A736-06B25C8F8A9B}" type="slidenum">
              <a:rPr lang="es-AR" smtClean="0"/>
              <a:t>23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139342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722492-A5F8-49F4-A855-6F9ADD953070}" type="slidenum">
              <a:rPr kumimoji="0" lang="es-A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46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C0DB7-BD0D-4A67-A736-06B25C8F8A9B}" type="slidenum">
              <a:rPr lang="es-AR" smtClean="0"/>
              <a:t>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44366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/>
              <a:t>	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C0DB7-BD0D-4A67-A736-06B25C8F8A9B}" type="slidenum">
              <a:rPr lang="es-AR" smtClean="0"/>
              <a:t>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9291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C0DB7-BD0D-4A67-A736-06B25C8F8A9B}" type="slidenum">
              <a:rPr lang="es-AR" smtClean="0"/>
              <a:t>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57071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C0DB7-BD0D-4A67-A736-06B25C8F8A9B}" type="slidenum">
              <a:rPr lang="es-AR" smtClean="0"/>
              <a:t>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34161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C0DB7-BD0D-4A67-A736-06B25C8F8A9B}" type="slidenum">
              <a:rPr lang="es-AR" smtClean="0"/>
              <a:t>10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55759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C0DB7-BD0D-4A67-A736-06B25C8F8A9B}" type="slidenum">
              <a:rPr lang="es-AR" smtClean="0"/>
              <a:t>11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16321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C0DB7-BD0D-4A67-A736-06B25C8F8A9B}" type="slidenum">
              <a:rPr lang="es-AR" smtClean="0"/>
              <a:t>12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79303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85E3B-BB74-40EF-9207-1671260CD652}" type="datetimeFigureOut">
              <a:rPr lang="es-UY" smtClean="0"/>
              <a:t>16/5/2019</a:t>
            </a:fld>
            <a:endParaRPr lang="es-U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58485-86DC-422E-9BCA-B8B642924F4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088180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85E3B-BB74-40EF-9207-1671260CD652}" type="datetimeFigureOut">
              <a:rPr lang="es-UY" smtClean="0"/>
              <a:t>16/5/2019</a:t>
            </a:fld>
            <a:endParaRPr lang="es-U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58485-86DC-422E-9BCA-B8B642924F4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920046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85E3B-BB74-40EF-9207-1671260CD652}" type="datetimeFigureOut">
              <a:rPr lang="es-UY" smtClean="0"/>
              <a:t>16/5/2019</a:t>
            </a:fld>
            <a:endParaRPr lang="es-U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58485-86DC-422E-9BCA-B8B642924F4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809066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9760" y="3885528"/>
            <a:ext cx="8534401" cy="1752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4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9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44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58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73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88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03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17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16286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62368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840" y="4406864"/>
            <a:ext cx="10362241" cy="1362383"/>
          </a:xfrm>
        </p:spPr>
        <p:txBody>
          <a:bodyPr anchor="t"/>
          <a:lstStyle>
            <a:lvl1pPr algn="l">
              <a:defRPr sz="3629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840" y="2906225"/>
            <a:ext cx="10362241" cy="1500638"/>
          </a:xfrm>
        </p:spPr>
        <p:txBody>
          <a:bodyPr anchor="b"/>
          <a:lstStyle>
            <a:lvl1pPr marL="0" indent="0">
              <a:buNone/>
              <a:defRPr sz="1814">
                <a:solidFill>
                  <a:schemeClr val="tx1">
                    <a:tint val="75000"/>
                  </a:schemeClr>
                </a:solidFill>
              </a:defRPr>
            </a:lvl1pPr>
            <a:lvl2pPr marL="414728" indent="0">
              <a:buNone/>
              <a:defRPr sz="1633">
                <a:solidFill>
                  <a:schemeClr val="tx1">
                    <a:tint val="75000"/>
                  </a:schemeClr>
                </a:solidFill>
              </a:defRPr>
            </a:lvl2pPr>
            <a:lvl3pPr marL="829457" indent="0">
              <a:buNone/>
              <a:defRPr sz="1542">
                <a:solidFill>
                  <a:schemeClr val="tx1">
                    <a:tint val="75000"/>
                  </a:schemeClr>
                </a:solidFill>
              </a:defRPr>
            </a:lvl3pPr>
            <a:lvl4pPr marL="1244186" indent="0">
              <a:buNone/>
              <a:defRPr sz="1270">
                <a:solidFill>
                  <a:schemeClr val="tx1">
                    <a:tint val="75000"/>
                  </a:schemeClr>
                </a:solidFill>
              </a:defRPr>
            </a:lvl4pPr>
            <a:lvl5pPr marL="1658915" indent="0">
              <a:buNone/>
              <a:defRPr sz="1270">
                <a:solidFill>
                  <a:schemeClr val="tx1">
                    <a:tint val="75000"/>
                  </a:schemeClr>
                </a:solidFill>
              </a:defRPr>
            </a:lvl5pPr>
            <a:lvl6pPr marL="2073644" indent="0">
              <a:buNone/>
              <a:defRPr sz="1270">
                <a:solidFill>
                  <a:schemeClr val="tx1">
                    <a:tint val="75000"/>
                  </a:schemeClr>
                </a:solidFill>
              </a:defRPr>
            </a:lvl6pPr>
            <a:lvl7pPr marL="2488373" indent="0">
              <a:buNone/>
              <a:defRPr sz="1270">
                <a:solidFill>
                  <a:schemeClr val="tx1">
                    <a:tint val="75000"/>
                  </a:schemeClr>
                </a:solidFill>
              </a:defRPr>
            </a:lvl7pPr>
            <a:lvl8pPr marL="2903102" indent="0">
              <a:buNone/>
              <a:defRPr sz="1270">
                <a:solidFill>
                  <a:schemeClr val="tx1">
                    <a:tint val="75000"/>
                  </a:schemeClr>
                </a:solidFill>
              </a:defRPr>
            </a:lvl8pPr>
            <a:lvl9pPr marL="3317831" indent="0">
              <a:buNone/>
              <a:defRPr sz="12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097392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8640" y="1604330"/>
            <a:ext cx="5393281" cy="3977698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86241" y="1604330"/>
            <a:ext cx="5395200" cy="3977698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88725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0562" y="275071"/>
            <a:ext cx="10972801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10560" y="1535201"/>
            <a:ext cx="5385601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8" indent="0">
              <a:buNone/>
              <a:defRPr sz="1814" b="1"/>
            </a:lvl2pPr>
            <a:lvl3pPr marL="829457" indent="0">
              <a:buNone/>
              <a:defRPr sz="1633" b="1"/>
            </a:lvl3pPr>
            <a:lvl4pPr marL="1244186" indent="0">
              <a:buNone/>
              <a:defRPr sz="1542" b="1"/>
            </a:lvl4pPr>
            <a:lvl5pPr marL="1658915" indent="0">
              <a:buNone/>
              <a:defRPr sz="1542" b="1"/>
            </a:lvl5pPr>
            <a:lvl6pPr marL="2073644" indent="0">
              <a:buNone/>
              <a:defRPr sz="1542" b="1"/>
            </a:lvl6pPr>
            <a:lvl7pPr marL="2488373" indent="0">
              <a:buNone/>
              <a:defRPr sz="1542" b="1"/>
            </a:lvl7pPr>
            <a:lvl8pPr marL="2903102" indent="0">
              <a:buNone/>
              <a:defRPr sz="1542" b="1"/>
            </a:lvl8pPr>
            <a:lvl9pPr marL="3317831" indent="0">
              <a:buNone/>
              <a:defRPr sz="1542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0560" y="2174628"/>
            <a:ext cx="5385601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542"/>
            </a:lvl4pPr>
            <a:lvl5pPr>
              <a:defRPr sz="1542"/>
            </a:lvl5pPr>
            <a:lvl6pPr>
              <a:defRPr sz="1542"/>
            </a:lvl6pPr>
            <a:lvl7pPr>
              <a:defRPr sz="1542"/>
            </a:lvl7pPr>
            <a:lvl8pPr>
              <a:defRPr sz="1542"/>
            </a:lvl8pPr>
            <a:lvl9pPr>
              <a:defRPr sz="1542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922" y="1535201"/>
            <a:ext cx="5389441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8" indent="0">
              <a:buNone/>
              <a:defRPr sz="1814" b="1"/>
            </a:lvl2pPr>
            <a:lvl3pPr marL="829457" indent="0">
              <a:buNone/>
              <a:defRPr sz="1633" b="1"/>
            </a:lvl3pPr>
            <a:lvl4pPr marL="1244186" indent="0">
              <a:buNone/>
              <a:defRPr sz="1542" b="1"/>
            </a:lvl4pPr>
            <a:lvl5pPr marL="1658915" indent="0">
              <a:buNone/>
              <a:defRPr sz="1542" b="1"/>
            </a:lvl5pPr>
            <a:lvl6pPr marL="2073644" indent="0">
              <a:buNone/>
              <a:defRPr sz="1542" b="1"/>
            </a:lvl6pPr>
            <a:lvl7pPr marL="2488373" indent="0">
              <a:buNone/>
              <a:defRPr sz="1542" b="1"/>
            </a:lvl7pPr>
            <a:lvl8pPr marL="2903102" indent="0">
              <a:buNone/>
              <a:defRPr sz="1542" b="1"/>
            </a:lvl8pPr>
            <a:lvl9pPr marL="3317831" indent="0">
              <a:buNone/>
              <a:defRPr sz="1542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922" y="2174628"/>
            <a:ext cx="5389441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542"/>
            </a:lvl4pPr>
            <a:lvl5pPr>
              <a:defRPr sz="1542"/>
            </a:lvl5pPr>
            <a:lvl6pPr>
              <a:defRPr sz="1542"/>
            </a:lvl6pPr>
            <a:lvl7pPr>
              <a:defRPr sz="1542"/>
            </a:lvl7pPr>
            <a:lvl8pPr>
              <a:defRPr sz="1542"/>
            </a:lvl8pPr>
            <a:lvl9pPr>
              <a:defRPr sz="1542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80875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62789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3831721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0560" y="273629"/>
            <a:ext cx="4010881" cy="1160762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7362" y="273630"/>
            <a:ext cx="6816000" cy="5852774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10560" y="1434392"/>
            <a:ext cx="4010881" cy="4692013"/>
          </a:xfrm>
        </p:spPr>
        <p:txBody>
          <a:bodyPr/>
          <a:lstStyle>
            <a:lvl1pPr marL="0" indent="0">
              <a:buNone/>
              <a:defRPr sz="1270"/>
            </a:lvl1pPr>
            <a:lvl2pPr marL="414728" indent="0">
              <a:buNone/>
              <a:defRPr sz="1089"/>
            </a:lvl2pPr>
            <a:lvl3pPr marL="829457" indent="0">
              <a:buNone/>
              <a:defRPr sz="907"/>
            </a:lvl3pPr>
            <a:lvl4pPr marL="1244186" indent="0">
              <a:buNone/>
              <a:defRPr sz="816"/>
            </a:lvl4pPr>
            <a:lvl5pPr marL="1658915" indent="0">
              <a:buNone/>
              <a:defRPr sz="816"/>
            </a:lvl5pPr>
            <a:lvl6pPr marL="2073644" indent="0">
              <a:buNone/>
              <a:defRPr sz="816"/>
            </a:lvl6pPr>
            <a:lvl7pPr marL="2488373" indent="0">
              <a:buNone/>
              <a:defRPr sz="816"/>
            </a:lvl7pPr>
            <a:lvl8pPr marL="2903102" indent="0">
              <a:buNone/>
              <a:defRPr sz="816"/>
            </a:lvl8pPr>
            <a:lvl9pPr marL="3317831" indent="0">
              <a:buNone/>
              <a:defRPr sz="816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76380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85E3B-BB74-40EF-9207-1671260CD652}" type="datetimeFigureOut">
              <a:rPr lang="es-UY" smtClean="0"/>
              <a:t>16/5/2019</a:t>
            </a:fld>
            <a:endParaRPr lang="es-U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58485-86DC-422E-9BCA-B8B642924F4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1953094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90402" y="4800026"/>
            <a:ext cx="7315200" cy="567420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90402" y="612065"/>
            <a:ext cx="7315200" cy="4115952"/>
          </a:xfrm>
        </p:spPr>
        <p:txBody>
          <a:bodyPr/>
          <a:lstStyle>
            <a:lvl1pPr marL="0" indent="0">
              <a:buNone/>
              <a:defRPr sz="2903"/>
            </a:lvl1pPr>
            <a:lvl2pPr marL="414728" indent="0">
              <a:buNone/>
              <a:defRPr sz="2540"/>
            </a:lvl2pPr>
            <a:lvl3pPr marL="829457" indent="0">
              <a:buNone/>
              <a:defRPr sz="2177"/>
            </a:lvl3pPr>
            <a:lvl4pPr marL="1244186" indent="0">
              <a:buNone/>
              <a:defRPr sz="1814"/>
            </a:lvl4pPr>
            <a:lvl5pPr marL="1658915" indent="0">
              <a:buNone/>
              <a:defRPr sz="1814"/>
            </a:lvl5pPr>
            <a:lvl6pPr marL="2073644" indent="0">
              <a:buNone/>
              <a:defRPr sz="1814"/>
            </a:lvl6pPr>
            <a:lvl7pPr marL="2488373" indent="0">
              <a:buNone/>
              <a:defRPr sz="1814"/>
            </a:lvl7pPr>
            <a:lvl8pPr marL="2903102" indent="0">
              <a:buNone/>
              <a:defRPr sz="1814"/>
            </a:lvl8pPr>
            <a:lvl9pPr marL="3317831" indent="0">
              <a:buNone/>
              <a:defRPr sz="1814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90402" y="5367444"/>
            <a:ext cx="7315200" cy="805044"/>
          </a:xfrm>
        </p:spPr>
        <p:txBody>
          <a:bodyPr/>
          <a:lstStyle>
            <a:lvl1pPr marL="0" indent="0">
              <a:buNone/>
              <a:defRPr sz="1270"/>
            </a:lvl1pPr>
            <a:lvl2pPr marL="414728" indent="0">
              <a:buNone/>
              <a:defRPr sz="1089"/>
            </a:lvl2pPr>
            <a:lvl3pPr marL="829457" indent="0">
              <a:buNone/>
              <a:defRPr sz="907"/>
            </a:lvl3pPr>
            <a:lvl4pPr marL="1244186" indent="0">
              <a:buNone/>
              <a:defRPr sz="816"/>
            </a:lvl4pPr>
            <a:lvl5pPr marL="1658915" indent="0">
              <a:buNone/>
              <a:defRPr sz="816"/>
            </a:lvl5pPr>
            <a:lvl6pPr marL="2073644" indent="0">
              <a:buNone/>
              <a:defRPr sz="816"/>
            </a:lvl6pPr>
            <a:lvl7pPr marL="2488373" indent="0">
              <a:buNone/>
              <a:defRPr sz="816"/>
            </a:lvl7pPr>
            <a:lvl8pPr marL="2903102" indent="0">
              <a:buNone/>
              <a:defRPr sz="816"/>
            </a:lvl8pPr>
            <a:lvl9pPr marL="3317831" indent="0">
              <a:buNone/>
              <a:defRPr sz="816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32942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169681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680" y="273630"/>
            <a:ext cx="2741760" cy="530839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8640" y="273630"/>
            <a:ext cx="8046721" cy="5308397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258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2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225B4-A0CF-4543-B494-69613C8AC346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16/5/2019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681E-8444-4DBB-9D6C-BE7376F0FE9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434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225B4-A0CF-4543-B494-69613C8AC346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16/5/2019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681E-8444-4DBB-9D6C-BE7376F0FE9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2358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3992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5" y="2906715"/>
            <a:ext cx="10363200" cy="1500187"/>
          </a:xfrm>
        </p:spPr>
        <p:txBody>
          <a:bodyPr anchor="b"/>
          <a:lstStyle>
            <a:lvl1pPr marL="0" indent="0">
              <a:buNone/>
              <a:defRPr sz="1996">
                <a:solidFill>
                  <a:schemeClr val="tx1">
                    <a:tint val="75000"/>
                  </a:schemeClr>
                </a:solidFill>
              </a:defRPr>
            </a:lvl1pPr>
            <a:lvl2pPr marL="457156" indent="0">
              <a:buNone/>
              <a:defRPr sz="1814">
                <a:solidFill>
                  <a:schemeClr val="tx1">
                    <a:tint val="75000"/>
                  </a:schemeClr>
                </a:solidFill>
              </a:defRPr>
            </a:lvl2pPr>
            <a:lvl3pPr marL="914311" indent="0">
              <a:buNone/>
              <a:defRPr sz="1633">
                <a:solidFill>
                  <a:schemeClr val="tx1">
                    <a:tint val="75000"/>
                  </a:schemeClr>
                </a:solidFill>
              </a:defRPr>
            </a:lvl3pPr>
            <a:lvl4pPr marL="1371467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4pPr>
            <a:lvl5pPr marL="1828622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5pPr>
            <a:lvl6pPr marL="2285778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6pPr>
            <a:lvl7pPr marL="2742933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7pPr>
            <a:lvl8pPr marL="3200089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8pPr>
            <a:lvl9pPr marL="3657244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225B4-A0CF-4543-B494-69613C8AC346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16/5/2019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681E-8444-4DBB-9D6C-BE7376F0FE9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4607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12"/>
            </a:lvl1pPr>
            <a:lvl2pPr>
              <a:defRPr sz="2359"/>
            </a:lvl2pPr>
            <a:lvl3pPr>
              <a:defRPr sz="1996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12"/>
            </a:lvl1pPr>
            <a:lvl2pPr>
              <a:defRPr sz="2359"/>
            </a:lvl2pPr>
            <a:lvl3pPr>
              <a:defRPr sz="1996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225B4-A0CF-4543-B494-69613C8AC346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16/5/2019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681E-8444-4DBB-9D6C-BE7376F0FE9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5960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2359" b="1"/>
            </a:lvl1pPr>
            <a:lvl2pPr marL="457156" indent="0">
              <a:buNone/>
              <a:defRPr sz="1996" b="1"/>
            </a:lvl2pPr>
            <a:lvl3pPr marL="914311" indent="0">
              <a:buNone/>
              <a:defRPr sz="1814" b="1"/>
            </a:lvl3pPr>
            <a:lvl4pPr marL="1371467" indent="0">
              <a:buNone/>
              <a:defRPr sz="1633" b="1"/>
            </a:lvl4pPr>
            <a:lvl5pPr marL="1828622" indent="0">
              <a:buNone/>
              <a:defRPr sz="1633" b="1"/>
            </a:lvl5pPr>
            <a:lvl6pPr marL="2285778" indent="0">
              <a:buNone/>
              <a:defRPr sz="1633" b="1"/>
            </a:lvl6pPr>
            <a:lvl7pPr marL="2742933" indent="0">
              <a:buNone/>
              <a:defRPr sz="1633" b="1"/>
            </a:lvl7pPr>
            <a:lvl8pPr marL="3200089" indent="0">
              <a:buNone/>
              <a:defRPr sz="1633" b="1"/>
            </a:lvl8pPr>
            <a:lvl9pPr marL="3657244" indent="0">
              <a:buNone/>
              <a:defRPr sz="1633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359"/>
            </a:lvl1pPr>
            <a:lvl2pPr>
              <a:defRPr sz="1996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7" y="1535114"/>
            <a:ext cx="5389033" cy="639762"/>
          </a:xfrm>
        </p:spPr>
        <p:txBody>
          <a:bodyPr anchor="b"/>
          <a:lstStyle>
            <a:lvl1pPr marL="0" indent="0">
              <a:buNone/>
              <a:defRPr sz="2359" b="1"/>
            </a:lvl1pPr>
            <a:lvl2pPr marL="457156" indent="0">
              <a:buNone/>
              <a:defRPr sz="1996" b="1"/>
            </a:lvl2pPr>
            <a:lvl3pPr marL="914311" indent="0">
              <a:buNone/>
              <a:defRPr sz="1814" b="1"/>
            </a:lvl3pPr>
            <a:lvl4pPr marL="1371467" indent="0">
              <a:buNone/>
              <a:defRPr sz="1633" b="1"/>
            </a:lvl4pPr>
            <a:lvl5pPr marL="1828622" indent="0">
              <a:buNone/>
              <a:defRPr sz="1633" b="1"/>
            </a:lvl5pPr>
            <a:lvl6pPr marL="2285778" indent="0">
              <a:buNone/>
              <a:defRPr sz="1633" b="1"/>
            </a:lvl6pPr>
            <a:lvl7pPr marL="2742933" indent="0">
              <a:buNone/>
              <a:defRPr sz="1633" b="1"/>
            </a:lvl7pPr>
            <a:lvl8pPr marL="3200089" indent="0">
              <a:buNone/>
              <a:defRPr sz="1633" b="1"/>
            </a:lvl8pPr>
            <a:lvl9pPr marL="3657244" indent="0">
              <a:buNone/>
              <a:defRPr sz="1633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359"/>
            </a:lvl1pPr>
            <a:lvl2pPr>
              <a:defRPr sz="1996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225B4-A0CF-4543-B494-69613C8AC346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16/5/2019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681E-8444-4DBB-9D6C-BE7376F0FE9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3483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225B4-A0CF-4543-B494-69613C8AC346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16/5/2019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681E-8444-4DBB-9D6C-BE7376F0FE9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1507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225B4-A0CF-4543-B494-69613C8AC346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16/5/2019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681E-8444-4DBB-9D6C-BE7376F0FE9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592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85E3B-BB74-40EF-9207-1671260CD652}" type="datetimeFigureOut">
              <a:rPr lang="es-UY" smtClean="0"/>
              <a:t>16/5/2019</a:t>
            </a:fld>
            <a:endParaRPr lang="es-U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58485-86DC-422E-9BCA-B8B642924F4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944598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996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6" y="273052"/>
            <a:ext cx="6815666" cy="5853113"/>
          </a:xfrm>
        </p:spPr>
        <p:txBody>
          <a:bodyPr/>
          <a:lstStyle>
            <a:lvl1pPr>
              <a:defRPr sz="3175"/>
            </a:lvl1pPr>
            <a:lvl2pPr>
              <a:defRPr sz="2812"/>
            </a:lvl2pPr>
            <a:lvl3pPr>
              <a:defRPr sz="2359"/>
            </a:lvl3pPr>
            <a:lvl4pPr>
              <a:defRPr sz="1996"/>
            </a:lvl4pPr>
            <a:lvl5pPr>
              <a:defRPr sz="1996"/>
            </a:lvl5pPr>
            <a:lvl6pPr>
              <a:defRPr sz="1996"/>
            </a:lvl6pPr>
            <a:lvl7pPr>
              <a:defRPr sz="1996"/>
            </a:lvl7pPr>
            <a:lvl8pPr>
              <a:defRPr sz="1996"/>
            </a:lvl8pPr>
            <a:lvl9pPr>
              <a:defRPr sz="1996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361"/>
            </a:lvl1pPr>
            <a:lvl2pPr marL="457156" indent="0">
              <a:buNone/>
              <a:defRPr sz="1179"/>
            </a:lvl2pPr>
            <a:lvl3pPr marL="914311" indent="0">
              <a:buNone/>
              <a:defRPr sz="998"/>
            </a:lvl3pPr>
            <a:lvl4pPr marL="1371467" indent="0">
              <a:buNone/>
              <a:defRPr sz="907"/>
            </a:lvl4pPr>
            <a:lvl5pPr marL="1828622" indent="0">
              <a:buNone/>
              <a:defRPr sz="907"/>
            </a:lvl5pPr>
            <a:lvl6pPr marL="2285778" indent="0">
              <a:buNone/>
              <a:defRPr sz="907"/>
            </a:lvl6pPr>
            <a:lvl7pPr marL="2742933" indent="0">
              <a:buNone/>
              <a:defRPr sz="907"/>
            </a:lvl7pPr>
            <a:lvl8pPr marL="3200089" indent="0">
              <a:buNone/>
              <a:defRPr sz="907"/>
            </a:lvl8pPr>
            <a:lvl9pPr marL="3657244" indent="0">
              <a:buNone/>
              <a:defRPr sz="907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225B4-A0CF-4543-B494-69613C8AC346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16/5/2019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681E-8444-4DBB-9D6C-BE7376F0FE9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3131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996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175"/>
            </a:lvl1pPr>
            <a:lvl2pPr marL="457156" indent="0">
              <a:buNone/>
              <a:defRPr sz="2812"/>
            </a:lvl2pPr>
            <a:lvl3pPr marL="914311" indent="0">
              <a:buNone/>
              <a:defRPr sz="2359"/>
            </a:lvl3pPr>
            <a:lvl4pPr marL="1371467" indent="0">
              <a:buNone/>
              <a:defRPr sz="1996"/>
            </a:lvl4pPr>
            <a:lvl5pPr marL="1828622" indent="0">
              <a:buNone/>
              <a:defRPr sz="1996"/>
            </a:lvl5pPr>
            <a:lvl6pPr marL="2285778" indent="0">
              <a:buNone/>
              <a:defRPr sz="1996"/>
            </a:lvl6pPr>
            <a:lvl7pPr marL="2742933" indent="0">
              <a:buNone/>
              <a:defRPr sz="1996"/>
            </a:lvl7pPr>
            <a:lvl8pPr marL="3200089" indent="0">
              <a:buNone/>
              <a:defRPr sz="1996"/>
            </a:lvl8pPr>
            <a:lvl9pPr marL="3657244" indent="0">
              <a:buNone/>
              <a:defRPr sz="1996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361"/>
            </a:lvl1pPr>
            <a:lvl2pPr marL="457156" indent="0">
              <a:buNone/>
              <a:defRPr sz="1179"/>
            </a:lvl2pPr>
            <a:lvl3pPr marL="914311" indent="0">
              <a:buNone/>
              <a:defRPr sz="998"/>
            </a:lvl3pPr>
            <a:lvl4pPr marL="1371467" indent="0">
              <a:buNone/>
              <a:defRPr sz="907"/>
            </a:lvl4pPr>
            <a:lvl5pPr marL="1828622" indent="0">
              <a:buNone/>
              <a:defRPr sz="907"/>
            </a:lvl5pPr>
            <a:lvl6pPr marL="2285778" indent="0">
              <a:buNone/>
              <a:defRPr sz="907"/>
            </a:lvl6pPr>
            <a:lvl7pPr marL="2742933" indent="0">
              <a:buNone/>
              <a:defRPr sz="907"/>
            </a:lvl7pPr>
            <a:lvl8pPr marL="3200089" indent="0">
              <a:buNone/>
              <a:defRPr sz="907"/>
            </a:lvl8pPr>
            <a:lvl9pPr marL="3657244" indent="0">
              <a:buNone/>
              <a:defRPr sz="907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225B4-A0CF-4543-B494-69613C8AC346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16/5/2019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681E-8444-4DBB-9D6C-BE7376F0FE9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069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225B4-A0CF-4543-B494-69613C8AC346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16/5/2019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681E-8444-4DBB-9D6C-BE7376F0FE9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8671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2" y="274640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399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225B4-A0CF-4543-B494-69613C8AC346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16/5/2019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681E-8444-4DBB-9D6C-BE7376F0FE9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8722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96083F-2C5E-4F8B-A82D-C838A6ABE3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5FBA2C0-A952-4F29-BF10-75410170F7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2876FB-FF52-4852-B0F1-52C967274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97D8-085D-43EC-A3CD-98A875AA0DBA}" type="datetimeFigureOut">
              <a:rPr lang="es-AR" smtClean="0"/>
              <a:t>16/5/2019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411398-02F4-4629-AF08-88706CBF2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0D7A59-C7B1-4E4C-87E0-632C34879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0095F-2B91-4B4F-941B-2345939427D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47750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D08271-77BF-466D-82ED-BFCAF0110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BDE4F9-B6A1-40EA-8EF0-3BA15CAD3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F380D3-FE6D-401E-AAEC-78E074789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97D8-085D-43EC-A3CD-98A875AA0DBA}" type="datetimeFigureOut">
              <a:rPr lang="es-AR" smtClean="0"/>
              <a:t>16/5/2019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3FA718-A54D-481F-9023-D484E05AD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688517-35E2-4C97-94F6-7CA0D9731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0095F-2B91-4B4F-941B-2345939427D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713529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F98291-C967-4315-8961-C42311889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D91B2D-ABBE-44CD-AA16-77F215676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7930FC-142A-4A52-B9EE-27041209A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97D8-085D-43EC-A3CD-98A875AA0DBA}" type="datetimeFigureOut">
              <a:rPr lang="es-AR" smtClean="0"/>
              <a:t>16/5/2019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198080-493D-4B7A-A904-D88DE38C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89B1C9-C71F-4E6D-902B-B6C6F8532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0095F-2B91-4B4F-941B-2345939427D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295559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246403-A93E-433C-BFA1-2671C1287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5A9C19-C08F-4A7C-91CD-5EA11EC27D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BABFB90-7F62-44B0-B580-D9B038AD7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BF009A2-9597-423E-984D-8728AA894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97D8-085D-43EC-A3CD-98A875AA0DBA}" type="datetimeFigureOut">
              <a:rPr lang="es-AR" smtClean="0"/>
              <a:t>16/5/2019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B2467C2-F65E-4D07-9FE5-C14458172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1CFA641-DA5B-43F8-AE31-DC3029748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0095F-2B91-4B4F-941B-2345939427D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920761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4D3F8-DB0D-4B8E-B8DD-02F52159A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A078F92-7970-4D5D-A770-F049548B39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7E7E2F-CB55-4A7D-87EE-75016CF98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6421B1C-129C-4DFE-8EAD-BCFDA04AE0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09FD4AD-E781-456A-AFAF-774804ABD7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4036684-8F2E-4E35-A031-66AC9A824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97D8-085D-43EC-A3CD-98A875AA0DBA}" type="datetimeFigureOut">
              <a:rPr lang="es-AR" smtClean="0"/>
              <a:t>16/5/2019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8995B60-A094-409F-BE8B-2A21122C7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E0BDA83-E4FA-43A1-B826-A4DDEF688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0095F-2B91-4B4F-941B-2345939427D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442291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970CDF-AFA4-436F-B70F-35781CDCD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5296813-E058-4A34-A005-819C5065E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97D8-085D-43EC-A3CD-98A875AA0DBA}" type="datetimeFigureOut">
              <a:rPr lang="es-AR" smtClean="0"/>
              <a:t>16/5/2019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7E981D0-5E0A-4ADF-9C21-9AA17E105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D03634-9E44-4839-8A3A-3B1ECEA7B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0095F-2B91-4B4F-941B-2345939427D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52128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85E3B-BB74-40EF-9207-1671260CD652}" type="datetimeFigureOut">
              <a:rPr lang="es-UY" smtClean="0"/>
              <a:t>16/5/2019</a:t>
            </a:fld>
            <a:endParaRPr lang="es-UY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58485-86DC-422E-9BCA-B8B642924F4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4508344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7004A25-082D-429C-9536-CB631D941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97D8-085D-43EC-A3CD-98A875AA0DBA}" type="datetimeFigureOut">
              <a:rPr lang="es-AR" smtClean="0"/>
              <a:t>16/5/2019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87F844A-4AB2-4441-B381-8238C04FD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A7FE4C3-0AB2-431D-9934-586CE5B61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0095F-2B91-4B4F-941B-2345939427D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717123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1515E4-3738-441E-97C1-95DD0770E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B7E870-75C2-4DAB-8418-BF09A97B1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B0634C3-D265-406F-861E-B612D8E8F7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240832D-91D9-44EA-937B-8A098B111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97D8-085D-43EC-A3CD-98A875AA0DBA}" type="datetimeFigureOut">
              <a:rPr lang="es-AR" smtClean="0"/>
              <a:t>16/5/2019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7727C66-95FA-4EE7-ACE5-E318DCF6B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A87FD3F-BFE5-4C8C-B63F-33F71122D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0095F-2B91-4B4F-941B-2345939427D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195383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F9FE3B-0FF0-4186-A31A-63F07EB1F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FE38983-159A-4F6E-956D-43E76A49B9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B956CD6-88C1-47C1-B275-EDEE24E20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4C447EC-0CDD-43D5-BBF7-1AE40A153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97D8-085D-43EC-A3CD-98A875AA0DBA}" type="datetimeFigureOut">
              <a:rPr lang="es-AR" smtClean="0"/>
              <a:t>16/5/2019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FCFCF6D-2527-4572-9C6B-912FFF8BA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C03E043-EBBA-4B6A-BF42-1F19432F0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0095F-2B91-4B4F-941B-2345939427D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874567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75B9A3-6D86-46BE-8FA4-F45D724C7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D7D513-E96A-40BA-B678-C4C700987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ED9FEEB-8AA0-4E69-AE5C-895019167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97D8-085D-43EC-A3CD-98A875AA0DBA}" type="datetimeFigureOut">
              <a:rPr lang="es-AR" smtClean="0"/>
              <a:t>16/5/2019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86401F6-BCFD-4E6E-8F0A-3E4B893B3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355FF1-93E2-4B36-9946-11A98480B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0095F-2B91-4B4F-941B-2345939427D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221506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3D8773B-E4DD-462D-9CC2-1AEB0E9D03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62EBCF3-8C68-4306-ABA3-ECC6D94B3B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EBF035-4B11-450C-AC5E-C62176151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97D8-085D-43EC-A3CD-98A875AA0DBA}" type="datetimeFigureOut">
              <a:rPr lang="es-AR" smtClean="0"/>
              <a:t>16/5/2019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21C487-D56F-4979-AF6B-DDFD67CA3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632A7F-3D57-4D4D-AB55-345CC26CD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0095F-2B91-4B4F-941B-2345939427D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125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85E3B-BB74-40EF-9207-1671260CD652}" type="datetimeFigureOut">
              <a:rPr lang="es-UY" smtClean="0"/>
              <a:t>16/5/2019</a:t>
            </a:fld>
            <a:endParaRPr lang="es-UY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58485-86DC-422E-9BCA-B8B642924F4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806824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85E3B-BB74-40EF-9207-1671260CD652}" type="datetimeFigureOut">
              <a:rPr lang="es-UY" smtClean="0"/>
              <a:t>16/5/2019</a:t>
            </a:fld>
            <a:endParaRPr lang="es-UY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58485-86DC-422E-9BCA-B8B642924F4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746975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85E3B-BB74-40EF-9207-1671260CD652}" type="datetimeFigureOut">
              <a:rPr lang="es-UY" smtClean="0"/>
              <a:t>16/5/2019</a:t>
            </a:fld>
            <a:endParaRPr lang="es-UY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58485-86DC-422E-9BCA-B8B642924F4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629547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85E3B-BB74-40EF-9207-1671260CD652}" type="datetimeFigureOut">
              <a:rPr lang="es-UY" smtClean="0"/>
              <a:t>16/5/2019</a:t>
            </a:fld>
            <a:endParaRPr lang="es-UY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58485-86DC-422E-9BCA-B8B642924F4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669564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U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85E3B-BB74-40EF-9207-1671260CD652}" type="datetimeFigureOut">
              <a:rPr lang="es-UY" smtClean="0"/>
              <a:t>16/5/2019</a:t>
            </a:fld>
            <a:endParaRPr lang="es-UY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58485-86DC-422E-9BCA-B8B642924F4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841390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85E3B-BB74-40EF-9207-1671260CD652}" type="datetimeFigureOut">
              <a:rPr lang="es-UY" smtClean="0"/>
              <a:t>16/5/2019</a:t>
            </a:fld>
            <a:endParaRPr lang="es-U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U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58485-86DC-422E-9BCA-B8B642924F4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43984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 txBox="1">
            <a:spLocks noGrp="1"/>
          </p:cNvSpPr>
          <p:nvPr>
            <p:ph type="title"/>
          </p:nvPr>
        </p:nvSpPr>
        <p:spPr>
          <a:xfrm>
            <a:off x="609562" y="273352"/>
            <a:ext cx="10971684" cy="114500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s-ES"/>
          </a:p>
        </p:txBody>
      </p:sp>
      <p:sp>
        <p:nvSpPr>
          <p:cNvPr id="3" name="2 Marcador de texto"/>
          <p:cNvSpPr txBox="1">
            <a:spLocks noGrp="1"/>
          </p:cNvSpPr>
          <p:nvPr>
            <p:ph type="body" idx="1"/>
          </p:nvPr>
        </p:nvSpPr>
        <p:spPr>
          <a:xfrm>
            <a:off x="609562" y="1604840"/>
            <a:ext cx="10971684" cy="397748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s-ES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s-ES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s-ES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s-ES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s-ES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s-ES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1999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s-ES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3999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s-ES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s-ES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s-ES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121747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hangingPunct="0">
        <a:tabLst/>
        <a:defRPr lang="es-ES" sz="3992" b="0" i="0" u="none" strike="noStrike" kern="1200">
          <a:ln>
            <a:noFill/>
          </a:ln>
          <a:latin typeface="Arial" pitchFamily="18"/>
          <a:ea typeface="Microsoft YaHei" pitchFamily="2"/>
          <a:cs typeface="Mangal" pitchFamily="2"/>
        </a:defRPr>
      </a:lvl1pPr>
    </p:titleStyle>
    <p:bodyStyle>
      <a:lvl1pPr rtl="0" hangingPunct="0">
        <a:spcBef>
          <a:spcPts val="0"/>
        </a:spcBef>
        <a:spcAft>
          <a:spcPts val="1285"/>
        </a:spcAft>
        <a:tabLst/>
        <a:defRPr lang="es-ES" sz="2903" b="0" i="0" u="none" strike="noStrike" kern="1200">
          <a:ln>
            <a:noFill/>
          </a:ln>
          <a:latin typeface="Arial" pitchFamily="18"/>
          <a:ea typeface="Microsoft YaHei" pitchFamily="2"/>
          <a:cs typeface="Mangal" pitchFamily="2"/>
        </a:defRPr>
      </a:lvl1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1" cy="1143000"/>
          </a:xfrm>
          <a:prstGeom prst="rect">
            <a:avLst/>
          </a:prstGeom>
        </p:spPr>
        <p:txBody>
          <a:bodyPr vert="horz" lIns="100783" tIns="50392" rIns="100783" bIns="50392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1" cy="4525963"/>
          </a:xfrm>
          <a:prstGeom prst="rect">
            <a:avLst/>
          </a:prstGeom>
        </p:spPr>
        <p:txBody>
          <a:bodyPr vert="horz" lIns="100783" tIns="50392" rIns="100783" bIns="50392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00783" tIns="50392" rIns="100783" bIns="50392" rtlCol="0" anchor="ctr"/>
          <a:lstStyle>
            <a:lvl1pPr algn="l">
              <a:defRPr sz="11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1"/>
            <a:fld id="{128225B4-A0CF-4543-B494-69613C8AC346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 defTabSz="914311"/>
              <a:t>16/5/2019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00783" tIns="50392" rIns="100783" bIns="50392" rtlCol="0" anchor="ctr"/>
          <a:lstStyle>
            <a:lvl1pPr algn="ctr">
              <a:defRPr sz="11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1"/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00783" tIns="50392" rIns="100783" bIns="50392" rtlCol="0" anchor="ctr"/>
          <a:lstStyle>
            <a:lvl1pPr algn="r">
              <a:defRPr sz="11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1"/>
            <a:fld id="{0CDD681E-8444-4DBB-9D6C-BE7376F0FE9D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 defTabSz="914311"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103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311" rtl="0" eaLnBrk="1" latinLnBrk="0" hangingPunct="1">
        <a:spcBef>
          <a:spcPct val="0"/>
        </a:spcBef>
        <a:buNone/>
        <a:defRPr sz="44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7" indent="-34286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3175" kern="1200">
          <a:solidFill>
            <a:schemeClr val="tx1"/>
          </a:solidFill>
          <a:latin typeface="+mn-lt"/>
          <a:ea typeface="+mn-ea"/>
          <a:cs typeface="+mn-cs"/>
        </a:defRPr>
      </a:lvl1pPr>
      <a:lvl2pPr marL="742878" indent="-285722" algn="l" defTabSz="91431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12" kern="1200">
          <a:solidFill>
            <a:schemeClr val="tx1"/>
          </a:solidFill>
          <a:latin typeface="+mn-lt"/>
          <a:ea typeface="+mn-ea"/>
          <a:cs typeface="+mn-cs"/>
        </a:defRPr>
      </a:lvl2pPr>
      <a:lvl3pPr marL="1142890" indent="-228578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359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4" indent="-228578" algn="l" defTabSz="914311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6" kern="1200">
          <a:solidFill>
            <a:schemeClr val="tx1"/>
          </a:solidFill>
          <a:latin typeface="+mn-lt"/>
          <a:ea typeface="+mn-ea"/>
          <a:cs typeface="+mn-cs"/>
        </a:defRPr>
      </a:lvl4pPr>
      <a:lvl5pPr marL="2057200" indent="-228578" algn="l" defTabSz="914311" rtl="0" eaLnBrk="1" latinLnBrk="0" hangingPunct="1">
        <a:spcBef>
          <a:spcPct val="20000"/>
        </a:spcBef>
        <a:buFont typeface="Arial" panose="020B0604020202020204" pitchFamily="34" charset="0"/>
        <a:buChar char="»"/>
        <a:defRPr sz="1996" kern="1200">
          <a:solidFill>
            <a:schemeClr val="tx1"/>
          </a:solidFill>
          <a:latin typeface="+mn-lt"/>
          <a:ea typeface="+mn-ea"/>
          <a:cs typeface="+mn-cs"/>
        </a:defRPr>
      </a:lvl5pPr>
      <a:lvl6pPr marL="2514357" indent="-228578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6" kern="1200">
          <a:solidFill>
            <a:schemeClr val="tx1"/>
          </a:solidFill>
          <a:latin typeface="+mn-lt"/>
          <a:ea typeface="+mn-ea"/>
          <a:cs typeface="+mn-cs"/>
        </a:defRPr>
      </a:lvl6pPr>
      <a:lvl7pPr marL="2971512" indent="-228578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6" kern="1200">
          <a:solidFill>
            <a:schemeClr val="tx1"/>
          </a:solidFill>
          <a:latin typeface="+mn-lt"/>
          <a:ea typeface="+mn-ea"/>
          <a:cs typeface="+mn-cs"/>
        </a:defRPr>
      </a:lvl7pPr>
      <a:lvl8pPr marL="3428667" indent="-228578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6" kern="1200">
          <a:solidFill>
            <a:schemeClr val="tx1"/>
          </a:solidFill>
          <a:latin typeface="+mn-lt"/>
          <a:ea typeface="+mn-ea"/>
          <a:cs typeface="+mn-cs"/>
        </a:defRPr>
      </a:lvl8pPr>
      <a:lvl9pPr marL="3885822" indent="-228578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311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1pPr>
      <a:lvl2pPr marL="457156" algn="l" defTabSz="914311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2pPr>
      <a:lvl3pPr marL="914311" algn="l" defTabSz="914311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7" algn="l" defTabSz="914311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2" algn="l" defTabSz="914311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8" algn="l" defTabSz="914311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3" algn="l" defTabSz="914311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9" algn="l" defTabSz="914311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4" algn="l" defTabSz="914311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1D4D4E2-582E-4C3A-B29F-40F6E7180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E48BC4B-A3FA-44D5-B9CD-EB6041BEA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38E0D3-7E9F-4346-8D5A-D6814FE601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497D8-085D-43EC-A3CD-98A875AA0DBA}" type="datetimeFigureOut">
              <a:rPr lang="es-AR" smtClean="0"/>
              <a:t>16/5/2019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900BB7-D47C-415A-8734-9F1480B198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EF633C-738F-40AD-A0E9-73BC3ABFC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0095F-2B91-4B4F-941B-2345939427D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7145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iblioteca.clacso.edu.ar/clacso/se/20150722110704/HechoEnLatinoamerica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28892DD9-78A2-4B95-8BB7-DF1800C3E8AC}"/>
              </a:ext>
            </a:extLst>
          </p:cNvPr>
          <p:cNvSpPr txBox="1"/>
          <p:nvPr/>
        </p:nvSpPr>
        <p:spPr>
          <a:xfrm>
            <a:off x="4343400" y="2238375"/>
            <a:ext cx="3162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            @</a:t>
            </a:r>
            <a:r>
              <a:rPr lang="es-AR" dirty="0" err="1"/>
              <a:t>dominiquebabini</a:t>
            </a:r>
            <a:r>
              <a:rPr lang="es-AR" dirty="0"/>
              <a:t> </a:t>
            </a:r>
          </a:p>
          <a:p>
            <a:endParaRPr lang="es-AR" dirty="0"/>
          </a:p>
          <a:p>
            <a:endParaRPr lang="es-AR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3BFDF1A-8DDF-437E-B816-C5F1BAA51FE4}"/>
              </a:ext>
            </a:extLst>
          </p:cNvPr>
          <p:cNvSpPr txBox="1"/>
          <p:nvPr/>
        </p:nvSpPr>
        <p:spPr>
          <a:xfrm>
            <a:off x="161926" y="819150"/>
            <a:ext cx="11715750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2400" b="1" dirty="0"/>
              <a:t>La conversación regional: 20 años de acceso abierto para las revistas de ciencias sociales y humanidades de América Latina - De la visibilidad y definición de calidad en el acceso abierto, al desafío de la ciencia abierta y los indicadores de evaluación</a:t>
            </a:r>
            <a:endParaRPr lang="es-AR" sz="24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D9C654A-87D2-4C71-9E29-AB2226809C59}"/>
              </a:ext>
            </a:extLst>
          </p:cNvPr>
          <p:cNvSpPr txBox="1"/>
          <p:nvPr/>
        </p:nvSpPr>
        <p:spPr>
          <a:xfrm>
            <a:off x="0" y="5196841"/>
            <a:ext cx="1171575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600" b="1" dirty="0"/>
              <a:t>CRECS 2019</a:t>
            </a:r>
          </a:p>
          <a:p>
            <a:pPr algn="ctr"/>
            <a:r>
              <a:rPr lang="es-AR" sz="2400" b="1" dirty="0"/>
              <a:t>9ª Conferencia internacional sobre revistas científicas en Ciencias Sociales y Humanidades</a:t>
            </a:r>
          </a:p>
          <a:p>
            <a:pPr algn="ctr"/>
            <a:r>
              <a:rPr lang="es-AR" sz="2400" b="1" dirty="0"/>
              <a:t>Logroño (España), 23 y 24 de mayo del 2019</a:t>
            </a:r>
            <a:endParaRPr lang="es-AR" sz="2400" dirty="0"/>
          </a:p>
          <a:p>
            <a:endParaRPr lang="es-AR" dirty="0"/>
          </a:p>
        </p:txBody>
      </p:sp>
      <p:pic>
        <p:nvPicPr>
          <p:cNvPr id="4098" name="Picture 2" descr="CLACSO">
            <a:extLst>
              <a:ext uri="{FF2B5EF4-FFF2-40B4-BE49-F238E27FC236}">
                <a16:creationId xmlns:a16="http://schemas.microsoft.com/office/drawing/2014/main" id="{51ACE3C7-D716-4445-B41D-F406A9FC4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279" y="2906658"/>
            <a:ext cx="3898857" cy="97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 descr="Resultado de imagen para cc-by">
            <a:extLst>
              <a:ext uri="{FF2B5EF4-FFF2-40B4-BE49-F238E27FC236}">
                <a16:creationId xmlns:a16="http://schemas.microsoft.com/office/drawing/2014/main" id="{D6E6DA14-6EF5-4E49-854B-F36934F1061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829" y="0"/>
            <a:ext cx="520244" cy="6002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3395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1B7062-960C-4E48-AFBB-1000E9E9B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871B06-EA4F-46CD-870B-6997631BA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9FEE28E-96C1-4E52-8A9F-1A5C03256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6E8ECF2-F619-4FE1-B9AC-DCD61BD330D9}"/>
              </a:ext>
            </a:extLst>
          </p:cNvPr>
          <p:cNvSpPr txBox="1"/>
          <p:nvPr/>
        </p:nvSpPr>
        <p:spPr>
          <a:xfrm>
            <a:off x="0" y="5965371"/>
            <a:ext cx="2380343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000" dirty="0"/>
              <a:t>de Oliveira Amorim, </a:t>
            </a:r>
            <a:r>
              <a:rPr lang="pt-BR" sz="1000" dirty="0" err="1"/>
              <a:t>Degani</a:t>
            </a:r>
            <a:r>
              <a:rPr lang="pt-BR" sz="1000" dirty="0"/>
              <a:t>-Carneiro, da Silva Ávila y </a:t>
            </a:r>
            <a:r>
              <a:rPr lang="pt-BR" sz="1000" dirty="0" err="1"/>
              <a:t>Marafon</a:t>
            </a:r>
            <a:r>
              <a:rPr lang="pt-BR" sz="1000" dirty="0"/>
              <a:t> </a:t>
            </a:r>
            <a:r>
              <a:rPr lang="es-AR" sz="10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http://biblioteca.clacso.edu.ar/clacso/se/20150722110704/HechoEnLatinoamerica.pdf</a:t>
            </a:r>
            <a:r>
              <a:rPr lang="es-AR" sz="1000" dirty="0"/>
              <a:t> (pag.67)</a:t>
            </a:r>
          </a:p>
        </p:txBody>
      </p:sp>
    </p:spTree>
    <p:extLst>
      <p:ext uri="{BB962C8B-B14F-4D97-AF65-F5344CB8AC3E}">
        <p14:creationId xmlns:p14="http://schemas.microsoft.com/office/powerpoint/2010/main" val="3272630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032273-239D-448C-88F5-A11AA4C58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50E359-284B-47D9-B9B0-A46F1F3DE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33B450B-66D0-4403-9F54-51FEAA9D3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1AD8D8C-1316-4CCE-8E97-18FA2B213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906" y="0"/>
            <a:ext cx="12426402" cy="698985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E32E0CF-56E2-41BF-B3E8-86350A33C0A2}"/>
              </a:ext>
            </a:extLst>
          </p:cNvPr>
          <p:cNvSpPr txBox="1"/>
          <p:nvPr/>
        </p:nvSpPr>
        <p:spPr>
          <a:xfrm>
            <a:off x="0" y="6008914"/>
            <a:ext cx="2220686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000" dirty="0"/>
              <a:t>de Oliveira Amorim, </a:t>
            </a:r>
            <a:r>
              <a:rPr lang="pt-BR" sz="1000" dirty="0" err="1"/>
              <a:t>Degani</a:t>
            </a:r>
            <a:r>
              <a:rPr lang="pt-BR" sz="1000" dirty="0"/>
              <a:t>-Carneiro, da Silva Ávila y </a:t>
            </a:r>
            <a:r>
              <a:rPr lang="pt-BR" sz="1000" dirty="0" err="1"/>
              <a:t>Marafon</a:t>
            </a:r>
            <a:r>
              <a:rPr lang="pt-BR" sz="1000" dirty="0"/>
              <a:t> http://biblioteca.clacso.edu.ar/clacso/se/20150722110704/HechoEnLatinoamerica.pdf (</a:t>
            </a:r>
            <a:r>
              <a:rPr lang="pt-BR" sz="1000" dirty="0" err="1"/>
              <a:t>pag</a:t>
            </a:r>
            <a:r>
              <a:rPr lang="pt-BR" sz="1000" dirty="0"/>
              <a:t>  70)</a:t>
            </a:r>
          </a:p>
        </p:txBody>
      </p:sp>
    </p:spTree>
    <p:extLst>
      <p:ext uri="{BB962C8B-B14F-4D97-AF65-F5344CB8AC3E}">
        <p14:creationId xmlns:p14="http://schemas.microsoft.com/office/powerpoint/2010/main" val="2260450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212504-C95C-40BF-8E62-C8245067F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FF4724-FDA4-4281-B3F9-B3F92C7CB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2C7DC25-0D39-49FB-B4B0-3395218E6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8C87623-895B-4300-BA86-AEB40799E7E1}"/>
              </a:ext>
            </a:extLst>
          </p:cNvPr>
          <p:cNvSpPr txBox="1"/>
          <p:nvPr/>
        </p:nvSpPr>
        <p:spPr>
          <a:xfrm>
            <a:off x="609600" y="0"/>
            <a:ext cx="3439886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de Oliveira Amorim, </a:t>
            </a:r>
            <a:r>
              <a:rPr lang="pt-BR" dirty="0" err="1"/>
              <a:t>Degani</a:t>
            </a:r>
            <a:r>
              <a:rPr lang="pt-BR" dirty="0"/>
              <a:t>-Carneiro, da Silva Ávila y </a:t>
            </a:r>
            <a:r>
              <a:rPr lang="pt-BR" dirty="0" err="1"/>
              <a:t>Marafon</a:t>
            </a:r>
            <a:r>
              <a:rPr lang="pt-BR" dirty="0"/>
              <a:t> http://biblioteca.clacso.edu.ar/clacso/se/20150722110704/HechoEnLatinoamerica.pdf (</a:t>
            </a:r>
            <a:r>
              <a:rPr lang="pt-BR" dirty="0" err="1"/>
              <a:t>pag</a:t>
            </a:r>
            <a:r>
              <a:rPr lang="pt-BR" dirty="0"/>
              <a:t>  70)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609630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F127CF0-A801-4249-B27A-1121C5A172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AR" sz="3600" i="1" dirty="0"/>
              <a:t>“elevada equivalencia entre los criterios utilizados por los sistemas nacionales de evaluación de las publicaciones científicas de los países latinoamericanos y las características exigidas por SciELO, </a:t>
            </a:r>
            <a:r>
              <a:rPr lang="es-AR" sz="3600" i="1" dirty="0" err="1"/>
              <a:t>RedALyC</a:t>
            </a:r>
            <a:r>
              <a:rPr lang="es-AR" sz="3600" i="1" dirty="0"/>
              <a:t> y </a:t>
            </a:r>
            <a:r>
              <a:rPr lang="es-AR" sz="3600" i="1" dirty="0" err="1"/>
              <a:t>Latindex</a:t>
            </a:r>
            <a:r>
              <a:rPr lang="es-AR" sz="3600" i="1" dirty="0"/>
              <a:t>-Catálogo para la indexación de revistas en sus bases” (</a:t>
            </a:r>
            <a:r>
              <a:rPr lang="es-AR" sz="3600" i="1" dirty="0" err="1"/>
              <a:t>idem</a:t>
            </a:r>
            <a:r>
              <a:rPr lang="es-AR" sz="3600" i="1" dirty="0"/>
              <a:t>, pag.75)</a:t>
            </a:r>
            <a:br>
              <a:rPr lang="es-AR" sz="3600" i="1" dirty="0"/>
            </a:br>
            <a:br>
              <a:rPr lang="es-AR" dirty="0"/>
            </a:br>
            <a:r>
              <a:rPr lang="es-AR" dirty="0"/>
              <a:t>y entonces ¿porqué no se reconoce a SciELO, Redalyc y </a:t>
            </a:r>
            <a:r>
              <a:rPr lang="es-AR" dirty="0" err="1"/>
              <a:t>Latindex</a:t>
            </a:r>
            <a:r>
              <a:rPr lang="es-AR" dirty="0"/>
              <a:t>-Catálogo en los sistemas de evaluación de revistas donde publican las/los investigadores e instituciones evaluados?</a:t>
            </a:r>
          </a:p>
        </p:txBody>
      </p:sp>
    </p:spTree>
    <p:extLst>
      <p:ext uri="{BB962C8B-B14F-4D97-AF65-F5344CB8AC3E}">
        <p14:creationId xmlns:p14="http://schemas.microsoft.com/office/powerpoint/2010/main" val="1192878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B1AAA19-DACE-4897-B31B-7065A0548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71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0768" y="2"/>
            <a:ext cx="8230465" cy="1556792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br>
              <a:rPr lang="es-AR" sz="2359" dirty="0"/>
            </a:br>
            <a:r>
              <a:rPr lang="es-AR" sz="2359" b="1" dirty="0"/>
              <a:t>En Argentina ya se incorpora SciELO y Redalyc en los primeros niveles.  Ejemplo de Argentina: MINCYT-CONICET Bases para la categorización de publicaciones periódicas para las ciencias sociales y humanidades según sus sistemas de indización</a:t>
            </a:r>
            <a:br>
              <a:rPr lang="es-AR" sz="2359" b="1" dirty="0"/>
            </a:br>
            <a:endParaRPr lang="es-AR" sz="2359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279" y="1534594"/>
            <a:ext cx="8965429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703052" y="6525346"/>
            <a:ext cx="8713883" cy="343600"/>
          </a:xfrm>
          <a:prstGeom prst="rect">
            <a:avLst/>
          </a:prstGeom>
          <a:noFill/>
        </p:spPr>
        <p:txBody>
          <a:bodyPr wrap="square" lIns="91419" tIns="45710" rIns="91419" bIns="45710" rtlCol="0">
            <a:spAutoFit/>
          </a:bodyPr>
          <a:lstStyle/>
          <a:p>
            <a:pPr defTabSz="914216"/>
            <a:r>
              <a:rPr lang="es-AR" sz="1633" dirty="0">
                <a:solidFill>
                  <a:prstClr val="black"/>
                </a:solidFill>
                <a:latin typeface="Calibri"/>
              </a:rPr>
              <a:t>http://www.ucc.edu.ar/portalucc/archivos/File/SIP/2014/Novedades/beses-categorizacion.pdf</a:t>
            </a:r>
          </a:p>
        </p:txBody>
      </p:sp>
    </p:spTree>
    <p:extLst>
      <p:ext uri="{BB962C8B-B14F-4D97-AF65-F5344CB8AC3E}">
        <p14:creationId xmlns:p14="http://schemas.microsoft.com/office/powerpoint/2010/main" val="3258675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5F021B6-A3B1-4743-AA14-BBBF71E5D8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endParaRPr lang="es-AR"/>
          </a:p>
        </p:txBody>
      </p:sp>
      <p:pic>
        <p:nvPicPr>
          <p:cNvPr id="2052" name="Picture 4" descr="Image">
            <a:extLst>
              <a:ext uri="{FF2B5EF4-FFF2-40B4-BE49-F238E27FC236}">
                <a16:creationId xmlns:a16="http://schemas.microsoft.com/office/drawing/2014/main" id="{86CF684E-2C5B-4B84-BEBB-1327388DF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53181"/>
            <a:ext cx="5863771" cy="675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DC50522C-4FD6-4F5A-ACE2-E4E84A8E8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599" y="53181"/>
            <a:ext cx="5733143" cy="6751638"/>
          </a:xfrm>
        </p:spPr>
        <p:txBody>
          <a:bodyPr>
            <a:normAutofit fontScale="85000" lnSpcReduction="10000"/>
          </a:bodyPr>
          <a:lstStyle/>
          <a:p>
            <a:pPr marL="0" indent="0" fontAlgn="base">
              <a:buNone/>
            </a:pPr>
            <a:r>
              <a:rPr lang="es-AR" b="1" dirty="0"/>
              <a:t>Recomendaciones DORA para las editoriales en relación a evaluación</a:t>
            </a:r>
          </a:p>
          <a:p>
            <a:pPr marL="0" indent="0" fontAlgn="base">
              <a:buNone/>
            </a:pPr>
            <a:endParaRPr lang="es-AR" b="1" dirty="0"/>
          </a:p>
          <a:p>
            <a:pPr fontAlgn="base"/>
            <a:r>
              <a:rPr lang="es-AR" b="1" dirty="0"/>
              <a:t>Reduzca significativamente el énfasis en el factor de impacto como herramienta promocional</a:t>
            </a:r>
            <a:r>
              <a:rPr lang="es-AR" dirty="0"/>
              <a:t>, idealmente dejando de promover su uso o presentando la métrica en el contexto de una variedad de métricas basadas en revistas </a:t>
            </a:r>
          </a:p>
          <a:p>
            <a:pPr fontAlgn="base"/>
            <a:r>
              <a:rPr lang="es-AR" b="1" dirty="0"/>
              <a:t>Ponga a disposición una variedad de métricas a nivel de artículo para alentar un cambio hacia la evaluación basada en el contenido científico de un artículo </a:t>
            </a:r>
            <a:r>
              <a:rPr lang="es-AR" dirty="0"/>
              <a:t>en lugar de las métricas de publicación de la revista en la que se publicó.</a:t>
            </a:r>
          </a:p>
          <a:p>
            <a:pPr fontAlgn="base"/>
            <a:r>
              <a:rPr lang="es-AR" dirty="0"/>
              <a:t>Fomente las prácticas de la autoría responsable y la provisión de información sobre las </a:t>
            </a:r>
            <a:r>
              <a:rPr lang="es-AR" b="1" dirty="0"/>
              <a:t>contribuciones específicas de cada autor</a:t>
            </a:r>
            <a:r>
              <a:rPr lang="es-AR" dirty="0"/>
              <a:t>.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814610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455833-2DA1-480F-80BA-6E20FA724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Ejemplos de iniciativas para a la revisión de los procesos de evaluación de la investigación en </a:t>
            </a:r>
            <a:r>
              <a:rPr lang="es-AR" dirty="0" err="1"/>
              <a:t>CSyH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07AC12-A8A2-4802-AF05-AB0E2678C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endParaRPr lang="es-AR" dirty="0"/>
          </a:p>
          <a:p>
            <a:r>
              <a:rPr lang="es-AR" dirty="0" err="1"/>
              <a:t>Ameli</a:t>
            </a:r>
            <a:r>
              <a:rPr lang="es-AR" dirty="0"/>
              <a:t>-Conocimiento Abierto (</a:t>
            </a:r>
            <a:r>
              <a:rPr lang="es-AR" dirty="0" err="1"/>
              <a:t>universidades+REDALYC+CLACSO+UNESCO</a:t>
            </a:r>
            <a:r>
              <a:rPr lang="es-AR" dirty="0"/>
              <a:t>)</a:t>
            </a:r>
          </a:p>
          <a:p>
            <a:pPr marL="0" indent="0">
              <a:buNone/>
            </a:pPr>
            <a:endParaRPr lang="es-AR" dirty="0"/>
          </a:p>
          <a:p>
            <a:r>
              <a:rPr lang="es-AR" dirty="0"/>
              <a:t>CLACSO-SILEU  Sistema Latinoamericano de Evaluación Universitaria</a:t>
            </a:r>
          </a:p>
          <a:p>
            <a:pPr marL="0" indent="0">
              <a:buNone/>
            </a:pPr>
            <a:endParaRPr lang="es-AR" dirty="0"/>
          </a:p>
          <a:p>
            <a:endParaRPr lang="es-AR" dirty="0"/>
          </a:p>
          <a:p>
            <a:r>
              <a:rPr lang="es-AR" dirty="0"/>
              <a:t>CLACSO-CONACYT impulsarán </a:t>
            </a:r>
          </a:p>
          <a:p>
            <a:pPr marL="0" indent="0">
              <a:buNone/>
            </a:pPr>
            <a:r>
              <a:rPr lang="es-AR" dirty="0"/>
              <a:t>debate y revisión de los procesos </a:t>
            </a:r>
          </a:p>
          <a:p>
            <a:pPr marL="0" indent="0">
              <a:buNone/>
            </a:pPr>
            <a:r>
              <a:rPr lang="es-AR" dirty="0"/>
              <a:t>de evaluación</a:t>
            </a:r>
          </a:p>
        </p:txBody>
      </p:sp>
      <p:sp>
        <p:nvSpPr>
          <p:cNvPr id="4" name="AutoShape 2" descr="C:\Users\Usuario\Dropbox\CONACYT\Acuerdos entre CLACSO y Conacyt en M%C3%A9xico - abril 2019_files\clacso_mexico_conacyt.jpg">
            <a:extLst>
              <a:ext uri="{FF2B5EF4-FFF2-40B4-BE49-F238E27FC236}">
                <a16:creationId xmlns:a16="http://schemas.microsoft.com/office/drawing/2014/main" id="{9E564F55-F9AD-41F5-B0B8-D15D54FB9F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3AF7C72-3BF0-4221-9EBF-4BD5198B6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742" y="4287067"/>
            <a:ext cx="4604657" cy="25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20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A4B9B69-0DD1-4810-A97D-2A97F04D53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s-AR" dirty="0"/>
              <a:t>Propuestas de sustentabilidad </a:t>
            </a:r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3C28B8B6-A5BE-4639-848F-FCEE691D10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endParaRPr lang="es-AR" dirty="0"/>
          </a:p>
          <a:p>
            <a:r>
              <a:rPr lang="es-AR" dirty="0"/>
              <a:t>¿La comunidad científica internacional se reapropia de la gestión de las comunicaciones académicas a partir, o nuevamente terceriza al sector comercial, esta vez desde el acceso abierto?</a:t>
            </a:r>
          </a:p>
        </p:txBody>
      </p:sp>
    </p:spTree>
    <p:extLst>
      <p:ext uri="{BB962C8B-B14F-4D97-AF65-F5344CB8AC3E}">
        <p14:creationId xmlns:p14="http://schemas.microsoft.com/office/powerpoint/2010/main" val="20007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AA0158-C9ED-47CA-ABF7-12FD5A561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7DFAFEC-0239-4958-90D5-621C3B9BF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https://webcast.in2p3.fr/video/the-history-of-the-open-access-and-its-meaning</a:t>
            </a:r>
          </a:p>
        </p:txBody>
      </p:sp>
    </p:spTree>
    <p:extLst>
      <p:ext uri="{BB962C8B-B14F-4D97-AF65-F5344CB8AC3E}">
        <p14:creationId xmlns:p14="http://schemas.microsoft.com/office/powerpoint/2010/main" val="3019218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030512F-3E7B-5E4F-88C4-5A52E9656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524000" y="6853271"/>
            <a:ext cx="9144000" cy="4571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9" y="407668"/>
            <a:ext cx="3647821" cy="630631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456040" y="692697"/>
            <a:ext cx="349289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endParaRPr lang="es-AR" sz="2000" b="1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 charset="0"/>
              <a:buChar char="•"/>
            </a:pPr>
            <a:r>
              <a:rPr lang="es-AR" sz="2000" b="1" dirty="0">
                <a:solidFill>
                  <a:prstClr val="black"/>
                </a:solidFill>
                <a:latin typeface="Calibri"/>
              </a:rPr>
              <a:t>3.000 libros de la red CLACSO en texto completo</a:t>
            </a:r>
          </a:p>
          <a:p>
            <a:pPr marL="285750" indent="-285750">
              <a:buFont typeface="Arial" charset="0"/>
              <a:buChar char="•"/>
            </a:pPr>
            <a:endParaRPr lang="es-AR" sz="2000" b="1" dirty="0">
              <a:solidFill>
                <a:prstClr val="black"/>
              </a:solidFill>
              <a:latin typeface="Calibri"/>
            </a:endParaRPr>
          </a:p>
          <a:p>
            <a:endParaRPr lang="es-AR" sz="2000" b="1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 charset="0"/>
              <a:buChar char="•"/>
            </a:pPr>
            <a:r>
              <a:rPr lang="es-AR" sz="2000" b="1" dirty="0">
                <a:solidFill>
                  <a:prstClr val="black"/>
                </a:solidFill>
                <a:latin typeface="Calibri"/>
              </a:rPr>
              <a:t>108.000 textos completos de la red CLACSO (artículos, libros, informes de inv., documentos de trabajo)</a:t>
            </a:r>
          </a:p>
          <a:p>
            <a:pPr marL="285750" indent="-285750">
              <a:buFont typeface="Arial" charset="0"/>
              <a:buChar char="•"/>
            </a:pPr>
            <a:endParaRPr lang="es-AR" sz="2000" b="1" dirty="0">
              <a:solidFill>
                <a:prstClr val="black"/>
              </a:solidFill>
              <a:latin typeface="Calibri"/>
            </a:endParaRPr>
          </a:p>
          <a:p>
            <a:endParaRPr lang="es-AR" sz="2000" b="1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 charset="0"/>
              <a:buChar char="•"/>
            </a:pPr>
            <a:r>
              <a:rPr lang="es-AR" sz="2000" b="1" dirty="0">
                <a:solidFill>
                  <a:prstClr val="black"/>
                </a:solidFill>
                <a:latin typeface="Calibri"/>
              </a:rPr>
              <a:t> 950 revistas de CSyH </a:t>
            </a:r>
            <a:br>
              <a:rPr lang="es-AR" sz="2000" b="1" dirty="0">
                <a:solidFill>
                  <a:prstClr val="black"/>
                </a:solidFill>
                <a:latin typeface="Calibri"/>
              </a:rPr>
            </a:br>
            <a:r>
              <a:rPr lang="es-AR" sz="2000" b="1" dirty="0">
                <a:solidFill>
                  <a:prstClr val="black"/>
                </a:solidFill>
                <a:latin typeface="Calibri"/>
              </a:rPr>
              <a:t>con revisión por pares</a:t>
            </a:r>
            <a:br>
              <a:rPr lang="es-AR" sz="2000" b="1" dirty="0">
                <a:solidFill>
                  <a:prstClr val="black"/>
                </a:solidFill>
                <a:latin typeface="Calibri"/>
              </a:rPr>
            </a:br>
            <a:r>
              <a:rPr lang="es-AR" sz="2000" dirty="0">
                <a:solidFill>
                  <a:prstClr val="black"/>
                </a:solidFill>
                <a:latin typeface="Calibri"/>
              </a:rPr>
              <a:t>(394.000 artículos)</a:t>
            </a:r>
          </a:p>
          <a:p>
            <a:pPr marL="285750" indent="-285750">
              <a:buFont typeface="Arial" charset="0"/>
              <a:buChar char="•"/>
            </a:pPr>
            <a:endParaRPr lang="es-AR" sz="2000" b="1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 charset="0"/>
              <a:buChar char="•"/>
            </a:pPr>
            <a:endParaRPr lang="es-AR" sz="2000" b="1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 charset="0"/>
              <a:buChar char="•"/>
            </a:pPr>
            <a:r>
              <a:rPr lang="es-AR" sz="2000" b="1" dirty="0">
                <a:solidFill>
                  <a:prstClr val="black"/>
                </a:solidFill>
                <a:latin typeface="Calibri"/>
              </a:rPr>
              <a:t>1.450 producciones audiovisuales de CLACSO TV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0344284-4400-4AAB-B11C-59D0520BC5BC}"/>
              </a:ext>
            </a:extLst>
          </p:cNvPr>
          <p:cNvSpPr txBox="1"/>
          <p:nvPr/>
        </p:nvSpPr>
        <p:spPr>
          <a:xfrm>
            <a:off x="133350" y="95250"/>
            <a:ext cx="11896725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2400" dirty="0"/>
              <a:t>Desde dónde habla CLACSO – 20 años de acceso abierto a las </a:t>
            </a:r>
            <a:r>
              <a:rPr lang="es-AR" sz="2400" dirty="0" err="1"/>
              <a:t>CSyH</a:t>
            </a:r>
            <a:r>
              <a:rPr lang="es-AR" sz="2400" dirty="0"/>
              <a:t> de América Latina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A0E4F3B-7731-4BFD-B2E2-414D7FA864CC}"/>
              </a:ext>
            </a:extLst>
          </p:cNvPr>
          <p:cNvSpPr txBox="1"/>
          <p:nvPr/>
        </p:nvSpPr>
        <p:spPr>
          <a:xfrm>
            <a:off x="3829051" y="3276600"/>
            <a:ext cx="2386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Repositorio de CLACSO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623E0E1-6D6C-4969-9039-CF9EE37FBDAD}"/>
              </a:ext>
            </a:extLst>
          </p:cNvPr>
          <p:cNvSpPr txBox="1"/>
          <p:nvPr/>
        </p:nvSpPr>
        <p:spPr>
          <a:xfrm>
            <a:off x="133350" y="692697"/>
            <a:ext cx="1390650" cy="206210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AR" sz="1600" dirty="0"/>
              <a:t>CLACSO: </a:t>
            </a:r>
          </a:p>
          <a:p>
            <a:r>
              <a:rPr lang="es-AR" sz="1600" dirty="0"/>
              <a:t>-red de 680 centros de investigación de </a:t>
            </a:r>
            <a:r>
              <a:rPr lang="es-AR" sz="1600" dirty="0" err="1"/>
              <a:t>CSyH</a:t>
            </a:r>
            <a:r>
              <a:rPr lang="es-AR" sz="1600" dirty="0"/>
              <a:t> en </a:t>
            </a:r>
          </a:p>
          <a:p>
            <a:r>
              <a:rPr lang="es-AR" sz="1600" dirty="0"/>
              <a:t>52 países</a:t>
            </a:r>
          </a:p>
          <a:p>
            <a:r>
              <a:rPr lang="es-AR" sz="1600" dirty="0"/>
              <a:t>-110 Grupos de Trabajo</a:t>
            </a:r>
          </a:p>
        </p:txBody>
      </p:sp>
    </p:spTree>
    <p:extLst>
      <p:ext uri="{BB962C8B-B14F-4D97-AF65-F5344CB8AC3E}">
        <p14:creationId xmlns:p14="http://schemas.microsoft.com/office/powerpoint/2010/main" val="1646311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B4467D9-7D63-4D40-9B50-3A18786AE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92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E225DF9-68CC-4F63-8387-73E61C8EF2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640137"/>
          </a:xfrm>
        </p:spPr>
        <p:txBody>
          <a:bodyPr>
            <a:normAutofit fontScale="90000"/>
          </a:bodyPr>
          <a:lstStyle/>
          <a:p>
            <a:br>
              <a:rPr lang="es-AR" sz="3200" dirty="0"/>
            </a:br>
            <a:br>
              <a:rPr lang="es-AR" sz="3200" dirty="0"/>
            </a:br>
            <a:r>
              <a:rPr lang="es-AR" sz="3200" b="1" dirty="0"/>
              <a:t>La propuesta de PAGAR POR PUBLICAR en acceso abierto en revistas internacionales </a:t>
            </a:r>
            <a:br>
              <a:rPr lang="es-AR" sz="3200" b="1" dirty="0"/>
            </a:br>
            <a:r>
              <a:rPr lang="es-AR" sz="3200" b="1" dirty="0"/>
              <a:t>volverá a generar una división</a:t>
            </a:r>
            <a:br>
              <a:rPr lang="es-AR" sz="3200" b="1" dirty="0"/>
            </a:br>
            <a:br>
              <a:rPr lang="es-AR" sz="3200" b="1" dirty="0"/>
            </a:br>
            <a:br>
              <a:rPr lang="es-AR" sz="3200" b="1" dirty="0"/>
            </a:br>
            <a:br>
              <a:rPr lang="es-AR" sz="3200" b="1" dirty="0"/>
            </a:br>
            <a:r>
              <a:rPr lang="es-AR" sz="3200" dirty="0"/>
              <a:t>“El precio se basa en cuánto dinero asumen que tienes. Cobran lo que aguante el mercado”. </a:t>
            </a:r>
            <a:br>
              <a:rPr lang="es-AR" sz="3200" dirty="0"/>
            </a:br>
            <a:r>
              <a:rPr lang="es-AR" sz="3200" dirty="0"/>
              <a:t> John </a:t>
            </a:r>
            <a:r>
              <a:rPr lang="es-AR" sz="3200" dirty="0" err="1"/>
              <a:t>Willinsky</a:t>
            </a:r>
            <a:r>
              <a:rPr lang="es-AR" sz="3200" dirty="0"/>
              <a:t>, Stanford </a:t>
            </a:r>
            <a:r>
              <a:rPr lang="es-AR" sz="3200" dirty="0" err="1"/>
              <a:t>University</a:t>
            </a:r>
            <a:r>
              <a:rPr lang="es-AR" sz="3200" dirty="0"/>
              <a:t> y  PKP, entrevista del diario El País, abril 2018</a:t>
            </a:r>
            <a:br>
              <a:rPr lang="fr-FR" sz="3200" dirty="0"/>
            </a:br>
            <a:endParaRPr lang="es-AR" sz="3200" dirty="0"/>
          </a:p>
        </p:txBody>
      </p:sp>
      <p:pic>
        <p:nvPicPr>
          <p:cNvPr id="3074" name="Picture 2" descr="John Willinsky, antes de la entrevista en el Centro de Ciencias Humanas y Sociales de Madrid.">
            <a:extLst>
              <a:ext uri="{FF2B5EF4-FFF2-40B4-BE49-F238E27FC236}">
                <a16:creationId xmlns:a16="http://schemas.microsoft.com/office/drawing/2014/main" id="{634D8833-F81B-48B0-9073-092A35407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4762499"/>
            <a:ext cx="2742613" cy="190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628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A357FBA-0BDB-4523-B6A7-1A3FB1C91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9F9EB45-2363-4DC3-BC2D-0A762982B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7749" y="6379534"/>
            <a:ext cx="6177516" cy="552893"/>
          </a:xfrm>
          <a:solidFill>
            <a:schemeClr val="bg1"/>
          </a:solidFill>
          <a:ln>
            <a:solidFill>
              <a:schemeClr val="accent1"/>
            </a:solidFill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Fuente:http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://reuniondeconsorcios.conricyt.mx/index.php/primera-reunion/declaraciones/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69CC7C2-B722-488F-B26D-D08F089DE718}"/>
              </a:ext>
            </a:extLst>
          </p:cNvPr>
          <p:cNvSpPr txBox="1"/>
          <p:nvPr/>
        </p:nvSpPr>
        <p:spPr>
          <a:xfrm>
            <a:off x="2488019" y="4295553"/>
            <a:ext cx="7145079" cy="193899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Acordamos que una política de expansión del AA, mediante el pago de tarifas APC, es imposible acometerla desde un punto de vista financiero para los países participantes; se recomienda a las instituciones no crear subsidios para pagar publicación en revistas OA-APC</a:t>
            </a:r>
          </a:p>
        </p:txBody>
      </p:sp>
    </p:spTree>
    <p:extLst>
      <p:ext uri="{BB962C8B-B14F-4D97-AF65-F5344CB8AC3E}">
        <p14:creationId xmlns:p14="http://schemas.microsoft.com/office/powerpoint/2010/main" val="4002705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66DF59F-7FEA-4E7F-851A-36685029A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3352"/>
            <a:ext cx="12192000" cy="1145008"/>
          </a:xfrm>
        </p:spPr>
        <p:txBody>
          <a:bodyPr/>
          <a:lstStyle/>
          <a:p>
            <a:pPr>
              <a:buNone/>
            </a:pPr>
            <a:r>
              <a:rPr lang="es-AR" sz="3200" dirty="0">
                <a:solidFill>
                  <a:schemeClr val="tx1"/>
                </a:solidFill>
              </a:rPr>
              <a:t>¿ como fortalecer comunicaciones </a:t>
            </a:r>
            <a:r>
              <a:rPr lang="es-AR" sz="3200" dirty="0" err="1">
                <a:solidFill>
                  <a:schemeClr val="tx1"/>
                </a:solidFill>
              </a:rPr>
              <a:t>CSyH</a:t>
            </a:r>
            <a:r>
              <a:rPr lang="es-AR" sz="3200" dirty="0">
                <a:solidFill>
                  <a:schemeClr val="tx1"/>
                </a:solidFill>
              </a:rPr>
              <a:t> que contribuyan mejor a los objetivos de un desarrollo sostenible local/global?</a:t>
            </a:r>
            <a:br>
              <a:rPr lang="es-AR" sz="3200" dirty="0">
                <a:solidFill>
                  <a:schemeClr val="tx1"/>
                </a:solidFill>
              </a:rPr>
            </a:br>
            <a:endParaRPr lang="es-AR" sz="32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DDFD56F-A1F6-46B4-B30E-5E13C45C5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5425"/>
            <a:ext cx="12192000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35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85A9821-A79B-48C7-8B5D-4BC5D9BD5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1626B5E-BFE8-4B40-9405-77271F4B5782}"/>
              </a:ext>
            </a:extLst>
          </p:cNvPr>
          <p:cNvSpPr txBox="1"/>
          <p:nvPr/>
        </p:nvSpPr>
        <p:spPr>
          <a:xfrm>
            <a:off x="228600" y="247650"/>
            <a:ext cx="2533650" cy="62478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Manifiesto Ciencia Abierta Colaborativa </a:t>
            </a: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s-A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OCSDnet</a:t>
            </a: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Red Ciencia Abierta y Colaborativa para el Desarrollo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Principios: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Promueva el conocimiento como bien común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Integre diferentes tradiciones científicas  y formas de saber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Atienda el rol que tiene el poder y la desigualdad en la producción y distribución de conocimiento.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D2E2147-8555-4ECD-9B9E-893285094269}"/>
              </a:ext>
            </a:extLst>
          </p:cNvPr>
          <p:cNvSpPr txBox="1"/>
          <p:nvPr/>
        </p:nvSpPr>
        <p:spPr>
          <a:xfrm>
            <a:off x="1371600" y="12763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F9F5B83-2021-4F28-8DA8-5DBFFC86C2BB}"/>
              </a:ext>
            </a:extLst>
          </p:cNvPr>
          <p:cNvSpPr txBox="1"/>
          <p:nvPr/>
        </p:nvSpPr>
        <p:spPr>
          <a:xfrm>
            <a:off x="9258300" y="247650"/>
            <a:ext cx="2533650" cy="64633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4) Cree oportunidades para la participación en todas las etapas del proceso de  investigación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5) Favorezca la colaboración equitativa entre científicos y actores sociales.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6) Incentive el diseño de mecanismos inclusivos de  información y comunicación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Fuente: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https://ocsdnet.org/wp-content/uploads/2015/04/Manifesto-Infographic-Spanish-1.pdf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7AF2760-06CE-4E55-A44D-54CA35D39164}"/>
              </a:ext>
            </a:extLst>
          </p:cNvPr>
          <p:cNvSpPr txBox="1"/>
          <p:nvPr/>
        </p:nvSpPr>
        <p:spPr>
          <a:xfrm>
            <a:off x="3181350" y="0"/>
            <a:ext cx="1200150" cy="1047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5EAB380-A9DC-4DA8-9BD2-0C242D9F679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298824" y="247651"/>
            <a:ext cx="892175" cy="64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942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A3BD63-5B9D-4865-86FA-A3B657FCF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sz="800" dirty="0"/>
              <a:t>.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E79E410-9BF8-4401-BDBE-CAC83A1516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/>
              <a:t>					</a:t>
            </a:r>
            <a:r>
              <a:rPr lang="es-AR" dirty="0">
                <a:solidFill>
                  <a:schemeClr val="tx1"/>
                </a:solidFill>
              </a:rPr>
              <a:t>www.clacso.org</a:t>
            </a:r>
          </a:p>
        </p:txBody>
      </p:sp>
      <p:pic>
        <p:nvPicPr>
          <p:cNvPr id="1026" name="Picture 2" descr="CLACSO">
            <a:extLst>
              <a:ext uri="{FF2B5EF4-FFF2-40B4-BE49-F238E27FC236}">
                <a16:creationId xmlns:a16="http://schemas.microsoft.com/office/drawing/2014/main" id="{C54BAFFF-4214-4472-85EA-1B497E479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13" y="2767013"/>
            <a:ext cx="5057775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849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4D8FE45-0877-44C1-9C46-3BC1912F3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52637AD-3BB6-487A-826F-D35465F00EDB}"/>
              </a:ext>
            </a:extLst>
          </p:cNvPr>
          <p:cNvSpPr txBox="1"/>
          <p:nvPr/>
        </p:nvSpPr>
        <p:spPr>
          <a:xfrm>
            <a:off x="169682" y="5910606"/>
            <a:ext cx="227186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Fuente: http://ri.uaemex.mx/bitstream/handle/20.500.11799/94286/cartel.pdf?sequence=1&amp;isAllowed=y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F4F0240-20D9-41B5-85DB-B2C19014E4B0}"/>
              </a:ext>
            </a:extLst>
          </p:cNvPr>
          <p:cNvSpPr txBox="1"/>
          <p:nvPr/>
        </p:nvSpPr>
        <p:spPr>
          <a:xfrm>
            <a:off x="76200" y="1970314"/>
            <a:ext cx="11887200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chemeClr val="bg1"/>
                </a:solidFill>
              </a:rPr>
              <a:t>Las Revistas de Ciencias Sociales y la sociología de las ausencias </a:t>
            </a:r>
            <a:r>
              <a:rPr lang="es-AR" dirty="0">
                <a:solidFill>
                  <a:schemeClr val="bg1"/>
                </a:solidFill>
              </a:rPr>
              <a:t>- Ponencia Revista Convergencia, en Congreso Redalyc </a:t>
            </a:r>
          </a:p>
        </p:txBody>
      </p:sp>
    </p:spTree>
    <p:extLst>
      <p:ext uri="{BB962C8B-B14F-4D97-AF65-F5344CB8AC3E}">
        <p14:creationId xmlns:p14="http://schemas.microsoft.com/office/powerpoint/2010/main" val="2655623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0215CD8-D5D3-4F9B-821B-D08D7E7267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s-AR" sz="3200" dirty="0"/>
              <a:t>¿Cómo logró América Latina avanzar en visibilidad y calidad de sus revistas, y ser la región con mayor adhesión al acceso abierto sin cobrar por publicar en abierto (APC)?</a:t>
            </a:r>
            <a:br>
              <a:rPr lang="es-AR" sz="3200" dirty="0"/>
            </a:br>
            <a:endParaRPr lang="es-AR" sz="3200" dirty="0"/>
          </a:p>
        </p:txBody>
      </p:sp>
    </p:spTree>
    <p:extLst>
      <p:ext uri="{BB962C8B-B14F-4D97-AF65-F5344CB8AC3E}">
        <p14:creationId xmlns:p14="http://schemas.microsoft.com/office/powerpoint/2010/main" val="3277429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17801F-DE3E-46AA-B477-1869F709B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" y="76201"/>
            <a:ext cx="11887201" cy="655636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s-AR" sz="2400" dirty="0"/>
              <a:t>Desde dónde habla América Latina: 20 años de gestión académica colaborativa y financiamiento público de revistas en acceso abierto sin cobrar por leer ni cobrar por publicar en abierto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C8B5A1-3AB5-43A8-9B38-8AD1BFBCA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99" y="942975"/>
            <a:ext cx="11887201" cy="58388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AR" sz="3600" dirty="0"/>
              <a:t>Transición al acceso abierto dentro de la región liderado desde el ámbito académico:</a:t>
            </a:r>
          </a:p>
          <a:p>
            <a:pPr marL="0" indent="0">
              <a:buNone/>
            </a:pPr>
            <a:endParaRPr lang="es-AR" sz="3600" dirty="0"/>
          </a:p>
          <a:p>
            <a:pPr lvl="2"/>
            <a:r>
              <a:rPr lang="es-AR" sz="3600" dirty="0"/>
              <a:t>Sitios web revista (casi 3.000 revistas utilizan OJS)</a:t>
            </a:r>
          </a:p>
          <a:p>
            <a:pPr lvl="2"/>
            <a:r>
              <a:rPr lang="es-AR" sz="3600" dirty="0"/>
              <a:t>Portales universitario de revistas (OJS)+repositorio institucional</a:t>
            </a:r>
          </a:p>
          <a:p>
            <a:pPr lvl="2"/>
            <a:r>
              <a:rPr lang="es-AR" sz="3600" dirty="0"/>
              <a:t>Portales nacional de revistas de calidad</a:t>
            </a:r>
          </a:p>
          <a:p>
            <a:pPr lvl="2"/>
            <a:r>
              <a:rPr lang="es-AR" sz="3600" dirty="0"/>
              <a:t>Portales regionales de revistas científicas (Redalyc, SciELO, </a:t>
            </a:r>
            <a:r>
              <a:rPr lang="es-AR" sz="3600" dirty="0" err="1"/>
              <a:t>Latindex</a:t>
            </a:r>
            <a:r>
              <a:rPr lang="es-AR" sz="3600" dirty="0"/>
              <a:t>-Catálogo) = calidad de revistas</a:t>
            </a:r>
          </a:p>
          <a:p>
            <a:pPr lvl="2"/>
            <a:r>
              <a:rPr lang="es-AR" sz="3600" dirty="0"/>
              <a:t>Portales regionales temático: </a:t>
            </a:r>
            <a:r>
              <a:rPr lang="es-AR" sz="3600" dirty="0" err="1"/>
              <a:t>ejs</a:t>
            </a:r>
            <a:r>
              <a:rPr lang="es-AR" sz="3600" dirty="0"/>
              <a:t>. CLACSO, FLACSO</a:t>
            </a:r>
          </a:p>
          <a:p>
            <a:pPr marL="0" indent="0">
              <a:buNone/>
            </a:pP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439970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54D609-3C05-4EBC-84B9-6DC818330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sz="3200" dirty="0"/>
              <a:t>Uso de revistas científicas indizadas en América Latina: impacto en la formación de nuevas generaciones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0D021D0-4C2F-470A-9D4D-CAEF210DD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6800" y="6308727"/>
            <a:ext cx="9372600" cy="412749"/>
          </a:xfrm>
        </p:spPr>
        <p:txBody>
          <a:bodyPr/>
          <a:lstStyle/>
          <a:p>
            <a:r>
              <a:rPr lang="en-US" dirty="0"/>
              <a:t>Research is also for non-scholars:  </a:t>
            </a:r>
            <a:r>
              <a:rPr lang="en-US" dirty="0" err="1"/>
              <a:t>Alperin</a:t>
            </a:r>
            <a:r>
              <a:rPr lang="en-US" dirty="0"/>
              <a:t>, 2016, https://bit.ly/2JEc3Sa</a:t>
            </a:r>
            <a:endParaRPr lang="es-UY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4CB20D9-C0A7-4C41-B7B5-F193D7F7A971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r="17723"/>
          <a:stretch/>
        </p:blipFill>
        <p:spPr bwMode="auto">
          <a:xfrm>
            <a:off x="2785932" y="1600200"/>
            <a:ext cx="6620136" cy="45259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53517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A4B9B69-0DD1-4810-A97D-2A97F04D53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s-AR" dirty="0"/>
              <a:t>Las revistas y la ciencia abierta</a:t>
            </a:r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3C28B8B6-A5BE-4639-848F-FCEE691D10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s-AR" dirty="0"/>
          </a:p>
          <a:p>
            <a:r>
              <a:rPr lang="es-AR" dirty="0"/>
              <a:t>¿las ciencias sociales adoptan procesos abiertos que las revistas puedan visibilizar?</a:t>
            </a:r>
          </a:p>
        </p:txBody>
      </p:sp>
    </p:spTree>
    <p:extLst>
      <p:ext uri="{BB962C8B-B14F-4D97-AF65-F5344CB8AC3E}">
        <p14:creationId xmlns:p14="http://schemas.microsoft.com/office/powerpoint/2010/main" val="3003485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BA9E6D-67D0-4447-AD66-A93B1BB8F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5BAD89-E66B-421F-A1F8-FF2946A8A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7D8831-ED53-47D3-8074-1EAEB4F10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1906919-395A-439A-A8CF-B5969CC91E8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2765" y="5950226"/>
            <a:ext cx="1577009" cy="81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97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A4B9B69-0DD1-4810-A97D-2A97F04D53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s-AR" dirty="0"/>
              <a:t>La evaluación de las revistas y</a:t>
            </a:r>
            <a:br>
              <a:rPr lang="es-AR" dirty="0"/>
            </a:br>
            <a:r>
              <a:rPr lang="es-AR" dirty="0"/>
              <a:t>las revistas en los procesos de evaluación </a:t>
            </a:r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3C28B8B6-A5BE-4639-848F-FCEE691D10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 dirty="0"/>
          </a:p>
          <a:p>
            <a:r>
              <a:rPr lang="es-AR" dirty="0"/>
              <a:t>¿valoramos el conocimiento generado y publicado en la región?</a:t>
            </a:r>
          </a:p>
        </p:txBody>
      </p:sp>
    </p:spTree>
    <p:extLst>
      <p:ext uri="{BB962C8B-B14F-4D97-AF65-F5344CB8AC3E}">
        <p14:creationId xmlns:p14="http://schemas.microsoft.com/office/powerpoint/2010/main" val="1642346801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ster-page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28022</TotalTime>
  <Words>962</Words>
  <Application>Microsoft Office PowerPoint</Application>
  <PresentationFormat>Panorámica</PresentationFormat>
  <Paragraphs>111</Paragraphs>
  <Slides>25</Slides>
  <Notes>21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StarSymbol</vt:lpstr>
      <vt:lpstr>1_Tema de Office</vt:lpstr>
      <vt:lpstr>master-page3</vt:lpstr>
      <vt:lpstr>6_Tema de Office</vt:lpstr>
      <vt:lpstr>Tema de Office</vt:lpstr>
      <vt:lpstr>Presentación de PowerPoint</vt:lpstr>
      <vt:lpstr>Presentación de PowerPoint</vt:lpstr>
      <vt:lpstr>Presentación de PowerPoint</vt:lpstr>
      <vt:lpstr>¿Cómo logró América Latina avanzar en visibilidad y calidad de sus revistas, y ser la región con mayor adhesión al acceso abierto sin cobrar por publicar en abierto (APC)? </vt:lpstr>
      <vt:lpstr>Desde dónde habla América Latina: 20 años de gestión académica colaborativa y financiamiento público de revistas en acceso abierto sin cobrar por leer ni cobrar por publicar en abierto</vt:lpstr>
      <vt:lpstr>Uso de revistas científicas indizadas en América Latina: impacto en la formación de nuevas generaciones</vt:lpstr>
      <vt:lpstr>Las revistas y la ciencia abierta</vt:lpstr>
      <vt:lpstr>Presentación de PowerPoint</vt:lpstr>
      <vt:lpstr>La evaluación de las revistas y las revistas en los procesos de evaluación </vt:lpstr>
      <vt:lpstr>Presentación de PowerPoint</vt:lpstr>
      <vt:lpstr>Presentación de PowerPoint</vt:lpstr>
      <vt:lpstr>Presentación de PowerPoint</vt:lpstr>
      <vt:lpstr>“elevada equivalencia entre los criterios utilizados por los sistemas nacionales de evaluación de las publicaciones científicas de los países latinoamericanos y las características exigidas por SciELO, RedALyC y Latindex-Catálogo para la indexación de revistas en sus bases” (idem, pag.75)  y entonces ¿porqué no se reconoce a SciELO, Redalyc y Latindex-Catálogo en los sistemas de evaluación de revistas donde publican las/los investigadores e instituciones evaluados?</vt:lpstr>
      <vt:lpstr>Presentación de PowerPoint</vt:lpstr>
      <vt:lpstr> En Argentina ya se incorpora SciELO y Redalyc en los primeros niveles.  Ejemplo de Argentina: MINCYT-CONICET Bases para la categorización de publicaciones periódicas para las ciencias sociales y humanidades según sus sistemas de indización </vt:lpstr>
      <vt:lpstr>Presentación de PowerPoint</vt:lpstr>
      <vt:lpstr>Ejemplos de iniciativas para a la revisión de los procesos de evaluación de la investigación en CSyH</vt:lpstr>
      <vt:lpstr>Propuestas de sustentabilidad </vt:lpstr>
      <vt:lpstr>Presentación de PowerPoint</vt:lpstr>
      <vt:lpstr>Presentación de PowerPoint</vt:lpstr>
      <vt:lpstr>  La propuesta de PAGAR POR PUBLICAR en acceso abierto en revistas internacionales  volverá a generar una división    “El precio se basa en cuánto dinero asumen que tienes. Cobran lo que aguante el mercado”.   John Willinsky, Stanford University y  PKP, entrevista del diario El País, abril 2018 </vt:lpstr>
      <vt:lpstr>Presentación de PowerPoint</vt:lpstr>
      <vt:lpstr>¿ como fortalecer comunicaciones CSyH que contribuyan mejor a los objetivos de un desarrollo sostenible local/global? </vt:lpstr>
      <vt:lpstr>Presentación de PowerPoint</vt:lpstr>
      <vt:lpstr>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117</cp:revision>
  <dcterms:created xsi:type="dcterms:W3CDTF">2019-04-08T18:28:25Z</dcterms:created>
  <dcterms:modified xsi:type="dcterms:W3CDTF">2019-05-17T22:00:53Z</dcterms:modified>
</cp:coreProperties>
</file>