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4" r:id="rId6"/>
    <p:sldId id="261" r:id="rId7"/>
    <p:sldId id="283" r:id="rId8"/>
    <p:sldId id="286" r:id="rId9"/>
    <p:sldId id="262" r:id="rId10"/>
    <p:sldId id="285" r:id="rId11"/>
    <p:sldId id="278" r:id="rId12"/>
    <p:sldId id="287" r:id="rId13"/>
    <p:sldId id="297" r:id="rId14"/>
    <p:sldId id="308" r:id="rId15"/>
    <p:sldId id="309" r:id="rId16"/>
    <p:sldId id="306" r:id="rId17"/>
    <p:sldId id="311" r:id="rId18"/>
    <p:sldId id="310" r:id="rId19"/>
    <p:sldId id="275" r:id="rId20"/>
    <p:sldId id="281" r:id="rId21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ilio Bustos" initials="ABG" lastIdx="0" clrIdx="0">
    <p:extLst>
      <p:ext uri="{19B8F6BF-5375-455C-9EA6-DF929625EA0E}">
        <p15:presenceInfo xmlns:p15="http://schemas.microsoft.com/office/powerpoint/2012/main" userId="Atilio Bust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80"/>
    <a:srgbClr val="F0904A"/>
    <a:srgbClr val="F2F2F2"/>
    <a:srgbClr val="A7B0B6"/>
    <a:srgbClr val="4FA6B0"/>
    <a:srgbClr val="FFFFFF"/>
    <a:srgbClr val="045E75"/>
    <a:srgbClr val="2E8BA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57865-0C4E-4A18-8D00-B0A69CF18A42}" v="52" dt="2019-04-05T14:50:13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2" autoAdjust="0"/>
    <p:restoredTop sz="86436"/>
  </p:normalViewPr>
  <p:slideViewPr>
    <p:cSldViewPr snapToGrid="0">
      <p:cViewPr varScale="1">
        <p:scale>
          <a:sx n="49" d="100"/>
          <a:sy n="49" d="100"/>
        </p:scale>
        <p:origin x="212" y="56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92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65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16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1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630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99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54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39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19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3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90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99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4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71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26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16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67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0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352536"/>
            <a:ext cx="5681734" cy="11363464"/>
          </a:xfrm>
          <a:custGeom>
            <a:avLst/>
            <a:gdLst>
              <a:gd name="connsiteX0" fmla="*/ 0 w 5681734"/>
              <a:gd name="connsiteY0" fmla="*/ 0 h 11363464"/>
              <a:gd name="connsiteX1" fmla="*/ 5681734 w 5681734"/>
              <a:gd name="connsiteY1" fmla="*/ 11363464 h 11363464"/>
              <a:gd name="connsiteX2" fmla="*/ 0 w 5681734"/>
              <a:gd name="connsiteY2" fmla="*/ 11363464 h 1136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1734" h="11363464">
                <a:moveTo>
                  <a:pt x="0" y="0"/>
                </a:moveTo>
                <a:lnTo>
                  <a:pt x="5681734" y="11363464"/>
                </a:lnTo>
                <a:lnTo>
                  <a:pt x="0" y="1136346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4116050" y="0"/>
            <a:ext cx="10261600" cy="13715994"/>
          </a:xfrm>
          <a:custGeom>
            <a:avLst/>
            <a:gdLst>
              <a:gd name="connsiteX0" fmla="*/ 382 w 10261600"/>
              <a:gd name="connsiteY0" fmla="*/ 0 h 13792194"/>
              <a:gd name="connsiteX1" fmla="*/ 10261600 w 10261600"/>
              <a:gd name="connsiteY1" fmla="*/ 0 h 13792194"/>
              <a:gd name="connsiteX2" fmla="*/ 10261600 w 10261600"/>
              <a:gd name="connsiteY2" fmla="*/ 13792194 h 13792194"/>
              <a:gd name="connsiteX3" fmla="*/ 6895720 w 10261600"/>
              <a:gd name="connsiteY3" fmla="*/ 13792194 h 13792194"/>
              <a:gd name="connsiteX4" fmla="*/ 0 w 10261600"/>
              <a:gd name="connsiteY4" fmla="*/ 763 h 137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0" h="13792194">
                <a:moveTo>
                  <a:pt x="382" y="0"/>
                </a:moveTo>
                <a:lnTo>
                  <a:pt x="10261600" y="0"/>
                </a:lnTo>
                <a:lnTo>
                  <a:pt x="10261600" y="13792194"/>
                </a:lnTo>
                <a:lnTo>
                  <a:pt x="6895720" y="13792194"/>
                </a:lnTo>
                <a:lnTo>
                  <a:pt x="0" y="763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5732665"/>
            <a:ext cx="4082439" cy="7983335"/>
          </a:xfrm>
          <a:custGeom>
            <a:avLst/>
            <a:gdLst>
              <a:gd name="connsiteX0" fmla="*/ 0 w 4082439"/>
              <a:gd name="connsiteY0" fmla="*/ 0 h 7983337"/>
              <a:gd name="connsiteX1" fmla="*/ 4082439 w 4082439"/>
              <a:gd name="connsiteY1" fmla="*/ 7983337 h 7983337"/>
              <a:gd name="connsiteX2" fmla="*/ 0 w 4082439"/>
              <a:gd name="connsiteY2" fmla="*/ 7983337 h 798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439" h="7983337">
                <a:moveTo>
                  <a:pt x="0" y="0"/>
                </a:moveTo>
                <a:lnTo>
                  <a:pt x="4082439" y="7983337"/>
                </a:lnTo>
                <a:lnTo>
                  <a:pt x="0" y="798333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198100" cy="13716000"/>
          </a:xfrm>
          <a:custGeom>
            <a:avLst/>
            <a:gdLst>
              <a:gd name="connsiteX0" fmla="*/ 0 w 10198100"/>
              <a:gd name="connsiteY0" fmla="*/ 0 h 13716000"/>
              <a:gd name="connsiteX1" fmla="*/ 3186698 w 10198100"/>
              <a:gd name="connsiteY1" fmla="*/ 0 h 13716000"/>
              <a:gd name="connsiteX2" fmla="*/ 10198100 w 10198100"/>
              <a:gd name="connsiteY2" fmla="*/ 13715200 h 13716000"/>
              <a:gd name="connsiteX3" fmla="*/ 10198100 w 10198100"/>
              <a:gd name="connsiteY3" fmla="*/ 13716000 h 13716000"/>
              <a:gd name="connsiteX4" fmla="*/ 4180120 w 10198100"/>
              <a:gd name="connsiteY4" fmla="*/ 13716000 h 13716000"/>
              <a:gd name="connsiteX5" fmla="*/ 0 w 10198100"/>
              <a:gd name="connsiteY5" fmla="*/ 553915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100" h="13716000">
                <a:moveTo>
                  <a:pt x="0" y="0"/>
                </a:moveTo>
                <a:lnTo>
                  <a:pt x="3186698" y="0"/>
                </a:lnTo>
                <a:lnTo>
                  <a:pt x="10198100" y="13715200"/>
                </a:lnTo>
                <a:lnTo>
                  <a:pt x="10198100" y="13716000"/>
                </a:lnTo>
                <a:lnTo>
                  <a:pt x="4180120" y="13716000"/>
                </a:lnTo>
                <a:lnTo>
                  <a:pt x="0" y="553915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313876" y="0"/>
            <a:ext cx="10608261" cy="5456238"/>
          </a:xfrm>
          <a:custGeom>
            <a:avLst/>
            <a:gdLst>
              <a:gd name="connsiteX0" fmla="*/ 0 w 10608261"/>
              <a:gd name="connsiteY0" fmla="*/ 0 h 5456238"/>
              <a:gd name="connsiteX1" fmla="*/ 7818105 w 10608261"/>
              <a:gd name="connsiteY1" fmla="*/ 0 h 5456238"/>
              <a:gd name="connsiteX2" fmla="*/ 10608261 w 10608261"/>
              <a:gd name="connsiteY2" fmla="*/ 5456238 h 5456238"/>
              <a:gd name="connsiteX3" fmla="*/ 2790156 w 10608261"/>
              <a:gd name="connsiteY3" fmla="*/ 5456238 h 54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261" h="5456238">
                <a:moveTo>
                  <a:pt x="0" y="0"/>
                </a:moveTo>
                <a:lnTo>
                  <a:pt x="7818105" y="0"/>
                </a:lnTo>
                <a:lnTo>
                  <a:pt x="10608261" y="5456238"/>
                </a:lnTo>
                <a:lnTo>
                  <a:pt x="2790156" y="54562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eft Im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4131420" cy="13716000"/>
          </a:xfrm>
          <a:custGeom>
            <a:avLst/>
            <a:gdLst>
              <a:gd name="connsiteX0" fmla="*/ 2609873 w 8343900"/>
              <a:gd name="connsiteY0" fmla="*/ 0 h 6858000"/>
              <a:gd name="connsiteX1" fmla="*/ 8343900 w 8343900"/>
              <a:gd name="connsiteY1" fmla="*/ 0 h 6858000"/>
              <a:gd name="connsiteX2" fmla="*/ 5143477 w 8343900"/>
              <a:gd name="connsiteY2" fmla="*/ 6858000 h 6858000"/>
              <a:gd name="connsiteX3" fmla="*/ 0 w 8343900"/>
              <a:gd name="connsiteY3" fmla="*/ 6858000 h 6858000"/>
              <a:gd name="connsiteX4" fmla="*/ 0 w 8343900"/>
              <a:gd name="connsiteY4" fmla="*/ 5592545 h 6858000"/>
              <a:gd name="connsiteX5" fmla="*/ 0 w 8343900"/>
              <a:gd name="connsiteY5" fmla="*/ 0 h 6858000"/>
              <a:gd name="connsiteX6" fmla="*/ 2076450 w 8343900"/>
              <a:gd name="connsiteY6" fmla="*/ 0 h 6858000"/>
              <a:gd name="connsiteX7" fmla="*/ 0 w 8343900"/>
              <a:gd name="connsiteY7" fmla="*/ 4449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6858000">
                <a:moveTo>
                  <a:pt x="2609873" y="0"/>
                </a:moveTo>
                <a:lnTo>
                  <a:pt x="8343900" y="0"/>
                </a:lnTo>
                <a:lnTo>
                  <a:pt x="5143477" y="6858000"/>
                </a:lnTo>
                <a:lnTo>
                  <a:pt x="0" y="6858000"/>
                </a:lnTo>
                <a:lnTo>
                  <a:pt x="0" y="5592545"/>
                </a:lnTo>
                <a:close/>
                <a:moveTo>
                  <a:pt x="0" y="0"/>
                </a:moveTo>
                <a:lnTo>
                  <a:pt x="2076450" y="0"/>
                </a:lnTo>
                <a:lnTo>
                  <a:pt x="0" y="4449504"/>
                </a:lnTo>
                <a:close/>
              </a:path>
            </a:pathLst>
          </a:custGeom>
          <a:solidFill>
            <a:srgbClr val="88888A"/>
          </a:solidFill>
        </p:spPr>
        <p:txBody>
          <a:bodyPr wrap="square">
            <a:noAutofit/>
          </a:bodyPr>
          <a:lstStyle>
            <a:lvl1pPr marL="0" indent="0">
              <a:buNone/>
              <a:defRPr sz="3199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31421" y="1654631"/>
            <a:ext cx="8608358" cy="3802744"/>
          </a:xfrm>
        </p:spPr>
        <p:txBody>
          <a:bodyPr lIns="360000" tIns="180000" rIns="360000" bIns="180000">
            <a:normAutofit/>
          </a:bodyPr>
          <a:lstStyle>
            <a:lvl1pPr marL="0" indent="0">
              <a:spcBef>
                <a:spcPts val="0"/>
              </a:spcBef>
              <a:buNone/>
              <a:defRPr sz="9998" baseline="0">
                <a:solidFill>
                  <a:srgbClr val="88888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en-GB" dirty="0"/>
              <a:t>Title Here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4131421" y="6560457"/>
            <a:ext cx="8608358" cy="6037944"/>
          </a:xfrm>
        </p:spPr>
        <p:txBody>
          <a:bodyPr lIns="360000" tIns="180000" rIns="360000" bIns="180000">
            <a:normAutofit/>
          </a:bodyPr>
          <a:lstStyle>
            <a:lvl1pPr marL="0" indent="0">
              <a:lnSpc>
                <a:spcPct val="110000"/>
              </a:lnSpc>
              <a:buNone/>
              <a:defRPr sz="3199" baseline="0">
                <a:solidFill>
                  <a:srgbClr val="88888A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Body Text Goes Here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z="2800" dirty="0"/>
              <a:t>ADVANT Multipurpose  Presentation 2017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2108201" y="3402014"/>
            <a:ext cx="6408217" cy="4824139"/>
          </a:xfrm>
          <a:custGeom>
            <a:avLst/>
            <a:gdLst>
              <a:gd name="connsiteX0" fmla="*/ 151284 w 6408217"/>
              <a:gd name="connsiteY0" fmla="*/ 0 h 4824139"/>
              <a:gd name="connsiteX1" fmla="*/ 6256439 w 6408217"/>
              <a:gd name="connsiteY1" fmla="*/ 0 h 4824139"/>
              <a:gd name="connsiteX2" fmla="*/ 6314317 w 6408217"/>
              <a:gd name="connsiteY2" fmla="*/ 11685 h 4824139"/>
              <a:gd name="connsiteX3" fmla="*/ 6408217 w 6408217"/>
              <a:gd name="connsiteY3" fmla="*/ 153348 h 4824139"/>
              <a:gd name="connsiteX4" fmla="*/ 6408217 w 6408217"/>
              <a:gd name="connsiteY4" fmla="*/ 4824139 h 4824139"/>
              <a:gd name="connsiteX5" fmla="*/ 0 w 6408217"/>
              <a:gd name="connsiteY5" fmla="*/ 4824139 h 4824139"/>
              <a:gd name="connsiteX6" fmla="*/ 0 w 6408217"/>
              <a:gd name="connsiteY6" fmla="*/ 150896 h 4824139"/>
              <a:gd name="connsiteX7" fmla="*/ 11587 w 6408217"/>
              <a:gd name="connsiteY7" fmla="*/ 93504 h 4824139"/>
              <a:gd name="connsiteX8" fmla="*/ 93406 w 6408217"/>
              <a:gd name="connsiteY8" fmla="*/ 11685 h 482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217" h="4824139">
                <a:moveTo>
                  <a:pt x="151284" y="0"/>
                </a:moveTo>
                <a:lnTo>
                  <a:pt x="6256439" y="0"/>
                </a:lnTo>
                <a:lnTo>
                  <a:pt x="6314317" y="11685"/>
                </a:lnTo>
                <a:cubicBezTo>
                  <a:pt x="6369498" y="35025"/>
                  <a:pt x="6408217" y="89665"/>
                  <a:pt x="6408217" y="153348"/>
                </a:cubicBezTo>
                <a:lnTo>
                  <a:pt x="6408217" y="4824139"/>
                </a:lnTo>
                <a:lnTo>
                  <a:pt x="0" y="4824139"/>
                </a:lnTo>
                <a:lnTo>
                  <a:pt x="0" y="150896"/>
                </a:lnTo>
                <a:lnTo>
                  <a:pt x="11587" y="93504"/>
                </a:lnTo>
                <a:cubicBezTo>
                  <a:pt x="27147" y="56716"/>
                  <a:pt x="56618" y="27245"/>
                  <a:pt x="93406" y="1168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8797050" y="2857501"/>
            <a:ext cx="7854846" cy="5913166"/>
          </a:xfrm>
          <a:custGeom>
            <a:avLst/>
            <a:gdLst>
              <a:gd name="connsiteX0" fmla="*/ 151284 w 6408217"/>
              <a:gd name="connsiteY0" fmla="*/ 0 h 4824139"/>
              <a:gd name="connsiteX1" fmla="*/ 6256439 w 6408217"/>
              <a:gd name="connsiteY1" fmla="*/ 0 h 4824139"/>
              <a:gd name="connsiteX2" fmla="*/ 6314317 w 6408217"/>
              <a:gd name="connsiteY2" fmla="*/ 11685 h 4824139"/>
              <a:gd name="connsiteX3" fmla="*/ 6408217 w 6408217"/>
              <a:gd name="connsiteY3" fmla="*/ 153348 h 4824139"/>
              <a:gd name="connsiteX4" fmla="*/ 6408217 w 6408217"/>
              <a:gd name="connsiteY4" fmla="*/ 4824139 h 4824139"/>
              <a:gd name="connsiteX5" fmla="*/ 0 w 6408217"/>
              <a:gd name="connsiteY5" fmla="*/ 4824139 h 4824139"/>
              <a:gd name="connsiteX6" fmla="*/ 0 w 6408217"/>
              <a:gd name="connsiteY6" fmla="*/ 150896 h 4824139"/>
              <a:gd name="connsiteX7" fmla="*/ 11587 w 6408217"/>
              <a:gd name="connsiteY7" fmla="*/ 93504 h 4824139"/>
              <a:gd name="connsiteX8" fmla="*/ 93406 w 6408217"/>
              <a:gd name="connsiteY8" fmla="*/ 11685 h 482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217" h="4824139">
                <a:moveTo>
                  <a:pt x="151284" y="0"/>
                </a:moveTo>
                <a:lnTo>
                  <a:pt x="6256439" y="0"/>
                </a:lnTo>
                <a:lnTo>
                  <a:pt x="6314317" y="11685"/>
                </a:lnTo>
                <a:cubicBezTo>
                  <a:pt x="6369498" y="35025"/>
                  <a:pt x="6408217" y="89665"/>
                  <a:pt x="6408217" y="153348"/>
                </a:cubicBezTo>
                <a:lnTo>
                  <a:pt x="6408217" y="4824139"/>
                </a:lnTo>
                <a:lnTo>
                  <a:pt x="0" y="4824139"/>
                </a:lnTo>
                <a:lnTo>
                  <a:pt x="0" y="150896"/>
                </a:lnTo>
                <a:lnTo>
                  <a:pt x="11587" y="93504"/>
                </a:lnTo>
                <a:cubicBezTo>
                  <a:pt x="27147" y="56716"/>
                  <a:pt x="56618" y="27245"/>
                  <a:pt x="93406" y="1168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16933023" y="3402014"/>
            <a:ext cx="6408217" cy="4824139"/>
          </a:xfrm>
          <a:custGeom>
            <a:avLst/>
            <a:gdLst>
              <a:gd name="connsiteX0" fmla="*/ 151284 w 6408217"/>
              <a:gd name="connsiteY0" fmla="*/ 0 h 4824139"/>
              <a:gd name="connsiteX1" fmla="*/ 6256439 w 6408217"/>
              <a:gd name="connsiteY1" fmla="*/ 0 h 4824139"/>
              <a:gd name="connsiteX2" fmla="*/ 6314317 w 6408217"/>
              <a:gd name="connsiteY2" fmla="*/ 11685 h 4824139"/>
              <a:gd name="connsiteX3" fmla="*/ 6408217 w 6408217"/>
              <a:gd name="connsiteY3" fmla="*/ 153348 h 4824139"/>
              <a:gd name="connsiteX4" fmla="*/ 6408217 w 6408217"/>
              <a:gd name="connsiteY4" fmla="*/ 4824139 h 4824139"/>
              <a:gd name="connsiteX5" fmla="*/ 0 w 6408217"/>
              <a:gd name="connsiteY5" fmla="*/ 4824139 h 4824139"/>
              <a:gd name="connsiteX6" fmla="*/ 0 w 6408217"/>
              <a:gd name="connsiteY6" fmla="*/ 150896 h 4824139"/>
              <a:gd name="connsiteX7" fmla="*/ 11587 w 6408217"/>
              <a:gd name="connsiteY7" fmla="*/ 93504 h 4824139"/>
              <a:gd name="connsiteX8" fmla="*/ 93406 w 6408217"/>
              <a:gd name="connsiteY8" fmla="*/ 11685 h 482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217" h="4824139">
                <a:moveTo>
                  <a:pt x="151284" y="0"/>
                </a:moveTo>
                <a:lnTo>
                  <a:pt x="6256439" y="0"/>
                </a:lnTo>
                <a:lnTo>
                  <a:pt x="6314317" y="11685"/>
                </a:lnTo>
                <a:cubicBezTo>
                  <a:pt x="6369498" y="35025"/>
                  <a:pt x="6408217" y="89665"/>
                  <a:pt x="6408217" y="153348"/>
                </a:cubicBezTo>
                <a:lnTo>
                  <a:pt x="6408217" y="4824139"/>
                </a:lnTo>
                <a:lnTo>
                  <a:pt x="0" y="4824139"/>
                </a:lnTo>
                <a:lnTo>
                  <a:pt x="0" y="150896"/>
                </a:lnTo>
                <a:lnTo>
                  <a:pt x="11587" y="93504"/>
                </a:lnTo>
                <a:cubicBezTo>
                  <a:pt x="27147" y="56716"/>
                  <a:pt x="56618" y="27245"/>
                  <a:pt x="93406" y="1168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2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3CBF67D7-8C75-433C-B949-F5BA0106978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11">
            <a:extLst>
              <a:ext uri="{FF2B5EF4-FFF2-40B4-BE49-F238E27FC236}">
                <a16:creationId xmlns:a16="http://schemas.microsoft.com/office/drawing/2014/main" id="{8EA9A457-000F-4043-A7E9-61F914463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" r="41341"/>
          <a:stretch/>
        </p:blipFill>
        <p:spPr>
          <a:xfrm>
            <a:off x="10230390" y="-3240"/>
            <a:ext cx="14147260" cy="13716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439851E-F989-4DE6-9F8A-8C9BB00CABBE}"/>
              </a:ext>
            </a:extLst>
          </p:cNvPr>
          <p:cNvSpPr/>
          <p:nvPr/>
        </p:nvSpPr>
        <p:spPr>
          <a:xfrm>
            <a:off x="10230390" y="-3240"/>
            <a:ext cx="14147260" cy="13712761"/>
          </a:xfrm>
          <a:prstGeom prst="rect">
            <a:avLst/>
          </a:prstGeom>
          <a:solidFill>
            <a:srgbClr val="2E8BA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D5BDCBA-4EC6-40DE-911E-6462B59D3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791" y="2184323"/>
            <a:ext cx="4733853" cy="2551842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03121D37-C9AC-45EA-A61E-FCDB41AFE113}"/>
              </a:ext>
            </a:extLst>
          </p:cNvPr>
          <p:cNvSpPr txBox="1"/>
          <p:nvPr/>
        </p:nvSpPr>
        <p:spPr>
          <a:xfrm>
            <a:off x="11313458" y="2054315"/>
            <a:ext cx="11981123" cy="784828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s-CL" sz="7200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Indicadores de open science y altmétricos en rankings de </a:t>
            </a:r>
            <a:r>
              <a:rPr lang="es-CL" sz="72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universidades, </a:t>
            </a:r>
            <a:r>
              <a:rPr lang="es-CL" sz="7200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y sus efectos sobre los editores científicos</a:t>
            </a:r>
            <a:r>
              <a:rPr lang="es-CL" sz="72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  <a:p>
            <a:pPr algn="ctr"/>
            <a:endParaRPr lang="es-CL" sz="7200" dirty="0">
              <a:solidFill>
                <a:schemeClr val="bg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CL" sz="72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El </a:t>
            </a:r>
            <a:r>
              <a:rPr lang="es-CL" sz="7200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caso de 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SCImago </a:t>
            </a:r>
            <a:r>
              <a:rPr lang="en-US" sz="7200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Institutions Ranking 2019 </a:t>
            </a:r>
            <a:endParaRPr lang="id-ID" sz="7200" dirty="0">
              <a:solidFill>
                <a:schemeClr val="bg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B0D215D0-2137-4598-9B4D-631C24DDBC29}"/>
              </a:ext>
            </a:extLst>
          </p:cNvPr>
          <p:cNvSpPr txBox="1"/>
          <p:nvPr/>
        </p:nvSpPr>
        <p:spPr>
          <a:xfrm>
            <a:off x="12454024" y="10735773"/>
            <a:ext cx="98704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Atilio Bustos González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SCImago Research Group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@scimagolab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A9537B8D-DA99-46AC-A0DD-790927FE8C75}"/>
              </a:ext>
            </a:extLst>
          </p:cNvPr>
          <p:cNvCxnSpPr>
            <a:cxnSpLocks/>
          </p:cNvCxnSpPr>
          <p:nvPr/>
        </p:nvCxnSpPr>
        <p:spPr>
          <a:xfrm>
            <a:off x="15396349" y="7092743"/>
            <a:ext cx="4424782" cy="3357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twitter">
            <a:extLst>
              <a:ext uri="{FF2B5EF4-FFF2-40B4-BE49-F238E27FC236}">
                <a16:creationId xmlns:a16="http://schemas.microsoft.com/office/drawing/2014/main" id="{0743976A-D8EB-4686-BDDF-77543873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349" y="12241539"/>
            <a:ext cx="502265" cy="5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20961" y="6716781"/>
            <a:ext cx="70627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rgbClr val="8316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9ª Conferencia internacional sobre revistas de Ciencias Sociales y Humanidades</a:t>
            </a:r>
          </a:p>
          <a:p>
            <a:pPr algn="ctr"/>
            <a:endParaRPr lang="es-CL" sz="3600" b="1" dirty="0" smtClean="0">
              <a:solidFill>
                <a:srgbClr val="B71C1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CL" sz="3600" b="1" dirty="0">
              <a:solidFill>
                <a:srgbClr val="B71C1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L" sz="3600" b="1" dirty="0" smtClean="0">
                <a:solidFill>
                  <a:srgbClr val="B7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Logroño</a:t>
            </a:r>
            <a:r>
              <a:rPr lang="es-CL" sz="3600" b="1" dirty="0">
                <a:solidFill>
                  <a:srgbClr val="B7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23 y 24 de mayo del 2019</a:t>
            </a:r>
            <a:endParaRPr lang="es-CL" sz="3600" dirty="0">
              <a:solidFill>
                <a:srgbClr val="75757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27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2469" y="1012102"/>
            <a:ext cx="11629420" cy="11930063"/>
          </a:xfrm>
          <a:prstGeom prst="rect">
            <a:avLst/>
          </a:prstGeom>
        </p:spPr>
      </p:pic>
      <p:sp>
        <p:nvSpPr>
          <p:cNvPr id="17" name="Parallelogram 16"/>
          <p:cNvSpPr/>
          <p:nvPr/>
        </p:nvSpPr>
        <p:spPr>
          <a:xfrm>
            <a:off x="3534741" y="7121511"/>
            <a:ext cx="5746415" cy="6615077"/>
          </a:xfrm>
          <a:prstGeom prst="parallelogram">
            <a:avLst>
              <a:gd name="adj" fmla="val 46348"/>
            </a:avLst>
          </a:prstGeom>
          <a:gradFill flip="none" rotWithShape="1">
            <a:gsLst>
              <a:gs pos="0">
                <a:srgbClr val="377A93">
                  <a:alpha val="80000"/>
                </a:srgbClr>
              </a:gs>
              <a:gs pos="99000">
                <a:srgbClr val="4FA6B0"/>
              </a:gs>
            </a:gsLst>
            <a:lin ang="0" scaled="1"/>
            <a:tileRect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3758678" y="2230436"/>
            <a:ext cx="13577114" cy="11506152"/>
          </a:xfrm>
          <a:prstGeom prst="parallelogram">
            <a:avLst>
              <a:gd name="adj" fmla="val 38882"/>
            </a:avLst>
          </a:prstGeom>
          <a:gradFill>
            <a:gsLst>
              <a:gs pos="0">
                <a:srgbClr val="1C4358">
                  <a:alpha val="81000"/>
                </a:srgbClr>
              </a:gs>
              <a:gs pos="100000">
                <a:srgbClr val="007A95"/>
              </a:gs>
            </a:gsLst>
            <a:lin ang="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15019" y="4906221"/>
            <a:ext cx="789289" cy="791938"/>
            <a:chOff x="4906963" y="2173288"/>
            <a:chExt cx="473075" cy="474663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906963" y="2173288"/>
              <a:ext cx="473075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32" name="Text Placeholder 5"/>
          <p:cNvSpPr txBox="1">
            <a:spLocks/>
          </p:cNvSpPr>
          <p:nvPr/>
        </p:nvSpPr>
        <p:spPr>
          <a:xfrm>
            <a:off x="474952" y="3034964"/>
            <a:ext cx="8235762" cy="3742514"/>
          </a:xfrm>
          <a:prstGeom prst="rect">
            <a:avLst/>
          </a:prstGeom>
        </p:spPr>
        <p:txBody>
          <a:bodyPr vert="horz" lIns="360000" tIns="180000" rIns="360000" bIns="180000" rtlCol="0"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998" kern="1200" baseline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800" dirty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Distribución regional </a:t>
            </a:r>
            <a:r>
              <a:rPr lang="es-CO" sz="4800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georreferenciada </a:t>
            </a:r>
            <a:r>
              <a:rPr lang="es-CO" sz="4800" dirty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 las universidades - SIR2019</a:t>
            </a:r>
          </a:p>
          <a:p>
            <a:endParaRPr lang="es-CO" sz="2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675"/>
              </a:spcAft>
            </a:pPr>
            <a:r>
              <a:rPr lang="es-CO" altLang="es-ES" sz="3200" dirty="0" smtClean="0">
                <a:solidFill>
                  <a:schemeClr val="bg2"/>
                </a:solidFill>
              </a:rPr>
              <a:t>                    </a:t>
            </a:r>
            <a:r>
              <a:rPr lang="es-CO" altLang="es-E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2019     2018</a:t>
            </a:r>
            <a:endParaRPr lang="es-CO" altLang="es-ES" sz="3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Inglaterra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119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114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Francia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119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122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Alemania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83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85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70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68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highlight>
                  <a:srgbClr val="F0904A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España</a:t>
            </a:r>
            <a:r>
              <a:rPr lang="es-CO" altLang="es-ES" sz="4000" b="1" dirty="0">
                <a:solidFill>
                  <a:schemeClr val="bg1"/>
                </a:solidFill>
                <a:highlight>
                  <a:srgbClr val="F0904A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highlight>
                  <a:srgbClr val="F0904A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65</a:t>
            </a:r>
            <a:r>
              <a:rPr lang="es-CO" altLang="es-ES" sz="4000" b="1" dirty="0">
                <a:solidFill>
                  <a:schemeClr val="bg1"/>
                </a:solidFill>
                <a:highlight>
                  <a:srgbClr val="F0904A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highlight>
                  <a:srgbClr val="F0904A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63</a:t>
            </a:r>
            <a:endParaRPr lang="es-CO" altLang="es-ES" sz="4000" b="1" dirty="0">
              <a:solidFill>
                <a:schemeClr val="bg1"/>
              </a:solidFill>
              <a:highlight>
                <a:srgbClr val="F0904A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Suecia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28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28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19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19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Holanda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18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17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Suiza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16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15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392238">
              <a:spcAft>
                <a:spcPts val="675"/>
              </a:spcAft>
            </a:pP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Bélgica	  11</a:t>
            </a:r>
            <a:r>
              <a:rPr lang="es-CO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O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11</a:t>
            </a:r>
            <a:endParaRPr lang="es-CO" alt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8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72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D9453B-87B2-4BE9-B601-6AF761EF4DFD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34F3AAF-3FA5-4FE9-93CE-E6A094EE4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F8A06F6-6F4B-4A06-9040-34C5B160FB2C}"/>
              </a:ext>
            </a:extLst>
          </p:cNvPr>
          <p:cNvSpPr/>
          <p:nvPr/>
        </p:nvSpPr>
        <p:spPr>
          <a:xfrm>
            <a:off x="11200599" y="1004452"/>
            <a:ext cx="10218469" cy="122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es-CO" altLang="es-ES" sz="3600" dirty="0" smtClean="0"/>
              <a:t>2018 incluye 1660 universidades</a:t>
            </a:r>
          </a:p>
          <a:p>
            <a:pPr>
              <a:spcAft>
                <a:spcPts val="675"/>
              </a:spcAft>
            </a:pPr>
            <a:r>
              <a:rPr lang="es-CO" altLang="es-ES" sz="3600" dirty="0" smtClean="0"/>
              <a:t>2019 incluye 1779 universidades</a:t>
            </a:r>
          </a:p>
          <a:p>
            <a:pPr>
              <a:spcAft>
                <a:spcPts val="675"/>
              </a:spcAft>
            </a:pPr>
            <a:endParaRPr lang="es-CO" altLang="es-ES" sz="3600" dirty="0"/>
          </a:p>
          <a:p>
            <a:pPr>
              <a:spcAft>
                <a:spcPts val="675"/>
              </a:spcAft>
            </a:pPr>
            <a:endParaRPr lang="es-CO" altLang="es-ES" sz="3200" dirty="0" smtClean="0"/>
          </a:p>
          <a:p>
            <a:pPr>
              <a:spcAft>
                <a:spcPts val="675"/>
              </a:spcAft>
            </a:pPr>
            <a:endParaRPr lang="es-CO" altLang="es-ES" sz="3600" dirty="0"/>
          </a:p>
          <a:p>
            <a:pPr>
              <a:spcAft>
                <a:spcPts val="675"/>
              </a:spcAft>
            </a:pPr>
            <a:endParaRPr lang="es-CO" altLang="es-ES" sz="3600" dirty="0" smtClean="0"/>
          </a:p>
          <a:p>
            <a:pPr>
              <a:spcAft>
                <a:spcPts val="675"/>
              </a:spcAft>
            </a:pPr>
            <a:endParaRPr lang="es-CO" altLang="es-ES" sz="3600" dirty="0"/>
          </a:p>
          <a:p>
            <a:pPr>
              <a:spcAft>
                <a:spcPts val="675"/>
              </a:spcAft>
            </a:pPr>
            <a:endParaRPr lang="es-CO" altLang="es-ES" sz="3600" dirty="0" smtClean="0"/>
          </a:p>
          <a:p>
            <a:pPr>
              <a:spcAft>
                <a:spcPts val="675"/>
              </a:spcAft>
            </a:pPr>
            <a:endParaRPr lang="es-CO" altLang="es-ES" sz="3600" dirty="0"/>
          </a:p>
          <a:p>
            <a:pPr>
              <a:spcAft>
                <a:spcPts val="675"/>
              </a:spcAft>
            </a:pPr>
            <a:endParaRPr lang="es-CO" altLang="es-ES" sz="3600" dirty="0" smtClean="0"/>
          </a:p>
          <a:p>
            <a:pPr>
              <a:spcAft>
                <a:spcPts val="675"/>
              </a:spcAft>
            </a:pPr>
            <a:endParaRPr lang="es-CO" altLang="es-ES" sz="3600" dirty="0"/>
          </a:p>
          <a:p>
            <a:pPr>
              <a:spcAft>
                <a:spcPts val="675"/>
              </a:spcAft>
            </a:pPr>
            <a:endParaRPr lang="es-CO" altLang="es-ES" sz="3600" dirty="0" smtClean="0"/>
          </a:p>
          <a:p>
            <a:pPr>
              <a:spcAft>
                <a:spcPts val="675"/>
              </a:spcAft>
            </a:pPr>
            <a:endParaRPr lang="es-CO" altLang="es-ES" sz="3600" dirty="0"/>
          </a:p>
          <a:p>
            <a:pPr>
              <a:spcAft>
                <a:spcPts val="675"/>
              </a:spcAft>
            </a:pPr>
            <a:endParaRPr lang="es-CO" altLang="es-ES" sz="3600" dirty="0" smtClean="0"/>
          </a:p>
          <a:p>
            <a:pPr>
              <a:spcAft>
                <a:spcPts val="675"/>
              </a:spcAft>
            </a:pPr>
            <a:endParaRPr lang="es-CO" altLang="es-ES" sz="3600" dirty="0"/>
          </a:p>
          <a:p>
            <a:pPr>
              <a:spcAft>
                <a:spcPts val="675"/>
              </a:spcAft>
            </a:pPr>
            <a:endParaRPr lang="es-CO" altLang="es-ES" sz="3600" dirty="0" smtClean="0"/>
          </a:p>
          <a:p>
            <a:pPr>
              <a:spcAft>
                <a:spcPts val="675"/>
              </a:spcAft>
            </a:pPr>
            <a:endParaRPr lang="es-CO" altLang="es-ES" sz="3600" dirty="0"/>
          </a:p>
          <a:p>
            <a:pPr>
              <a:spcAft>
                <a:spcPts val="675"/>
              </a:spcAft>
            </a:pPr>
            <a:endParaRPr lang="es-CO" altLang="es-ES" dirty="0" smtClean="0"/>
          </a:p>
          <a:p>
            <a:pPr>
              <a:spcAft>
                <a:spcPts val="675"/>
              </a:spcAft>
            </a:pPr>
            <a:r>
              <a:rPr lang="es-CO" altLang="es-ES" sz="3600" dirty="0" smtClean="0"/>
              <a:t>  Se grafican las que están top 200 del mundo</a:t>
            </a:r>
            <a:endParaRPr lang="es-CO" altLang="es-ES" sz="3600" dirty="0"/>
          </a:p>
        </p:txBody>
      </p:sp>
    </p:spTree>
    <p:extLst>
      <p:ext uri="{BB962C8B-B14F-4D97-AF65-F5344CB8AC3E}">
        <p14:creationId xmlns:p14="http://schemas.microsoft.com/office/powerpoint/2010/main" val="1384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B964"/>
            </a:gs>
            <a:gs pos="0">
              <a:srgbClr val="007A95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8196" y="922486"/>
            <a:ext cx="214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solidFill>
                  <a:srgbClr val="F7F7F7"/>
                </a:solidFill>
                <a:latin typeface="Calibri" panose="020F0502020204030204" pitchFamily="34" charset="0"/>
                <a:ea typeface="Open Sans Extrabold" panose="020B0906030804020204" pitchFamily="34" charset="0"/>
                <a:cs typeface="Calibri" panose="020F0502020204030204" pitchFamily="34" charset="0"/>
              </a:rPr>
              <a:t>Distribución de universidades en SIR 2019 por regiones</a:t>
            </a:r>
            <a:endParaRPr lang="id-ID" sz="6000" b="1" dirty="0">
              <a:solidFill>
                <a:srgbClr val="F7F7F7"/>
              </a:solidFill>
              <a:latin typeface="Calibri" panose="020F050202020403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9EF1BEBB-B32B-47BD-9999-9E0B33812301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1E793C1-E8ED-459E-90C5-A701ACF9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0C33E34-538E-44DB-9D82-57A5DFC6A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0021" y="2414537"/>
            <a:ext cx="20909957" cy="10808363"/>
          </a:xfrm>
          <a:prstGeom prst="rect">
            <a:avLst/>
          </a:prstGeom>
          <a:ln>
            <a:noFill/>
          </a:ln>
          <a:effectLst>
            <a:outerShdw blurRad="292100" dist="139700" dir="2700000" sx="101000" sy="101000" algn="tl" rotWithShape="0">
              <a:schemeClr val="accent1">
                <a:lumMod val="75000"/>
                <a:alpha val="81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ectángulo 1"/>
          <p:cNvSpPr/>
          <p:nvPr/>
        </p:nvSpPr>
        <p:spPr>
          <a:xfrm>
            <a:off x="1892300" y="11534140"/>
            <a:ext cx="20345400" cy="990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87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D2C22A9-2B53-C345-9F51-30E945BCD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42"/>
            <a:ext cx="24377650" cy="1371988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A3AA508-1568-4FEA-8741-EA320CAAD302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7AB91B4-3749-47EC-A238-45CE6B2F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A64444-1B45-6D40-A0CB-58D1E7431928}"/>
              </a:ext>
            </a:extLst>
          </p:cNvPr>
          <p:cNvSpPr/>
          <p:nvPr/>
        </p:nvSpPr>
        <p:spPr>
          <a:xfrm>
            <a:off x="0" y="2874555"/>
            <a:ext cx="17429018" cy="7121237"/>
          </a:xfrm>
          <a:prstGeom prst="rect">
            <a:avLst/>
          </a:prstGeom>
          <a:solidFill>
            <a:srgbClr val="F47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794" y="6469603"/>
            <a:ext cx="1287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SCIMAGO INSTITUTIONS RANKING </a:t>
            </a:r>
            <a:r>
              <a:rPr lang="es-CO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s-CO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997" y="5073947"/>
            <a:ext cx="13369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Resultados nacionales</a:t>
            </a:r>
            <a:endParaRPr lang="es-ES" sz="8000" b="1" dirty="0">
              <a:solidFill>
                <a:schemeClr val="bg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37F4E2A-7F1C-4E49-89A3-E9F4738444B0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TextBox 12"/>
          <p:cNvSpPr txBox="1"/>
          <p:nvPr/>
        </p:nvSpPr>
        <p:spPr>
          <a:xfrm>
            <a:off x="2185924" y="1405144"/>
            <a:ext cx="19785076" cy="116953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s-ES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Primeras 20 universidades españolas SIR 2019</a:t>
            </a:r>
            <a:endParaRPr lang="es-ES" sz="7000" dirty="0">
              <a:solidFill>
                <a:srgbClr val="045E75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25515FE-9E04-41BD-82A8-1776DD03D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78EBC1-61CD-AF47-BE30-D42FB703ED6F}"/>
              </a:ext>
            </a:extLst>
          </p:cNvPr>
          <p:cNvCxnSpPr/>
          <p:nvPr/>
        </p:nvCxnSpPr>
        <p:spPr>
          <a:xfrm>
            <a:off x="10083599" y="2812373"/>
            <a:ext cx="4156364" cy="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00D0AC8-958A-4C5A-83EA-15B3F183A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26804"/>
              </p:ext>
            </p:extLst>
          </p:nvPr>
        </p:nvGraphicFramePr>
        <p:xfrm>
          <a:off x="1759239" y="3252606"/>
          <a:ext cx="21529967" cy="970629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587515">
                  <a:extLst>
                    <a:ext uri="{9D8B030D-6E8A-4147-A177-3AD203B41FA5}">
                      <a16:colId xmlns:a16="http://schemas.microsoft.com/office/drawing/2014/main" val="3308689181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3732240996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3745511094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676515205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230776320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3601178040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1316754867"/>
                    </a:ext>
                  </a:extLst>
                </a:gridCol>
                <a:gridCol w="1794976">
                  <a:extLst>
                    <a:ext uri="{9D8B030D-6E8A-4147-A177-3AD203B41FA5}">
                      <a16:colId xmlns:a16="http://schemas.microsoft.com/office/drawing/2014/main" val="1759052586"/>
                    </a:ext>
                  </a:extLst>
                </a:gridCol>
                <a:gridCol w="1794976">
                  <a:extLst>
                    <a:ext uri="{9D8B030D-6E8A-4147-A177-3AD203B41FA5}">
                      <a16:colId xmlns:a16="http://schemas.microsoft.com/office/drawing/2014/main" val="2005207695"/>
                    </a:ext>
                  </a:extLst>
                </a:gridCol>
                <a:gridCol w="1794976">
                  <a:extLst>
                    <a:ext uri="{9D8B030D-6E8A-4147-A177-3AD203B41FA5}">
                      <a16:colId xmlns:a16="http://schemas.microsoft.com/office/drawing/2014/main" val="2780744549"/>
                    </a:ext>
                  </a:extLst>
                </a:gridCol>
                <a:gridCol w="1794976">
                  <a:extLst>
                    <a:ext uri="{9D8B030D-6E8A-4147-A177-3AD203B41FA5}">
                      <a16:colId xmlns:a16="http://schemas.microsoft.com/office/drawing/2014/main" val="917095855"/>
                    </a:ext>
                  </a:extLst>
                </a:gridCol>
              </a:tblGrid>
              <a:tr h="885802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45E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08336"/>
                  </a:ext>
                </a:extLst>
              </a:tr>
              <a:tr h="723568"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007" marR="178007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2744"/>
                  </a:ext>
                </a:extLst>
              </a:tr>
              <a:tr h="69481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Universitat de Barcelona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182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213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151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170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9556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Universitat Autonoma de Barcelona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232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267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195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232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40862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Complutense de Madrid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306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364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304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290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02194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Autonoma de Madrid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328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360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285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318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282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66305"/>
                  </a:ext>
                </a:extLst>
              </a:tr>
              <a:tr h="69481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Universitat de Valencia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highlight>
                          <a:srgbClr val="4FA6B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359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395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328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337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97810"/>
                  </a:ext>
                </a:extLst>
              </a:tr>
              <a:tr h="69481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CO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de Granada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highlight>
                          <a:srgbClr val="4FA6B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388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423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345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327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363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37622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Universitat Politecnica de Valencia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409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388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311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308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394214"/>
                  </a:ext>
                </a:extLst>
              </a:tr>
              <a:tr h="69481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Universidad de Sevilla</a:t>
                      </a: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412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409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345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362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343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66682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del </a:t>
                      </a:r>
                      <a:r>
                        <a:rPr lang="es-ES" sz="2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País </a:t>
                      </a:r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Vasco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411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365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381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5606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Universitat Politecnica de Catalunya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419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390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344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247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283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3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4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37F4E2A-7F1C-4E49-89A3-E9F4738444B0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25515FE-9E04-41BD-82A8-1776DD03D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78EBC1-61CD-AF47-BE30-D42FB703ED6F}"/>
              </a:ext>
            </a:extLst>
          </p:cNvPr>
          <p:cNvCxnSpPr/>
          <p:nvPr/>
        </p:nvCxnSpPr>
        <p:spPr>
          <a:xfrm>
            <a:off x="10083599" y="2812373"/>
            <a:ext cx="4156364" cy="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00D0AC8-958A-4C5A-83EA-15B3F183A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68450"/>
              </p:ext>
            </p:extLst>
          </p:nvPr>
        </p:nvGraphicFramePr>
        <p:xfrm>
          <a:off x="1536700" y="3252606"/>
          <a:ext cx="21529967" cy="100422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587515">
                  <a:extLst>
                    <a:ext uri="{9D8B030D-6E8A-4147-A177-3AD203B41FA5}">
                      <a16:colId xmlns:a16="http://schemas.microsoft.com/office/drawing/2014/main" val="3308689181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3732240996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3745511094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676515205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230776320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3601178040"/>
                    </a:ext>
                  </a:extLst>
                </a:gridCol>
                <a:gridCol w="1793758">
                  <a:extLst>
                    <a:ext uri="{9D8B030D-6E8A-4147-A177-3AD203B41FA5}">
                      <a16:colId xmlns:a16="http://schemas.microsoft.com/office/drawing/2014/main" val="1316754867"/>
                    </a:ext>
                  </a:extLst>
                </a:gridCol>
                <a:gridCol w="1794976">
                  <a:extLst>
                    <a:ext uri="{9D8B030D-6E8A-4147-A177-3AD203B41FA5}">
                      <a16:colId xmlns:a16="http://schemas.microsoft.com/office/drawing/2014/main" val="1759052586"/>
                    </a:ext>
                  </a:extLst>
                </a:gridCol>
                <a:gridCol w="1794976">
                  <a:extLst>
                    <a:ext uri="{9D8B030D-6E8A-4147-A177-3AD203B41FA5}">
                      <a16:colId xmlns:a16="http://schemas.microsoft.com/office/drawing/2014/main" val="2005207695"/>
                    </a:ext>
                  </a:extLst>
                </a:gridCol>
                <a:gridCol w="1794976">
                  <a:extLst>
                    <a:ext uri="{9D8B030D-6E8A-4147-A177-3AD203B41FA5}">
                      <a16:colId xmlns:a16="http://schemas.microsoft.com/office/drawing/2014/main" val="2780744549"/>
                    </a:ext>
                  </a:extLst>
                </a:gridCol>
                <a:gridCol w="1794976">
                  <a:extLst>
                    <a:ext uri="{9D8B030D-6E8A-4147-A177-3AD203B41FA5}">
                      <a16:colId xmlns:a16="http://schemas.microsoft.com/office/drawing/2014/main" val="917095855"/>
                    </a:ext>
                  </a:extLst>
                </a:gridCol>
              </a:tblGrid>
              <a:tr h="885802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45E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08336"/>
                  </a:ext>
                </a:extLst>
              </a:tr>
              <a:tr h="723568"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007" marR="178007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178007" marR="178007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2744"/>
                  </a:ext>
                </a:extLst>
              </a:tr>
              <a:tr h="69481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Universitat Pompeu Fabra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439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418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392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424</a:t>
                      </a:r>
                    </a:p>
                  </a:txBody>
                  <a:tcPr marL="2526" marR="2526" marT="2526" marB="30311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9556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de Zaragoza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455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446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386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350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333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40862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de Navarra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458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470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428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404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419</a:t>
                      </a:r>
                    </a:p>
                  </a:txBody>
                  <a:tcPr marL="2526" marR="2526" marT="2526" marB="303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02194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s-ES" sz="2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Politécnica </a:t>
                      </a:r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Madrid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464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436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420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350</a:t>
                      </a:r>
                    </a:p>
                  </a:txBody>
                  <a:tcPr marL="2526" marR="2526" marT="2526" marB="303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66305"/>
                  </a:ext>
                </a:extLst>
              </a:tr>
              <a:tr h="69481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pt-BR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Universidade de Santiago de Compostela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highlight>
                          <a:srgbClr val="4FA6B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511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487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420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97810"/>
                  </a:ext>
                </a:extLst>
              </a:tr>
              <a:tr h="69481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CO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de Oviedo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highlight>
                          <a:srgbClr val="4FA6B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523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526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434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467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462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37622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Universitat Jaume I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543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565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526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511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394214"/>
                  </a:ext>
                </a:extLst>
              </a:tr>
              <a:tr h="69481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Universidad de Salamanca</a:t>
                      </a: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543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528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463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524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502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66682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 de Murcia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550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396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479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494</a:t>
                      </a:r>
                    </a:p>
                  </a:txBody>
                  <a:tcPr marL="2526" marR="2526" marT="2526" marB="30311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5606"/>
                  </a:ext>
                </a:extLst>
              </a:tr>
              <a:tr h="826676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s-ES" sz="2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Universitat Rovira i Virgili</a:t>
                      </a:r>
                      <a:endParaRPr lang="es-ES" sz="2800" b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526" marR="2526" marT="2526" marB="30311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566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90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2526" marR="2526" marT="2526" marB="3031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512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440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435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b" latinLnBrk="0" hangingPunct="1"/>
                      <a:r>
                        <a:rPr lang="es-ES" sz="3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426</a:t>
                      </a:r>
                    </a:p>
                  </a:txBody>
                  <a:tcPr marL="2526" marR="2526" marT="2526" marB="3031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35799"/>
                  </a:ext>
                </a:extLst>
              </a:tr>
            </a:tbl>
          </a:graphicData>
        </a:graphic>
      </p:graphicFrame>
      <p:sp>
        <p:nvSpPr>
          <p:cNvPr id="9" name="TextBox 12"/>
          <p:cNvSpPr txBox="1"/>
          <p:nvPr/>
        </p:nvSpPr>
        <p:spPr>
          <a:xfrm>
            <a:off x="2185924" y="1405144"/>
            <a:ext cx="19785076" cy="116953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s-ES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Primeras 20 universidades españolas SIR 2019</a:t>
            </a:r>
            <a:endParaRPr lang="es-ES" sz="7000" dirty="0">
              <a:solidFill>
                <a:srgbClr val="045E75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17">
            <a:extLst>
              <a:ext uri="{FF2B5EF4-FFF2-40B4-BE49-F238E27FC236}">
                <a16:creationId xmlns:a16="http://schemas.microsoft.com/office/drawing/2014/main" id="{237F4E2A-7F1C-4E49-89A3-E9F4738444B0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5515FE-9E04-41BD-82A8-1776DD03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161827" y="2853509"/>
            <a:ext cx="262060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Valores por factor</a:t>
            </a:r>
          </a:p>
          <a:p>
            <a:endParaRPr lang="es-CL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Represent. térmica</a:t>
            </a: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UCM 26 journals 3 Q1</a:t>
            </a:r>
          </a:p>
          <a:p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es-C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Access  Size Ind</a:t>
            </a:r>
          </a:p>
          <a:p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not_own_journals</a:t>
            </a:r>
          </a:p>
          <a:p>
            <a:r>
              <a:rPr lang="es-C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_output</a:t>
            </a: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C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Size Dep</a:t>
            </a:r>
          </a:p>
          <a:p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own_journals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Size Dep</a:t>
            </a:r>
          </a:p>
          <a:p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39" y="380030"/>
            <a:ext cx="20347666" cy="1296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7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78EBC1-61CD-AF47-BE30-D42FB703ED6F}"/>
              </a:ext>
            </a:extLst>
          </p:cNvPr>
          <p:cNvCxnSpPr/>
          <p:nvPr/>
        </p:nvCxnSpPr>
        <p:spPr>
          <a:xfrm flipV="1">
            <a:off x="944380" y="3030354"/>
            <a:ext cx="2560335" cy="237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">
            <a:extLst>
              <a:ext uri="{FF2B5EF4-FFF2-40B4-BE49-F238E27FC236}">
                <a16:creationId xmlns:a16="http://schemas.microsoft.com/office/drawing/2014/main" id="{D6394FE5-6907-48A2-9145-B5DBD4B71030}"/>
              </a:ext>
            </a:extLst>
          </p:cNvPr>
          <p:cNvSpPr txBox="1"/>
          <p:nvPr/>
        </p:nvSpPr>
        <p:spPr>
          <a:xfrm>
            <a:off x="423370" y="1878481"/>
            <a:ext cx="3950776" cy="1071060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s-CO" sz="54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SIR2019SP</a:t>
            </a:r>
          </a:p>
          <a:p>
            <a:endParaRPr lang="es-CO" sz="7000" dirty="0" smtClean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primeras</a:t>
            </a: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univer.</a:t>
            </a:r>
          </a:p>
          <a:p>
            <a:pPr algn="ctr"/>
            <a:r>
              <a:rPr lang="es-CO" sz="7000" dirty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</a:t>
            </a: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investig.</a:t>
            </a:r>
          </a:p>
          <a:p>
            <a:pPr algn="ctr"/>
            <a:endParaRPr lang="es-CO" sz="7200" dirty="0">
              <a:solidFill>
                <a:srgbClr val="045E75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CO" sz="4800" dirty="0" smtClean="0">
                <a:solidFill>
                  <a:srgbClr val="045E7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6000 </a:t>
            </a:r>
            <a:r>
              <a:rPr lang="es-CO" sz="4800" dirty="0">
                <a:solidFill>
                  <a:srgbClr val="045E7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a </a:t>
            </a:r>
            <a:r>
              <a:rPr lang="es-CO" sz="4800" dirty="0" smtClean="0">
                <a:solidFill>
                  <a:srgbClr val="045E7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3000</a:t>
            </a:r>
            <a:endParaRPr lang="es-CO" sz="4800" dirty="0">
              <a:solidFill>
                <a:srgbClr val="045E75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CO" sz="4800" dirty="0">
                <a:solidFill>
                  <a:srgbClr val="045E7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documentos</a:t>
            </a:r>
          </a:p>
          <a:p>
            <a:pPr algn="ctr"/>
            <a:r>
              <a:rPr lang="es-CO" sz="4800" dirty="0">
                <a:solidFill>
                  <a:srgbClr val="045E7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por </a:t>
            </a:r>
            <a:r>
              <a:rPr lang="es-CO" sz="4800" dirty="0" smtClean="0">
                <a:solidFill>
                  <a:srgbClr val="045E7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año</a:t>
            </a:r>
            <a:endParaRPr lang="es-CO" sz="4800" dirty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23" y="368568"/>
            <a:ext cx="19722574" cy="131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78EBC1-61CD-AF47-BE30-D42FB703ED6F}"/>
              </a:ext>
            </a:extLst>
          </p:cNvPr>
          <p:cNvCxnSpPr/>
          <p:nvPr/>
        </p:nvCxnSpPr>
        <p:spPr>
          <a:xfrm flipV="1">
            <a:off x="944380" y="3030354"/>
            <a:ext cx="2560335" cy="237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">
            <a:extLst>
              <a:ext uri="{FF2B5EF4-FFF2-40B4-BE49-F238E27FC236}">
                <a16:creationId xmlns:a16="http://schemas.microsoft.com/office/drawing/2014/main" id="{D6394FE5-6907-48A2-9145-B5DBD4B71030}"/>
              </a:ext>
            </a:extLst>
          </p:cNvPr>
          <p:cNvSpPr txBox="1"/>
          <p:nvPr/>
        </p:nvSpPr>
        <p:spPr>
          <a:xfrm>
            <a:off x="423370" y="1878481"/>
            <a:ext cx="3950776" cy="1034127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s-CO" sz="54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SIR2019SP</a:t>
            </a:r>
          </a:p>
          <a:p>
            <a:endParaRPr lang="es-CO" sz="7000" dirty="0" smtClean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univer.</a:t>
            </a:r>
          </a:p>
          <a:p>
            <a:pPr algn="ctr"/>
            <a:r>
              <a:rPr lang="es-CO" sz="7000" dirty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</a:t>
            </a: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tamaño</a:t>
            </a: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medio</a:t>
            </a:r>
          </a:p>
          <a:p>
            <a:pPr algn="ctr"/>
            <a:endParaRPr lang="es-CO" sz="4800" dirty="0" smtClean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CO" sz="48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1500 a 750</a:t>
            </a:r>
          </a:p>
          <a:p>
            <a:pPr algn="ctr"/>
            <a:r>
              <a:rPr lang="es-CO" sz="48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documentos</a:t>
            </a:r>
          </a:p>
          <a:p>
            <a:pPr algn="ctr"/>
            <a:r>
              <a:rPr lang="es-CO" sz="48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por año</a:t>
            </a:r>
            <a:endParaRPr lang="es-CO" sz="4800" dirty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146" y="289319"/>
            <a:ext cx="19722574" cy="131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78EBC1-61CD-AF47-BE30-D42FB703ED6F}"/>
              </a:ext>
            </a:extLst>
          </p:cNvPr>
          <p:cNvCxnSpPr/>
          <p:nvPr/>
        </p:nvCxnSpPr>
        <p:spPr>
          <a:xfrm flipV="1">
            <a:off x="944380" y="3030354"/>
            <a:ext cx="2560335" cy="237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">
            <a:extLst>
              <a:ext uri="{FF2B5EF4-FFF2-40B4-BE49-F238E27FC236}">
                <a16:creationId xmlns:a16="http://schemas.microsoft.com/office/drawing/2014/main" id="{D6394FE5-6907-48A2-9145-B5DBD4B71030}"/>
              </a:ext>
            </a:extLst>
          </p:cNvPr>
          <p:cNvSpPr txBox="1"/>
          <p:nvPr/>
        </p:nvSpPr>
        <p:spPr>
          <a:xfrm>
            <a:off x="423370" y="1878481"/>
            <a:ext cx="3950776" cy="1141849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s-CO" sz="54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SIR2019SP</a:t>
            </a:r>
          </a:p>
          <a:p>
            <a:endParaRPr lang="es-CO" sz="7000" dirty="0" smtClean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univer.</a:t>
            </a:r>
          </a:p>
          <a:p>
            <a:pPr algn="ctr"/>
            <a:r>
              <a:rPr lang="es-CO" sz="7000" dirty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</a:t>
            </a: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docentes</a:t>
            </a:r>
          </a:p>
          <a:p>
            <a:pPr algn="ctr"/>
            <a:r>
              <a:rPr lang="es-CO" sz="7000" dirty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+</a:t>
            </a:r>
            <a:endParaRPr lang="es-CO" sz="7000" dirty="0" smtClean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CO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investig.</a:t>
            </a:r>
          </a:p>
          <a:p>
            <a:pPr lvl="0" algn="ctr"/>
            <a:endParaRPr lang="es-CO" sz="4800" dirty="0">
              <a:solidFill>
                <a:srgbClr val="045E75"/>
              </a:solidFill>
              <a:latin typeface="Raleway SemiBold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lvl="0" algn="ctr"/>
            <a:r>
              <a:rPr lang="es-CO" sz="4800" dirty="0" smtClean="0">
                <a:solidFill>
                  <a:srgbClr val="045E75"/>
                </a:solidFill>
                <a:latin typeface="Raleway SemiBold"/>
                <a:ea typeface="Open Sans Extrabold" panose="020B0906030804020204" pitchFamily="34" charset="0"/>
                <a:cs typeface="Open Sans Extrabold" panose="020B0906030804020204" pitchFamily="34" charset="0"/>
              </a:rPr>
              <a:t>350 </a:t>
            </a:r>
            <a:r>
              <a:rPr lang="es-CO" sz="4800" dirty="0">
                <a:solidFill>
                  <a:srgbClr val="045E75"/>
                </a:solidFill>
                <a:latin typeface="Raleway SemiBold"/>
                <a:ea typeface="Open Sans Extrabold" panose="020B0906030804020204" pitchFamily="34" charset="0"/>
                <a:cs typeface="Open Sans Extrabold" panose="020B0906030804020204" pitchFamily="34" charset="0"/>
              </a:rPr>
              <a:t>a </a:t>
            </a:r>
            <a:r>
              <a:rPr lang="es-CO" sz="4800" dirty="0" smtClean="0">
                <a:solidFill>
                  <a:srgbClr val="045E75"/>
                </a:solidFill>
                <a:latin typeface="Raleway SemiBold"/>
                <a:ea typeface="Open Sans Extrabold" panose="020B0906030804020204" pitchFamily="34" charset="0"/>
                <a:cs typeface="Open Sans Extrabold" panose="020B0906030804020204" pitchFamily="34" charset="0"/>
              </a:rPr>
              <a:t>100</a:t>
            </a:r>
            <a:endParaRPr lang="es-CO" sz="4800" dirty="0">
              <a:solidFill>
                <a:srgbClr val="045E75"/>
              </a:solidFill>
              <a:latin typeface="Raleway SemiBold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lvl="0" algn="ctr"/>
            <a:r>
              <a:rPr lang="es-CO" sz="4800" dirty="0">
                <a:solidFill>
                  <a:srgbClr val="045E75"/>
                </a:solidFill>
                <a:latin typeface="Raleway SemiBold"/>
                <a:ea typeface="Open Sans Extrabold" panose="020B0906030804020204" pitchFamily="34" charset="0"/>
                <a:cs typeface="Open Sans Extrabold" panose="020B0906030804020204" pitchFamily="34" charset="0"/>
              </a:rPr>
              <a:t>documentos</a:t>
            </a:r>
          </a:p>
          <a:p>
            <a:pPr lvl="0" algn="ctr"/>
            <a:r>
              <a:rPr lang="es-CO" sz="4800" dirty="0">
                <a:solidFill>
                  <a:srgbClr val="045E75"/>
                </a:solidFill>
                <a:latin typeface="Raleway SemiBold"/>
                <a:ea typeface="Open Sans Extrabold" panose="020B0906030804020204" pitchFamily="34" charset="0"/>
                <a:cs typeface="Open Sans Extrabold" panose="020B0906030804020204" pitchFamily="34" charset="0"/>
              </a:rPr>
              <a:t>por </a:t>
            </a:r>
            <a:r>
              <a:rPr lang="es-CO" sz="4800" dirty="0" smtClean="0">
                <a:solidFill>
                  <a:srgbClr val="045E75"/>
                </a:solidFill>
                <a:latin typeface="Raleway SemiBold"/>
                <a:ea typeface="Open Sans Extrabold" panose="020B0906030804020204" pitchFamily="34" charset="0"/>
                <a:cs typeface="Open Sans Extrabold" panose="020B0906030804020204" pitchFamily="34" charset="0"/>
              </a:rPr>
              <a:t>año</a:t>
            </a:r>
            <a:endParaRPr lang="es-CO" sz="7000" dirty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83" y="395999"/>
            <a:ext cx="19722574" cy="131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" y="10135465"/>
            <a:ext cx="2356074" cy="2185491"/>
          </a:xfrm>
          <a:prstGeom prst="rect">
            <a:avLst/>
          </a:prstGeom>
          <a:solidFill>
            <a:srgbClr val="007A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2356073" y="9741159"/>
            <a:ext cx="908651" cy="2583175"/>
          </a:xfrm>
          <a:custGeom>
            <a:avLst/>
            <a:gdLst>
              <a:gd name="T0" fmla="*/ 0 w 538"/>
              <a:gd name="T1" fmla="*/ 1488 h 1488"/>
              <a:gd name="T2" fmla="*/ 0 w 538"/>
              <a:gd name="T3" fmla="*/ 194 h 1488"/>
              <a:gd name="T4" fmla="*/ 538 w 538"/>
              <a:gd name="T5" fmla="*/ 0 h 1488"/>
              <a:gd name="T6" fmla="*/ 538 w 538"/>
              <a:gd name="T7" fmla="*/ 1099 h 1488"/>
              <a:gd name="T8" fmla="*/ 0 w 538"/>
              <a:gd name="T9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488">
                <a:moveTo>
                  <a:pt x="0" y="1488"/>
                </a:moveTo>
                <a:lnTo>
                  <a:pt x="0" y="194"/>
                </a:lnTo>
                <a:lnTo>
                  <a:pt x="538" y="0"/>
                </a:lnTo>
                <a:lnTo>
                  <a:pt x="538" y="1099"/>
                </a:lnTo>
                <a:lnTo>
                  <a:pt x="0" y="1488"/>
                </a:lnTo>
                <a:close/>
              </a:path>
            </a:pathLst>
          </a:custGeom>
          <a:solidFill>
            <a:srgbClr val="045E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1" y="7955041"/>
            <a:ext cx="2356074" cy="21838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356073" y="7958419"/>
            <a:ext cx="908651" cy="2180424"/>
          </a:xfrm>
          <a:custGeom>
            <a:avLst/>
            <a:gdLst>
              <a:gd name="T0" fmla="*/ 0 w 538"/>
              <a:gd name="T1" fmla="*/ 1293 h 1293"/>
              <a:gd name="T2" fmla="*/ 0 w 538"/>
              <a:gd name="T3" fmla="*/ 0 h 1293"/>
              <a:gd name="T4" fmla="*/ 538 w 538"/>
              <a:gd name="T5" fmla="*/ 0 h 1293"/>
              <a:gd name="T6" fmla="*/ 538 w 538"/>
              <a:gd name="T7" fmla="*/ 1099 h 1293"/>
              <a:gd name="T8" fmla="*/ 0 w 538"/>
              <a:gd name="T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3">
                <a:moveTo>
                  <a:pt x="0" y="1293"/>
                </a:moveTo>
                <a:lnTo>
                  <a:pt x="0" y="0"/>
                </a:lnTo>
                <a:lnTo>
                  <a:pt x="538" y="0"/>
                </a:lnTo>
                <a:lnTo>
                  <a:pt x="538" y="1099"/>
                </a:lnTo>
                <a:lnTo>
                  <a:pt x="0" y="12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-1" y="5769550"/>
            <a:ext cx="2356074" cy="2185491"/>
          </a:xfrm>
          <a:prstGeom prst="rect">
            <a:avLst/>
          </a:prstGeom>
          <a:solidFill>
            <a:srgbClr val="007A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356073" y="5769550"/>
            <a:ext cx="908651" cy="2190557"/>
          </a:xfrm>
          <a:custGeom>
            <a:avLst/>
            <a:gdLst>
              <a:gd name="T0" fmla="*/ 0 w 538"/>
              <a:gd name="T1" fmla="*/ 1294 h 1294"/>
              <a:gd name="T2" fmla="*/ 0 w 538"/>
              <a:gd name="T3" fmla="*/ 0 h 1294"/>
              <a:gd name="T4" fmla="*/ 538 w 538"/>
              <a:gd name="T5" fmla="*/ 194 h 1294"/>
              <a:gd name="T6" fmla="*/ 538 w 538"/>
              <a:gd name="T7" fmla="*/ 1294 h 1294"/>
              <a:gd name="T8" fmla="*/ 0 w 538"/>
              <a:gd name="T9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4">
                <a:moveTo>
                  <a:pt x="0" y="1294"/>
                </a:moveTo>
                <a:lnTo>
                  <a:pt x="0" y="0"/>
                </a:lnTo>
                <a:lnTo>
                  <a:pt x="538" y="194"/>
                </a:lnTo>
                <a:lnTo>
                  <a:pt x="538" y="1294"/>
                </a:lnTo>
                <a:lnTo>
                  <a:pt x="0" y="1294"/>
                </a:lnTo>
                <a:close/>
              </a:path>
            </a:pathLst>
          </a:custGeom>
          <a:solidFill>
            <a:srgbClr val="045E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-1" y="3585747"/>
            <a:ext cx="2356074" cy="21838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356073" y="3585747"/>
            <a:ext cx="908651" cy="2511458"/>
          </a:xfrm>
          <a:custGeom>
            <a:avLst/>
            <a:gdLst>
              <a:gd name="T0" fmla="*/ 0 w 538"/>
              <a:gd name="T1" fmla="*/ 1293 h 1487"/>
              <a:gd name="T2" fmla="*/ 0 w 538"/>
              <a:gd name="T3" fmla="*/ 0 h 1487"/>
              <a:gd name="T4" fmla="*/ 538 w 538"/>
              <a:gd name="T5" fmla="*/ 388 h 1487"/>
              <a:gd name="T6" fmla="*/ 538 w 538"/>
              <a:gd name="T7" fmla="*/ 1487 h 1487"/>
              <a:gd name="T8" fmla="*/ 0 w 538"/>
              <a:gd name="T9" fmla="*/ 1293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487">
                <a:moveTo>
                  <a:pt x="0" y="1293"/>
                </a:moveTo>
                <a:lnTo>
                  <a:pt x="0" y="0"/>
                </a:lnTo>
                <a:lnTo>
                  <a:pt x="538" y="388"/>
                </a:lnTo>
                <a:lnTo>
                  <a:pt x="538" y="1487"/>
                </a:lnTo>
                <a:lnTo>
                  <a:pt x="0" y="12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458758" y="1909807"/>
            <a:ext cx="13765832" cy="11633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El </a:t>
            </a:r>
            <a:r>
              <a:rPr lang="es-ES" sz="72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futuro</a:t>
            </a:r>
            <a:endParaRPr lang="es-ES" sz="7200" dirty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838139" y="4448591"/>
            <a:ext cx="679794" cy="57713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3200" b="1" dirty="0">
                <a:solidFill>
                  <a:schemeClr val="bg2"/>
                </a:solidFill>
              </a:rPr>
              <a:t>01</a:t>
            </a:r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838139" y="6590151"/>
            <a:ext cx="679794" cy="57713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3200" b="1" dirty="0">
                <a:solidFill>
                  <a:schemeClr val="bg2"/>
                </a:solidFill>
              </a:rPr>
              <a:t>02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838139" y="8796740"/>
            <a:ext cx="679794" cy="57713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3200" b="1" dirty="0">
                <a:solidFill>
                  <a:schemeClr val="bg2"/>
                </a:solidFill>
              </a:rPr>
              <a:t>03</a:t>
            </a: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838139" y="10900437"/>
            <a:ext cx="679794" cy="57713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3200" b="1" dirty="0">
                <a:solidFill>
                  <a:schemeClr val="bg2"/>
                </a:solidFill>
              </a:rPr>
              <a:t>04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8162DF5-7543-4543-8981-26B1D1AC4382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B8D90E78-81AF-4F61-A0A0-4CD346756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sp>
        <p:nvSpPr>
          <p:cNvPr id="63" name="Rectangle 78">
            <a:extLst>
              <a:ext uri="{FF2B5EF4-FFF2-40B4-BE49-F238E27FC236}">
                <a16:creationId xmlns:a16="http://schemas.microsoft.com/office/drawing/2014/main" id="{F5C94492-4F08-4ED5-AB8B-A01F1AA7984F}"/>
              </a:ext>
            </a:extLst>
          </p:cNvPr>
          <p:cNvSpPr/>
          <p:nvPr/>
        </p:nvSpPr>
        <p:spPr>
          <a:xfrm>
            <a:off x="3625814" y="4064880"/>
            <a:ext cx="16895936" cy="9516415"/>
          </a:xfrm>
          <a:prstGeom prst="rect">
            <a:avLst/>
          </a:prstGeom>
        </p:spPr>
        <p:txBody>
          <a:bodyPr wrap="square" lIns="219419" tIns="109710" rIns="219419" bIns="109710">
            <a:spAutoFit/>
          </a:bodyPr>
          <a:lstStyle/>
          <a:p>
            <a:r>
              <a:rPr lang="es-CL" sz="4800" b="1" dirty="0" smtClean="0"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Nuevos indicadores de impacto social</a:t>
            </a:r>
          </a:p>
          <a:p>
            <a:pPr marL="438150" indent="-4381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Colaboración con sectores institucionales diferentes del académico</a:t>
            </a:r>
          </a:p>
          <a:p>
            <a:endParaRPr lang="es-CL" sz="1400" dirty="0" smtClean="0"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r>
              <a:rPr lang="es-CL" sz="4800" b="1" dirty="0"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Nuevos indicadores de impacto tecnológico e innovación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Influencia en el patentamiento ajeno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Patentamiento directo</a:t>
            </a:r>
          </a:p>
          <a:p>
            <a:endParaRPr lang="es-CL" sz="1400" dirty="0" smtClean="0"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r>
              <a:rPr lang="es-CL" sz="4800" b="1" dirty="0"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Nuevas formas de calcular la colaboración</a:t>
            </a:r>
          </a:p>
          <a:p>
            <a:pPr marL="438150" indent="-4381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Diferenciación entre colaboración con quienes tienen más impacto y				quienes tienen menos</a:t>
            </a:r>
          </a:p>
          <a:p>
            <a:pPr marL="438150" indent="-438150">
              <a:buFont typeface="Arial" panose="020B0604020202020204" pitchFamily="34" charset="0"/>
              <a:buChar char="•"/>
            </a:pPr>
            <a:endParaRPr lang="es-CL" sz="1200" dirty="0" smtClean="0"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r>
              <a:rPr lang="es-CL" sz="4800" b="1" dirty="0"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Enfatizar la excelencia científica</a:t>
            </a:r>
          </a:p>
          <a:p>
            <a:pPr marL="438150" indent="-4381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Incluir la excelencia 1%</a:t>
            </a:r>
          </a:p>
          <a:p>
            <a:pPr marL="438150" indent="-438150">
              <a:buFont typeface="Arial" panose="020B0604020202020204" pitchFamily="34" charset="0"/>
              <a:buChar char="•"/>
            </a:pPr>
            <a:endParaRPr lang="bg-BG" sz="3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150" indent="-438150">
              <a:buFont typeface="Arial" panose="020B0604020202020204" pitchFamily="34" charset="0"/>
              <a:buChar char="•"/>
            </a:pPr>
            <a:endParaRPr lang="es-CO" sz="3200" dirty="0"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  <a:p>
            <a:endParaRPr lang="bg-BG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29300" y="3585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cxnSp>
        <p:nvCxnSpPr>
          <p:cNvPr id="31" name="Straight Connector 6">
            <a:extLst>
              <a:ext uri="{FF2B5EF4-FFF2-40B4-BE49-F238E27FC236}">
                <a16:creationId xmlns:a16="http://schemas.microsoft.com/office/drawing/2014/main" id="{2778EBC1-61CD-AF47-BE30-D42FB703ED6F}"/>
              </a:ext>
            </a:extLst>
          </p:cNvPr>
          <p:cNvCxnSpPr/>
          <p:nvPr/>
        </p:nvCxnSpPr>
        <p:spPr>
          <a:xfrm>
            <a:off x="3230158" y="3257811"/>
            <a:ext cx="4156364" cy="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31">
            <a:extLst>
              <a:ext uri="{FF2B5EF4-FFF2-40B4-BE49-F238E27FC236}">
                <a16:creationId xmlns:a16="http://schemas.microsoft.com/office/drawing/2014/main" id="{A55393B6-663B-7F49-94DF-30DD16A814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79550" y="0"/>
            <a:ext cx="10198100" cy="13716000"/>
          </a:xfrm>
          <a:custGeom>
            <a:avLst/>
            <a:gdLst>
              <a:gd name="connsiteX0" fmla="*/ 382 w 10261600"/>
              <a:gd name="connsiteY0" fmla="*/ 0 h 13792194"/>
              <a:gd name="connsiteX1" fmla="*/ 10261600 w 10261600"/>
              <a:gd name="connsiteY1" fmla="*/ 0 h 13792194"/>
              <a:gd name="connsiteX2" fmla="*/ 10261600 w 10261600"/>
              <a:gd name="connsiteY2" fmla="*/ 13792194 h 13792194"/>
              <a:gd name="connsiteX3" fmla="*/ 6895720 w 10261600"/>
              <a:gd name="connsiteY3" fmla="*/ 13792194 h 13792194"/>
              <a:gd name="connsiteX4" fmla="*/ 0 w 10261600"/>
              <a:gd name="connsiteY4" fmla="*/ 763 h 137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0" h="13792194">
                <a:moveTo>
                  <a:pt x="382" y="0"/>
                </a:moveTo>
                <a:lnTo>
                  <a:pt x="10261600" y="0"/>
                </a:lnTo>
                <a:lnTo>
                  <a:pt x="10261600" y="13792194"/>
                </a:lnTo>
                <a:lnTo>
                  <a:pt x="6895720" y="13792194"/>
                </a:lnTo>
                <a:lnTo>
                  <a:pt x="0" y="763"/>
                </a:lnTo>
                <a:close/>
              </a:path>
            </a:pathLst>
          </a:custGeom>
          <a:solidFill>
            <a:srgbClr val="BFBFBF"/>
          </a:solidFill>
        </p:spPr>
      </p:pic>
      <p:sp>
        <p:nvSpPr>
          <p:cNvPr id="8" name="TextBox 7"/>
          <p:cNvSpPr txBox="1"/>
          <p:nvPr/>
        </p:nvSpPr>
        <p:spPr>
          <a:xfrm>
            <a:off x="4401820" y="1203649"/>
            <a:ext cx="8943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  <a:endParaRPr lang="en-GB" sz="7000" dirty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172601F-FA50-40C2-88AE-4FBDB4A4E197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B3F3083-266A-4EB6-ADB0-3C1E38B70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30F307-BAF6-3347-9FD9-5BE74EB08797}"/>
              </a:ext>
            </a:extLst>
          </p:cNvPr>
          <p:cNvCxnSpPr/>
          <p:nvPr/>
        </p:nvCxnSpPr>
        <p:spPr>
          <a:xfrm>
            <a:off x="3959890" y="2736528"/>
            <a:ext cx="4156364" cy="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6E2B9E-28F9-3246-8F04-215983A050EE}"/>
              </a:ext>
            </a:extLst>
          </p:cNvPr>
          <p:cNvSpPr txBox="1"/>
          <p:nvPr/>
        </p:nvSpPr>
        <p:spPr>
          <a:xfrm>
            <a:off x="1468582" y="4544291"/>
            <a:ext cx="14990618" cy="661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ts val="7300"/>
              </a:lnSpc>
              <a:buClr>
                <a:srgbClr val="F47E4C"/>
              </a:buClr>
              <a:buFont typeface="+mj-lt"/>
              <a:buAutoNum type="arabicPeriod"/>
            </a:pP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  <a:p>
            <a:pPr marL="914400" indent="-914400">
              <a:lnSpc>
                <a:spcPts val="7300"/>
              </a:lnSpc>
              <a:buClr>
                <a:srgbClr val="F47E4C"/>
              </a:buClr>
              <a:buFont typeface="+mj-lt"/>
              <a:buAutoNum type="arabicPeriod"/>
            </a:pP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globales</a:t>
            </a:r>
          </a:p>
          <a:p>
            <a:pPr marL="914400" indent="-914400">
              <a:lnSpc>
                <a:spcPts val="7300"/>
              </a:lnSpc>
              <a:buClr>
                <a:srgbClr val="F47E4C"/>
              </a:buClr>
              <a:buFont typeface="+mj-lt"/>
              <a:buAutoNum type="arabicPeriod"/>
            </a:pP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nacionales</a:t>
            </a:r>
          </a:p>
          <a:p>
            <a:pPr marL="914400" indent="-914400">
              <a:lnSpc>
                <a:spcPts val="7300"/>
              </a:lnSpc>
              <a:buClr>
                <a:srgbClr val="F47E4C"/>
              </a:buClr>
              <a:buFont typeface="+mj-lt"/>
              <a:buAutoNum type="arabicPeriod"/>
            </a:pP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Efectos para los editores open access</a:t>
            </a:r>
          </a:p>
          <a:p>
            <a:pPr marL="914400" indent="-914400">
              <a:lnSpc>
                <a:spcPts val="7300"/>
              </a:lnSpc>
              <a:buClr>
                <a:srgbClr val="F47E4C"/>
              </a:buClr>
              <a:buFont typeface="+mj-lt"/>
              <a:buAutoNum type="arabicPeriod"/>
            </a:pP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Notas para el futuro</a:t>
            </a:r>
          </a:p>
          <a:p>
            <a:pPr marL="914400" indent="-914400">
              <a:lnSpc>
                <a:spcPts val="7300"/>
              </a:lnSpc>
              <a:buClr>
                <a:srgbClr val="F47E4C"/>
              </a:buClr>
              <a:buFont typeface="+mj-lt"/>
              <a:buAutoNum type="arabicPeriod"/>
            </a:pP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Escuchar a los editores</a:t>
            </a:r>
          </a:p>
          <a:p>
            <a:pPr marL="914400" indent="-914400">
              <a:lnSpc>
                <a:spcPts val="7060"/>
              </a:lnSpc>
              <a:buClr>
                <a:srgbClr val="F47E4C"/>
              </a:buClr>
              <a:buFont typeface="+mj-lt"/>
              <a:buAutoNum type="arabicPeriod"/>
            </a:pP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5596296" y="2079903"/>
            <a:ext cx="1318505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dirty="0" smtClean="0">
                <a:solidFill>
                  <a:schemeClr val="tx2"/>
                </a:solidFill>
                <a:latin typeface="+mj-lt"/>
              </a:rPr>
              <a:t>Gracias</a:t>
            </a:r>
            <a:endParaRPr lang="en-US" sz="104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US" sz="6600" dirty="0" smtClean="0">
              <a:solidFill>
                <a:schemeClr val="tx2"/>
              </a:solidFill>
            </a:endParaRPr>
          </a:p>
          <a:p>
            <a:pPr algn="ctr"/>
            <a:r>
              <a:rPr lang="en-US" sz="6600" dirty="0" smtClean="0">
                <a:solidFill>
                  <a:schemeClr val="tx2"/>
                </a:solidFill>
              </a:rPr>
              <a:t>atilio.bustos@scimago.es</a:t>
            </a:r>
            <a:endParaRPr lang="en-US" sz="6600" dirty="0">
              <a:solidFill>
                <a:schemeClr val="tx2"/>
              </a:solidFill>
            </a:endParaRPr>
          </a:p>
          <a:p>
            <a:pPr algn="ctr"/>
            <a:endParaRPr lang="es-ES_tradnl" sz="6600" dirty="0">
              <a:solidFill>
                <a:srgbClr val="4FA6B0"/>
              </a:solidFill>
            </a:endParaRPr>
          </a:p>
          <a:p>
            <a:pPr algn="ctr"/>
            <a:endParaRPr lang="en-US" sz="15000" dirty="0">
              <a:solidFill>
                <a:srgbClr val="045E75"/>
              </a:solidFill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8F4132-D3CA-49EE-8651-7A1B490FC0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850" y="6756045"/>
            <a:ext cx="4184669" cy="2255797"/>
          </a:xfrm>
          <a:prstGeom prst="rect">
            <a:avLst/>
          </a:prstGeom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id="{922E78E0-0237-4CD5-BF72-86414909B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1"/>
          <a:stretch/>
        </p:blipFill>
        <p:spPr>
          <a:xfrm>
            <a:off x="13200891" y="9442300"/>
            <a:ext cx="3371270" cy="1004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5 Imagen">
            <a:extLst>
              <a:ext uri="{FF2B5EF4-FFF2-40B4-BE49-F238E27FC236}">
                <a16:creationId xmlns:a16="http://schemas.microsoft.com/office/drawing/2014/main" id="{8A8716A7-DCB5-49C2-A181-F80D0B1C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76" y="9425947"/>
            <a:ext cx="4306766" cy="1030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2110FA95-CDCB-41F1-95AB-4D2D180D5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76" y="10870599"/>
            <a:ext cx="4306764" cy="1050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7 Imagen">
            <a:extLst>
              <a:ext uri="{FF2B5EF4-FFF2-40B4-BE49-F238E27FC236}">
                <a16:creationId xmlns:a16="http://schemas.microsoft.com/office/drawing/2014/main" id="{6B76FFCC-FD54-4210-8F63-3DD64C8DD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891" y="10714604"/>
            <a:ext cx="3371268" cy="129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83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D2C22A9-2B53-C345-9F51-30E945BCD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42"/>
            <a:ext cx="24377650" cy="1371988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A3AA508-1568-4FEA-8741-EA320CAAD302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7AB91B4-3749-47EC-A238-45CE6B2F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A64444-1B45-6D40-A0CB-58D1E7431928}"/>
              </a:ext>
            </a:extLst>
          </p:cNvPr>
          <p:cNvSpPr/>
          <p:nvPr/>
        </p:nvSpPr>
        <p:spPr>
          <a:xfrm>
            <a:off x="0" y="2731777"/>
            <a:ext cx="17429018" cy="7121237"/>
          </a:xfrm>
          <a:prstGeom prst="rect">
            <a:avLst/>
          </a:prstGeom>
          <a:solidFill>
            <a:srgbClr val="F47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794" y="6469603"/>
            <a:ext cx="1287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SCIMAGO INSTITUTIONS RANKING </a:t>
            </a:r>
            <a:r>
              <a:rPr lang="es-CO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s-CO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998" y="5073947"/>
            <a:ext cx="8507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Metodología</a:t>
            </a:r>
            <a:endParaRPr lang="es-ES" sz="8000" b="1" dirty="0">
              <a:solidFill>
                <a:schemeClr val="bg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Parallelogram 1"/>
          <p:cNvSpPr/>
          <p:nvPr/>
        </p:nvSpPr>
        <p:spPr>
          <a:xfrm>
            <a:off x="9220200" y="0"/>
            <a:ext cx="17068800" cy="13716000"/>
          </a:xfrm>
          <a:prstGeom prst="parallelogram">
            <a:avLst>
              <a:gd name="adj" fmla="val 44295"/>
            </a:avLst>
          </a:prstGeom>
          <a:solidFill>
            <a:srgbClr val="F47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15881330" cy="13716000"/>
          </a:xfrm>
          <a:custGeom>
            <a:avLst/>
            <a:gdLst>
              <a:gd name="connsiteX0" fmla="*/ 0 w 15881330"/>
              <a:gd name="connsiteY0" fmla="*/ 0 h 13716000"/>
              <a:gd name="connsiteX1" fmla="*/ 15881330 w 15881330"/>
              <a:gd name="connsiteY1" fmla="*/ 0 h 13716000"/>
              <a:gd name="connsiteX2" fmla="*/ 9791700 w 15881330"/>
              <a:gd name="connsiteY2" fmla="*/ 13716000 h 13716000"/>
              <a:gd name="connsiteX3" fmla="*/ 0 w 15881330"/>
              <a:gd name="connsiteY3" fmla="*/ 13716000 h 13716000"/>
              <a:gd name="connsiteX4" fmla="*/ 0 w 158813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1330" h="13716000">
                <a:moveTo>
                  <a:pt x="0" y="0"/>
                </a:moveTo>
                <a:lnTo>
                  <a:pt x="15881330" y="0"/>
                </a:lnTo>
                <a:lnTo>
                  <a:pt x="97917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/>
          <p:cNvSpPr/>
          <p:nvPr/>
        </p:nvSpPr>
        <p:spPr>
          <a:xfrm>
            <a:off x="20097210" y="4074936"/>
            <a:ext cx="4280440" cy="9641064"/>
          </a:xfrm>
          <a:custGeom>
            <a:avLst/>
            <a:gdLst>
              <a:gd name="connsiteX0" fmla="*/ 4280440 w 4280440"/>
              <a:gd name="connsiteY0" fmla="*/ 0 h 9641064"/>
              <a:gd name="connsiteX1" fmla="*/ 4280440 w 4280440"/>
              <a:gd name="connsiteY1" fmla="*/ 9641064 h 9641064"/>
              <a:gd name="connsiteX2" fmla="*/ 0 w 4280440"/>
              <a:gd name="connsiteY2" fmla="*/ 9641064 h 964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0440" h="9641064">
                <a:moveTo>
                  <a:pt x="4280440" y="0"/>
                </a:moveTo>
                <a:lnTo>
                  <a:pt x="4280440" y="9641064"/>
                </a:lnTo>
                <a:lnTo>
                  <a:pt x="0" y="96410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988804" y="4933373"/>
            <a:ext cx="89863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¿</a:t>
            </a:r>
            <a:r>
              <a:rPr lang="es-ES" sz="96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Qué ranking hacemos?</a:t>
            </a:r>
            <a:endParaRPr lang="es-ES" sz="8800" dirty="0">
              <a:solidFill>
                <a:schemeClr val="bg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853" y="849543"/>
            <a:ext cx="12118036" cy="1222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Sólo usamos indicadores aplicables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globalmente.</a:t>
            </a:r>
            <a:endParaRPr lang="es-C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No tenemos aspiraciones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holísticas.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el ranking más inclusivo (6459 instituciones).</a:t>
            </a:r>
            <a:endParaRPr lang="es-C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bien generamos informes por región estos no tienen diferencias con el global.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investigación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considerada un </a:t>
            </a: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proxy de la excelencia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académica.</a:t>
            </a:r>
            <a:endParaRPr lang="es-C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es un ranking de percepción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pública.</a:t>
            </a:r>
            <a:endParaRPr lang="es-C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Es un ranking cuya ponderación está basada en </a:t>
            </a:r>
            <a:r>
              <a:rPr lang="es-CO" sz="4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opiniones </a:t>
            </a:r>
            <a:r>
              <a:rPr lang="es-CO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CO" sz="4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expertos.</a:t>
            </a:r>
            <a:endParaRPr lang="es-CO" sz="4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Busca incidir sobre algunos aspectos reputacionales de las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instituciones.</a:t>
            </a:r>
            <a:endParaRPr lang="es-C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tamaño importa pero no lo es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todo.</a:t>
            </a:r>
            <a:endParaRPr lang="es-C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Dialogamos </a:t>
            </a: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con las instituciones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		 </a:t>
            </a:r>
            <a:r>
              <a:rPr lang="es-CO" sz="4400" dirty="0">
                <a:latin typeface="Calibri" panose="020F0502020204030204" pitchFamily="34" charset="0"/>
                <a:cs typeface="Calibri" panose="020F0502020204030204" pitchFamily="34" charset="0"/>
              </a:rPr>
              <a:t>incorporar nuevos </a:t>
            </a:r>
            <a:r>
              <a:rPr lang="es-C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indicadores.</a:t>
            </a:r>
            <a:endParaRPr lang="es-C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EC3DB08-E357-4081-AF12-751D0DC5C19F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FFF31B5-6653-4DA5-A9BB-0D6EADB56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107704" y="4454380"/>
            <a:ext cx="6408714" cy="6381104"/>
          </a:xfrm>
          <a:custGeom>
            <a:avLst/>
            <a:gdLst>
              <a:gd name="connsiteX0" fmla="*/ 0 w 6408712"/>
              <a:gd name="connsiteY0" fmla="*/ 0 h 1728192"/>
              <a:gd name="connsiteX1" fmla="*/ 6408712 w 6408712"/>
              <a:gd name="connsiteY1" fmla="*/ 0 h 1728192"/>
              <a:gd name="connsiteX2" fmla="*/ 6408712 w 6408712"/>
              <a:gd name="connsiteY2" fmla="*/ 1574447 h 1728192"/>
              <a:gd name="connsiteX3" fmla="*/ 6254967 w 6408712"/>
              <a:gd name="connsiteY3" fmla="*/ 1728192 h 1728192"/>
              <a:gd name="connsiteX4" fmla="*/ 153745 w 6408712"/>
              <a:gd name="connsiteY4" fmla="*/ 1728192 h 1728192"/>
              <a:gd name="connsiteX5" fmla="*/ 0 w 6408712"/>
              <a:gd name="connsiteY5" fmla="*/ 1574447 h 1728192"/>
              <a:gd name="connsiteX6" fmla="*/ 0 w 6408712"/>
              <a:gd name="connsiteY6" fmla="*/ 0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8712" h="1728192">
                <a:moveTo>
                  <a:pt x="0" y="0"/>
                </a:moveTo>
                <a:lnTo>
                  <a:pt x="6408712" y="0"/>
                </a:lnTo>
                <a:lnTo>
                  <a:pt x="6408712" y="1574447"/>
                </a:lnTo>
                <a:cubicBezTo>
                  <a:pt x="6408712" y="1659358"/>
                  <a:pt x="6339878" y="1728192"/>
                  <a:pt x="6254967" y="1728192"/>
                </a:cubicBezTo>
                <a:lnTo>
                  <a:pt x="153745" y="1728192"/>
                </a:lnTo>
                <a:cubicBezTo>
                  <a:pt x="68834" y="1728192"/>
                  <a:pt x="0" y="1659358"/>
                  <a:pt x="0" y="157444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376321" y="9278519"/>
            <a:ext cx="5871480" cy="14405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CO" sz="5400" b="1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INVESTIGACIÓN</a:t>
            </a:r>
            <a:endParaRPr lang="en-GB" sz="2400" b="1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8266" y="1301920"/>
            <a:ext cx="11389906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s-ES" sz="72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Fuentes de información</a:t>
            </a:r>
            <a:endParaRPr lang="es-ES" sz="7200" dirty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F10D299A-B2A4-4025-9119-074B6A56DB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38" y="6123286"/>
            <a:ext cx="5471316" cy="1489714"/>
          </a:xfr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4AAC096-F0B8-4368-A241-A3958C744AAA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DE14CFB-9A65-46DD-973C-70A1B84CF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297669-E742-D24A-BF04-268F533805AF}"/>
              </a:ext>
            </a:extLst>
          </p:cNvPr>
          <p:cNvCxnSpPr/>
          <p:nvPr/>
        </p:nvCxnSpPr>
        <p:spPr>
          <a:xfrm>
            <a:off x="3959890" y="2736528"/>
            <a:ext cx="4156364" cy="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6">
            <a:extLst>
              <a:ext uri="{FF2B5EF4-FFF2-40B4-BE49-F238E27FC236}">
                <a16:creationId xmlns:a16="http://schemas.microsoft.com/office/drawing/2014/main" id="{48A734AB-A5B9-4B19-8889-CF23A2773EFB}"/>
              </a:ext>
            </a:extLst>
          </p:cNvPr>
          <p:cNvSpPr/>
          <p:nvPr/>
        </p:nvSpPr>
        <p:spPr>
          <a:xfrm>
            <a:off x="9209544" y="4454380"/>
            <a:ext cx="6408714" cy="6389553"/>
          </a:xfrm>
          <a:custGeom>
            <a:avLst/>
            <a:gdLst>
              <a:gd name="connsiteX0" fmla="*/ 0 w 6408712"/>
              <a:gd name="connsiteY0" fmla="*/ 0 h 1728192"/>
              <a:gd name="connsiteX1" fmla="*/ 6408712 w 6408712"/>
              <a:gd name="connsiteY1" fmla="*/ 0 h 1728192"/>
              <a:gd name="connsiteX2" fmla="*/ 6408712 w 6408712"/>
              <a:gd name="connsiteY2" fmla="*/ 1574447 h 1728192"/>
              <a:gd name="connsiteX3" fmla="*/ 6254967 w 6408712"/>
              <a:gd name="connsiteY3" fmla="*/ 1728192 h 1728192"/>
              <a:gd name="connsiteX4" fmla="*/ 153745 w 6408712"/>
              <a:gd name="connsiteY4" fmla="*/ 1728192 h 1728192"/>
              <a:gd name="connsiteX5" fmla="*/ 0 w 6408712"/>
              <a:gd name="connsiteY5" fmla="*/ 1574447 h 1728192"/>
              <a:gd name="connsiteX6" fmla="*/ 0 w 6408712"/>
              <a:gd name="connsiteY6" fmla="*/ 0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8712" h="1728192">
                <a:moveTo>
                  <a:pt x="0" y="0"/>
                </a:moveTo>
                <a:lnTo>
                  <a:pt x="6408712" y="0"/>
                </a:lnTo>
                <a:lnTo>
                  <a:pt x="6408712" y="1574447"/>
                </a:lnTo>
                <a:cubicBezTo>
                  <a:pt x="6408712" y="1659358"/>
                  <a:pt x="6339878" y="1728192"/>
                  <a:pt x="6254967" y="1728192"/>
                </a:cubicBezTo>
                <a:lnTo>
                  <a:pt x="153745" y="1728192"/>
                </a:lnTo>
                <a:cubicBezTo>
                  <a:pt x="68834" y="1728192"/>
                  <a:pt x="0" y="1659358"/>
                  <a:pt x="0" y="157444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C6A199C5-9029-40A6-98BF-4586022158FB}"/>
              </a:ext>
            </a:extLst>
          </p:cNvPr>
          <p:cNvSpPr/>
          <p:nvPr/>
        </p:nvSpPr>
        <p:spPr>
          <a:xfrm>
            <a:off x="16311384" y="4454380"/>
            <a:ext cx="6408714" cy="6398003"/>
          </a:xfrm>
          <a:custGeom>
            <a:avLst/>
            <a:gdLst>
              <a:gd name="connsiteX0" fmla="*/ 0 w 6408712"/>
              <a:gd name="connsiteY0" fmla="*/ 0 h 1728192"/>
              <a:gd name="connsiteX1" fmla="*/ 6408712 w 6408712"/>
              <a:gd name="connsiteY1" fmla="*/ 0 h 1728192"/>
              <a:gd name="connsiteX2" fmla="*/ 6408712 w 6408712"/>
              <a:gd name="connsiteY2" fmla="*/ 1574447 h 1728192"/>
              <a:gd name="connsiteX3" fmla="*/ 6254967 w 6408712"/>
              <a:gd name="connsiteY3" fmla="*/ 1728192 h 1728192"/>
              <a:gd name="connsiteX4" fmla="*/ 153745 w 6408712"/>
              <a:gd name="connsiteY4" fmla="*/ 1728192 h 1728192"/>
              <a:gd name="connsiteX5" fmla="*/ 0 w 6408712"/>
              <a:gd name="connsiteY5" fmla="*/ 1574447 h 1728192"/>
              <a:gd name="connsiteX6" fmla="*/ 0 w 6408712"/>
              <a:gd name="connsiteY6" fmla="*/ 0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8712" h="1728192">
                <a:moveTo>
                  <a:pt x="0" y="0"/>
                </a:moveTo>
                <a:lnTo>
                  <a:pt x="6408712" y="0"/>
                </a:lnTo>
                <a:lnTo>
                  <a:pt x="6408712" y="1574447"/>
                </a:lnTo>
                <a:cubicBezTo>
                  <a:pt x="6408712" y="1659358"/>
                  <a:pt x="6339878" y="1728192"/>
                  <a:pt x="6254967" y="1728192"/>
                </a:cubicBezTo>
                <a:lnTo>
                  <a:pt x="153745" y="1728192"/>
                </a:lnTo>
                <a:cubicBezTo>
                  <a:pt x="68834" y="1728192"/>
                  <a:pt x="0" y="1659358"/>
                  <a:pt x="0" y="157444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AD19922-0179-4B6A-9D16-B78AF978D350}"/>
              </a:ext>
            </a:extLst>
          </p:cNvPr>
          <p:cNvSpPr txBox="1">
            <a:spLocks/>
          </p:cNvSpPr>
          <p:nvPr/>
        </p:nvSpPr>
        <p:spPr>
          <a:xfrm>
            <a:off x="9478161" y="9336722"/>
            <a:ext cx="5871480" cy="14405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CO" sz="5400" b="1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INNOVACIÓN</a:t>
            </a:r>
            <a:endParaRPr lang="en-GB" sz="2400" b="1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9593A4F-FAAC-4165-A0A9-04DF7D999262}"/>
              </a:ext>
            </a:extLst>
          </p:cNvPr>
          <p:cNvSpPr txBox="1">
            <a:spLocks/>
          </p:cNvSpPr>
          <p:nvPr/>
        </p:nvSpPr>
        <p:spPr>
          <a:xfrm>
            <a:off x="16725579" y="9251109"/>
            <a:ext cx="5871480" cy="14405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CO" sz="5400" b="1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IMPACTO SOCIAL</a:t>
            </a:r>
            <a:endParaRPr lang="en-GB" sz="2400" b="1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844EF37-E04A-4BBC-8928-C63EA5C5E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394" y="5706860"/>
            <a:ext cx="4730173" cy="2302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7" name="Picture 4" descr="Image result for google">
            <a:extLst>
              <a:ext uri="{FF2B5EF4-FFF2-40B4-BE49-F238E27FC236}">
                <a16:creationId xmlns:a16="http://schemas.microsoft.com/office/drawing/2014/main" id="{8D26D52D-7F3D-4D4A-8E34-1046015BF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21158" r="16061" b="23733"/>
          <a:stretch/>
        </p:blipFill>
        <p:spPr bwMode="auto">
          <a:xfrm>
            <a:off x="19790359" y="5450344"/>
            <a:ext cx="2806700" cy="11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Image result for plumx">
            <a:extLst>
              <a:ext uri="{FF2B5EF4-FFF2-40B4-BE49-F238E27FC236}">
                <a16:creationId xmlns:a16="http://schemas.microsoft.com/office/drawing/2014/main" id="{19376DF5-8B47-457B-9F4A-F5FD7B7C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699" y="7761007"/>
            <a:ext cx="2825599" cy="6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2CF86CE-C821-4D9A-91CF-0EBF0506A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572" y="6014985"/>
            <a:ext cx="2950688" cy="1315799"/>
          </a:xfrm>
          <a:prstGeom prst="rect">
            <a:avLst/>
          </a:prstGeom>
        </p:spPr>
      </p:pic>
      <p:pic>
        <p:nvPicPr>
          <p:cNvPr id="40" name="Picture 8" descr="Image result for mendeley">
            <a:extLst>
              <a:ext uri="{FF2B5EF4-FFF2-40B4-BE49-F238E27FC236}">
                <a16:creationId xmlns:a16="http://schemas.microsoft.com/office/drawing/2014/main" id="{6615A5CE-F8E9-47B4-9294-8B0A3EE0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217" y="6749784"/>
            <a:ext cx="2125219" cy="17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82A0409-21EA-5940-96D5-09D9C2065B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98"/>
          <a:stretch/>
        </p:blipFill>
        <p:spPr>
          <a:xfrm>
            <a:off x="8190356" y="0"/>
            <a:ext cx="16187294" cy="13716000"/>
          </a:xfrm>
        </p:spPr>
      </p:pic>
      <p:sp>
        <p:nvSpPr>
          <p:cNvPr id="2" name="Rectángulo 1"/>
          <p:cNvSpPr/>
          <p:nvPr/>
        </p:nvSpPr>
        <p:spPr>
          <a:xfrm>
            <a:off x="0" y="-61924"/>
            <a:ext cx="24629936" cy="13872312"/>
          </a:xfrm>
          <a:prstGeom prst="rect">
            <a:avLst/>
          </a:prstGeom>
          <a:solidFill>
            <a:srgbClr val="00808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TextBox 38"/>
          <p:cNvSpPr txBox="1"/>
          <p:nvPr/>
        </p:nvSpPr>
        <p:spPr>
          <a:xfrm>
            <a:off x="14382893" y="2706937"/>
            <a:ext cx="8254800" cy="156964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s-ES" sz="96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Indicadores</a:t>
            </a:r>
            <a:endParaRPr lang="es-ES" sz="9600" b="1" dirty="0">
              <a:solidFill>
                <a:schemeClr val="bg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067948" y="8670353"/>
            <a:ext cx="3058095" cy="12926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s-CO" sz="7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50%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263204" y="8139384"/>
            <a:ext cx="2675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INVESTIGACIÓN</a:t>
            </a:r>
            <a:endParaRPr lang="id-ID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368610" y="8685977"/>
            <a:ext cx="3058095" cy="12926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s-CO" sz="7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751833" y="8139384"/>
            <a:ext cx="2299466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INNOVACIÓN</a:t>
            </a:r>
            <a:endParaRPr lang="id-ID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682383" y="8685977"/>
            <a:ext cx="3058095" cy="12926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s-CO" sz="7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20%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790338" y="8139384"/>
            <a:ext cx="285000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 SOCIAL</a:t>
            </a:r>
            <a:endParaRPr lang="id-ID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9553" y="1763196"/>
            <a:ext cx="11791548" cy="11791548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370732" y="1376611"/>
            <a:ext cx="12610181" cy="12610181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ACD6D37E-742A-4EEA-B49C-6AAD9E64375D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F141F8DC-849C-48B5-923D-28B88B39B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BE592E2-FDB9-4AF0-9087-165A4F77D1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4" t="15275" r="12256" b="4606"/>
          <a:stretch/>
        </p:blipFill>
        <p:spPr>
          <a:xfrm>
            <a:off x="370732" y="279918"/>
            <a:ext cx="13243557" cy="13174714"/>
          </a:xfrm>
          <a:prstGeom prst="rect">
            <a:avLst/>
          </a:prstGeom>
        </p:spPr>
      </p:pic>
      <p:cxnSp>
        <p:nvCxnSpPr>
          <p:cNvPr id="16" name="Straight Connector 24">
            <a:extLst>
              <a:ext uri="{FF2B5EF4-FFF2-40B4-BE49-F238E27FC236}">
                <a16:creationId xmlns:a16="http://schemas.microsoft.com/office/drawing/2014/main" id="{67297669-E742-D24A-BF04-268F533805AF}"/>
              </a:ext>
            </a:extLst>
          </p:cNvPr>
          <p:cNvCxnSpPr/>
          <p:nvPr/>
        </p:nvCxnSpPr>
        <p:spPr>
          <a:xfrm>
            <a:off x="15750108" y="4606891"/>
            <a:ext cx="4156364" cy="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5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762" y="417477"/>
            <a:ext cx="70252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0" dirty="0" smtClean="0">
                <a:solidFill>
                  <a:srgbClr val="045E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Ponderación</a:t>
            </a:r>
            <a:endParaRPr lang="es-ES" sz="7000" dirty="0">
              <a:solidFill>
                <a:srgbClr val="045E75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A4E951D-6476-CC4B-9299-4A760CA27C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16050" y="0"/>
            <a:ext cx="10261600" cy="13715994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182A0CBC-9535-D44D-91D3-7EAC73E579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172601F-FA50-40C2-88AE-4FBDB4A4E197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B3F3083-266A-4EB6-ADB0-3C1E38B70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CC4C4E5-3D35-473A-88A5-0FE83B78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65582" y="1587028"/>
          <a:ext cx="8773244" cy="11901888"/>
        </p:xfrm>
        <a:graphic>
          <a:graphicData uri="http://schemas.openxmlformats.org/drawingml/2006/table">
            <a:tbl>
              <a:tblPr/>
              <a:tblGrid>
                <a:gridCol w="7017402">
                  <a:extLst>
                    <a:ext uri="{9D8B030D-6E8A-4147-A177-3AD203B41FA5}">
                      <a16:colId xmlns:a16="http://schemas.microsoft.com/office/drawing/2014/main" val="897988528"/>
                    </a:ext>
                  </a:extLst>
                </a:gridCol>
                <a:gridCol w="1755842">
                  <a:extLst>
                    <a:ext uri="{9D8B030D-6E8A-4147-A177-3AD203B41FA5}">
                      <a16:colId xmlns:a16="http://schemas.microsoft.com/office/drawing/2014/main" val="1562525452"/>
                    </a:ext>
                  </a:extLst>
                </a:gridCol>
              </a:tblGrid>
              <a:tr h="634395">
                <a:tc gridSpan="2">
                  <a:txBody>
                    <a:bodyPr/>
                    <a:lstStyle/>
                    <a:p>
                      <a:pPr algn="ctr"/>
                      <a:r>
                        <a:rPr lang="es-ES" sz="2700" b="1" dirty="0">
                          <a:solidFill>
                            <a:schemeClr val="tx1"/>
                          </a:solidFill>
                        </a:rPr>
                        <a:t>INVESTIGACIÓN (50%)</a:t>
                      </a:r>
                    </a:p>
                  </a:txBody>
                  <a:tcPr marL="161861" marR="161861" marT="80930" marB="809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2700" b="1" dirty="0">
                        <a:solidFill>
                          <a:schemeClr val="tx1"/>
                        </a:solidFill>
                      </a:endParaRPr>
                    </a:p>
                  </a:txBody>
                  <a:tcPr marL="161861" marR="161861" marT="80930" marB="809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10599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Impacto normalizado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13%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075527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Excelencia con liderazgo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8%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77573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Producción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8%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097027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Liderazgo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5%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596500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Producción externa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3%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348446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Publicaciones institucionales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3%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704267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Excelencia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2%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196450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Publicaciones de alta calidad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2%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46118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Colaboración internacional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2%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137630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Acceso abierto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2%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483185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Talento científico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2%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983304"/>
                  </a:ext>
                </a:extLst>
              </a:tr>
              <a:tr h="634395">
                <a:tc gridSpan="2">
                  <a:txBody>
                    <a:bodyPr/>
                    <a:lstStyle/>
                    <a:p>
                      <a:pPr algn="ctr"/>
                      <a:r>
                        <a:rPr lang="es-ES" sz="2700" b="1" dirty="0">
                          <a:solidFill>
                            <a:schemeClr val="tx1"/>
                          </a:solidFill>
                        </a:rPr>
                        <a:t>INNOVACIÓN (30%)</a:t>
                      </a:r>
                    </a:p>
                  </a:txBody>
                  <a:tcPr marL="161861" marR="161861" marT="80930" marB="809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2700" b="1" dirty="0">
                        <a:solidFill>
                          <a:schemeClr val="tx1"/>
                        </a:solidFill>
                      </a:endParaRPr>
                    </a:p>
                  </a:txBody>
                  <a:tcPr marL="161861" marR="161861" marT="80930" marB="809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36346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Conocimiento innovador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10%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906571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Impacto tecnológico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10%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791341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Familia de patentes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10%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605486"/>
                  </a:ext>
                </a:extLst>
              </a:tr>
              <a:tr h="634395">
                <a:tc gridSpan="2">
                  <a:txBody>
                    <a:bodyPr/>
                    <a:lstStyle/>
                    <a:p>
                      <a:pPr algn="ctr"/>
                      <a:r>
                        <a:rPr lang="es-ES" sz="2700" b="1" dirty="0">
                          <a:solidFill>
                            <a:schemeClr val="tx1"/>
                          </a:solidFill>
                        </a:rPr>
                        <a:t>IMPACTO SOCIAL (20%)</a:t>
                      </a:r>
                    </a:p>
                  </a:txBody>
                  <a:tcPr marL="161861" marR="161861" marT="80930" marB="809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2700" b="1" dirty="0">
                        <a:solidFill>
                          <a:schemeClr val="tx1"/>
                        </a:solidFill>
                      </a:endParaRPr>
                    </a:p>
                  </a:txBody>
                  <a:tcPr marL="161861" marR="161861" marT="80930" marB="809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2782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Almetría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10%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415412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Enlaces web entrantes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5%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145817"/>
                  </a:ext>
                </a:extLst>
              </a:tr>
              <a:tr h="588159">
                <a:tc>
                  <a:txBody>
                    <a:bodyPr/>
                    <a:lstStyle/>
                    <a:p>
                      <a:pPr algn="ctr"/>
                      <a:r>
                        <a:rPr lang="es-ES" sz="2700" b="1" dirty="0"/>
                        <a:t>Tamaño del site institucional</a:t>
                      </a:r>
                      <a:endParaRPr lang="es-ES" sz="2700" dirty="0"/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700" dirty="0"/>
                        <a:t>5%</a:t>
                      </a:r>
                    </a:p>
                  </a:txBody>
                  <a:tcPr marL="92493" marR="92493" marT="46248" marB="462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989654"/>
                  </a:ext>
                </a:extLst>
              </a:tr>
            </a:tbl>
          </a:graphicData>
        </a:graphic>
      </p:graphicFrame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B1B0F473-F0BF-450C-AA14-577934E95FBB}"/>
              </a:ext>
            </a:extLst>
          </p:cNvPr>
          <p:cNvSpPr/>
          <p:nvPr/>
        </p:nvSpPr>
        <p:spPr>
          <a:xfrm>
            <a:off x="3118231" y="4419921"/>
            <a:ext cx="3590110" cy="621154"/>
          </a:xfrm>
          <a:prstGeom prst="homePlate">
            <a:avLst/>
          </a:prstGeom>
          <a:solidFill>
            <a:srgbClr val="FF99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NUEVO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FD74CEA-F8CA-43A6-A1AC-DF85D5523F9B}"/>
              </a:ext>
            </a:extLst>
          </p:cNvPr>
          <p:cNvGrpSpPr/>
          <p:nvPr/>
        </p:nvGrpSpPr>
        <p:grpSpPr>
          <a:xfrm rot="18089513">
            <a:off x="13473040" y="2890052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19" name="Freeform 202">
              <a:extLst>
                <a:ext uri="{FF2B5EF4-FFF2-40B4-BE49-F238E27FC236}">
                  <a16:creationId xmlns:a16="http://schemas.microsoft.com/office/drawing/2014/main" id="{AEE67887-68F9-4861-8D3F-DADF9B06C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1D9DDB6D-62B8-427B-86A9-764A42E137E4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034E9C2-8973-4DB8-B0C8-985926C0FDA4}"/>
              </a:ext>
            </a:extLst>
          </p:cNvPr>
          <p:cNvGrpSpPr/>
          <p:nvPr/>
        </p:nvGrpSpPr>
        <p:grpSpPr>
          <a:xfrm rot="18089513">
            <a:off x="13473040" y="3502898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23" name="Freeform 202">
              <a:extLst>
                <a:ext uri="{FF2B5EF4-FFF2-40B4-BE49-F238E27FC236}">
                  <a16:creationId xmlns:a16="http://schemas.microsoft.com/office/drawing/2014/main" id="{75272ADB-B442-4D43-967B-19235CA65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A38CA1D2-6FCF-4A57-8630-A81B37B100E9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B81FCC8-4859-48B6-AE61-69FE5BEB956B}"/>
              </a:ext>
            </a:extLst>
          </p:cNvPr>
          <p:cNvGrpSpPr/>
          <p:nvPr/>
        </p:nvGrpSpPr>
        <p:grpSpPr>
          <a:xfrm rot="18089513">
            <a:off x="13473040" y="4603263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27" name="Freeform 202">
              <a:extLst>
                <a:ext uri="{FF2B5EF4-FFF2-40B4-BE49-F238E27FC236}">
                  <a16:creationId xmlns:a16="http://schemas.microsoft.com/office/drawing/2014/main" id="{989022FA-0FC1-4EA5-B6FA-C75F2E716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EB5EEC8-D0DD-4DA4-87B3-EB518DEE1D0D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BF503DB-3DD5-49BA-AF49-B1A6B36AA9A2}"/>
              </a:ext>
            </a:extLst>
          </p:cNvPr>
          <p:cNvGrpSpPr/>
          <p:nvPr/>
        </p:nvGrpSpPr>
        <p:grpSpPr>
          <a:xfrm rot="18089513">
            <a:off x="13473040" y="5256601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30" name="Freeform 202">
              <a:extLst>
                <a:ext uri="{FF2B5EF4-FFF2-40B4-BE49-F238E27FC236}">
                  <a16:creationId xmlns:a16="http://schemas.microsoft.com/office/drawing/2014/main" id="{978CD9B5-390B-43DF-A898-F88D7320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35832282-8B9F-4EAF-872D-C8BDBBDC8338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A8EA7B6-5EBE-4507-BD27-82687324BC52}"/>
              </a:ext>
            </a:extLst>
          </p:cNvPr>
          <p:cNvGrpSpPr/>
          <p:nvPr/>
        </p:nvGrpSpPr>
        <p:grpSpPr>
          <a:xfrm rot="18089513">
            <a:off x="13473040" y="5833861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33" name="Freeform 202">
              <a:extLst>
                <a:ext uri="{FF2B5EF4-FFF2-40B4-BE49-F238E27FC236}">
                  <a16:creationId xmlns:a16="http://schemas.microsoft.com/office/drawing/2014/main" id="{667D7575-CAE8-440D-94A4-ED9DF2185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707838B9-79B6-44D9-AF88-38A288869BA5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D65E280-0DCE-437F-9407-1C6BB0EB8C8B}"/>
              </a:ext>
            </a:extLst>
          </p:cNvPr>
          <p:cNvGrpSpPr/>
          <p:nvPr/>
        </p:nvGrpSpPr>
        <p:grpSpPr>
          <a:xfrm rot="18089513">
            <a:off x="13473040" y="6402178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36" name="Freeform 202">
              <a:extLst>
                <a:ext uri="{FF2B5EF4-FFF2-40B4-BE49-F238E27FC236}">
                  <a16:creationId xmlns:a16="http://schemas.microsoft.com/office/drawing/2014/main" id="{70FAD3FE-B474-4A32-A370-B9E0C376E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07A13CD-C650-44D1-9466-18C791D1F256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D761613-B0E4-4C6F-A66B-5CDB78E9C5E9}"/>
              </a:ext>
            </a:extLst>
          </p:cNvPr>
          <p:cNvGrpSpPr/>
          <p:nvPr/>
        </p:nvGrpSpPr>
        <p:grpSpPr>
          <a:xfrm rot="18089513">
            <a:off x="13473040" y="7010787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39" name="Freeform 202">
              <a:extLst>
                <a:ext uri="{FF2B5EF4-FFF2-40B4-BE49-F238E27FC236}">
                  <a16:creationId xmlns:a16="http://schemas.microsoft.com/office/drawing/2014/main" id="{60F29AB6-9FAC-44EC-8528-C8EB67860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D127D868-B541-442C-96B0-46EC23911F81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57399E94-0282-4F55-AF3F-574DBB7186D2}"/>
              </a:ext>
            </a:extLst>
          </p:cNvPr>
          <p:cNvGrpSpPr/>
          <p:nvPr/>
        </p:nvGrpSpPr>
        <p:grpSpPr>
          <a:xfrm rot="18089513">
            <a:off x="13473040" y="8106691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42" name="Freeform 202">
              <a:extLst>
                <a:ext uri="{FF2B5EF4-FFF2-40B4-BE49-F238E27FC236}">
                  <a16:creationId xmlns:a16="http://schemas.microsoft.com/office/drawing/2014/main" id="{EDB6E876-B42E-4AC4-B76B-5D6D34BE4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351DF4ED-B42F-4A42-8D54-80C796DB623E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BF9DF156-E492-46C5-A2EB-2A2114D0A48E}"/>
              </a:ext>
            </a:extLst>
          </p:cNvPr>
          <p:cNvGrpSpPr/>
          <p:nvPr/>
        </p:nvGrpSpPr>
        <p:grpSpPr>
          <a:xfrm rot="18089513">
            <a:off x="13473040" y="9402353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45" name="Freeform 202">
              <a:extLst>
                <a:ext uri="{FF2B5EF4-FFF2-40B4-BE49-F238E27FC236}">
                  <a16:creationId xmlns:a16="http://schemas.microsoft.com/office/drawing/2014/main" id="{A4C5D9B5-07C8-4AAD-9796-B82E7B4E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7DE33F04-4AE4-4DA7-85AE-6C0087EA8937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B83F3D02-DBA8-4331-A970-69EF5BF22B0B}"/>
              </a:ext>
            </a:extLst>
          </p:cNvPr>
          <p:cNvGrpSpPr/>
          <p:nvPr/>
        </p:nvGrpSpPr>
        <p:grpSpPr>
          <a:xfrm rot="18089513">
            <a:off x="13473040" y="10527592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48" name="Freeform 202">
              <a:extLst>
                <a:ext uri="{FF2B5EF4-FFF2-40B4-BE49-F238E27FC236}">
                  <a16:creationId xmlns:a16="http://schemas.microsoft.com/office/drawing/2014/main" id="{0DA8BDC6-1D1D-46B4-AAF1-174BA1FDC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7603A28F-D159-4716-8E33-542A3738D882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1B7E721C-A107-48A5-A996-4C0A6021EA54}"/>
              </a:ext>
            </a:extLst>
          </p:cNvPr>
          <p:cNvGrpSpPr/>
          <p:nvPr/>
        </p:nvGrpSpPr>
        <p:grpSpPr>
          <a:xfrm rot="18089513">
            <a:off x="13473040" y="11823254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51" name="Freeform 202">
              <a:extLst>
                <a:ext uri="{FF2B5EF4-FFF2-40B4-BE49-F238E27FC236}">
                  <a16:creationId xmlns:a16="http://schemas.microsoft.com/office/drawing/2014/main" id="{D659E1A0-7284-47DE-AD14-771FBA2EA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B63139BA-C99F-4D9A-9398-669655B47949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DF42879-3275-457C-94B3-0BC4604D09E7}"/>
              </a:ext>
            </a:extLst>
          </p:cNvPr>
          <p:cNvGrpSpPr/>
          <p:nvPr/>
        </p:nvGrpSpPr>
        <p:grpSpPr>
          <a:xfrm rot="18089513">
            <a:off x="13473040" y="12371040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54" name="Freeform 202">
              <a:extLst>
                <a:ext uri="{FF2B5EF4-FFF2-40B4-BE49-F238E27FC236}">
                  <a16:creationId xmlns:a16="http://schemas.microsoft.com/office/drawing/2014/main" id="{7C439047-2B94-4B2B-B65B-843D2E5FE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624DD638-1038-46A3-A20D-9FD26E2611D6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4BB3411-9888-476D-BD03-73E71AE5A32A}"/>
              </a:ext>
            </a:extLst>
          </p:cNvPr>
          <p:cNvGrpSpPr/>
          <p:nvPr/>
        </p:nvGrpSpPr>
        <p:grpSpPr>
          <a:xfrm rot="18089513">
            <a:off x="13473040" y="12959858"/>
            <a:ext cx="432000" cy="468000"/>
            <a:chOff x="18489168" y="3754309"/>
            <a:chExt cx="2361241" cy="2541987"/>
          </a:xfrm>
          <a:solidFill>
            <a:srgbClr val="ADADAD"/>
          </a:solidFill>
        </p:grpSpPr>
        <p:sp>
          <p:nvSpPr>
            <p:cNvPr id="57" name="Freeform 202">
              <a:extLst>
                <a:ext uri="{FF2B5EF4-FFF2-40B4-BE49-F238E27FC236}">
                  <a16:creationId xmlns:a16="http://schemas.microsoft.com/office/drawing/2014/main" id="{58D36AE2-8039-4164-8EF0-DF99171DC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168" y="3754309"/>
              <a:ext cx="2361241" cy="2541987"/>
            </a:xfrm>
            <a:custGeom>
              <a:avLst/>
              <a:gdLst>
                <a:gd name="T0" fmla="*/ 519 w 520"/>
                <a:gd name="T1" fmla="*/ 134 h 561"/>
                <a:gd name="T2" fmla="*/ 519 w 520"/>
                <a:gd name="T3" fmla="*/ 134 h 561"/>
                <a:gd name="T4" fmla="*/ 280 w 520"/>
                <a:gd name="T5" fmla="*/ 0 h 561"/>
                <a:gd name="T6" fmla="*/ 0 w 520"/>
                <a:gd name="T7" fmla="*/ 280 h 561"/>
                <a:gd name="T8" fmla="*/ 280 w 520"/>
                <a:gd name="T9" fmla="*/ 560 h 561"/>
                <a:gd name="T10" fmla="*/ 513 w 520"/>
                <a:gd name="T11" fmla="*/ 426 h 561"/>
                <a:gd name="T12" fmla="*/ 274 w 520"/>
                <a:gd name="T13" fmla="*/ 286 h 561"/>
                <a:gd name="T14" fmla="*/ 519 w 520"/>
                <a:gd name="T15" fmla="*/ 134 h 561"/>
                <a:gd name="T16" fmla="*/ 327 w 520"/>
                <a:gd name="T17" fmla="*/ 76 h 561"/>
                <a:gd name="T18" fmla="*/ 327 w 520"/>
                <a:gd name="T19" fmla="*/ 76 h 561"/>
                <a:gd name="T20" fmla="*/ 373 w 520"/>
                <a:gd name="T21" fmla="*/ 123 h 561"/>
                <a:gd name="T22" fmla="*/ 327 w 520"/>
                <a:gd name="T23" fmla="*/ 169 h 561"/>
                <a:gd name="T24" fmla="*/ 280 w 520"/>
                <a:gd name="T25" fmla="*/ 123 h 561"/>
                <a:gd name="T26" fmla="*/ 327 w 520"/>
                <a:gd name="T27" fmla="*/ 7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561">
                  <a:moveTo>
                    <a:pt x="519" y="134"/>
                  </a:moveTo>
                  <a:lnTo>
                    <a:pt x="519" y="134"/>
                  </a:lnTo>
                  <a:cubicBezTo>
                    <a:pt x="467" y="59"/>
                    <a:pt x="379" y="0"/>
                    <a:pt x="280" y="0"/>
                  </a:cubicBezTo>
                  <a:cubicBezTo>
                    <a:pt x="123" y="0"/>
                    <a:pt x="0" y="128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379" y="560"/>
                    <a:pt x="467" y="507"/>
                    <a:pt x="513" y="426"/>
                  </a:cubicBezTo>
                  <a:cubicBezTo>
                    <a:pt x="274" y="286"/>
                    <a:pt x="274" y="286"/>
                    <a:pt x="274" y="286"/>
                  </a:cubicBezTo>
                  <a:lnTo>
                    <a:pt x="519" y="134"/>
                  </a:lnTo>
                  <a:close/>
                  <a:moveTo>
                    <a:pt x="327" y="76"/>
                  </a:moveTo>
                  <a:lnTo>
                    <a:pt x="327" y="76"/>
                  </a:lnTo>
                  <a:cubicBezTo>
                    <a:pt x="350" y="76"/>
                    <a:pt x="373" y="99"/>
                    <a:pt x="373" y="123"/>
                  </a:cubicBezTo>
                  <a:cubicBezTo>
                    <a:pt x="373" y="146"/>
                    <a:pt x="350" y="169"/>
                    <a:pt x="327" y="169"/>
                  </a:cubicBezTo>
                  <a:cubicBezTo>
                    <a:pt x="303" y="169"/>
                    <a:pt x="280" y="146"/>
                    <a:pt x="280" y="123"/>
                  </a:cubicBezTo>
                  <a:cubicBezTo>
                    <a:pt x="280" y="99"/>
                    <a:pt x="303" y="76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72C79181-39D2-454E-BBEE-90A211527C70}"/>
                </a:ext>
              </a:extLst>
            </p:cNvPr>
            <p:cNvSpPr/>
            <p:nvPr/>
          </p:nvSpPr>
          <p:spPr>
            <a:xfrm>
              <a:off x="19604736" y="3969771"/>
              <a:ext cx="665136" cy="665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cxnSp>
        <p:nvCxnSpPr>
          <p:cNvPr id="59" name="Straight Connector 24">
            <a:extLst>
              <a:ext uri="{FF2B5EF4-FFF2-40B4-BE49-F238E27FC236}">
                <a16:creationId xmlns:a16="http://schemas.microsoft.com/office/drawing/2014/main" id="{67297669-E742-D24A-BF04-268F533805AF}"/>
              </a:ext>
            </a:extLst>
          </p:cNvPr>
          <p:cNvCxnSpPr/>
          <p:nvPr/>
        </p:nvCxnSpPr>
        <p:spPr>
          <a:xfrm>
            <a:off x="1040049" y="1835982"/>
            <a:ext cx="4156364" cy="0"/>
          </a:xfrm>
          <a:prstGeom prst="line">
            <a:avLst/>
          </a:prstGeom>
          <a:ln w="95250" cmpd="sng">
            <a:solidFill>
              <a:srgbClr val="F47E4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echa: pentágono 13">
            <a:extLst>
              <a:ext uri="{FF2B5EF4-FFF2-40B4-BE49-F238E27FC236}">
                <a16:creationId xmlns:a16="http://schemas.microsoft.com/office/drawing/2014/main" id="{B1B0F473-F0BF-450C-AA14-577934E95FBB}"/>
              </a:ext>
            </a:extLst>
          </p:cNvPr>
          <p:cNvSpPr/>
          <p:nvPr/>
        </p:nvSpPr>
        <p:spPr>
          <a:xfrm>
            <a:off x="3090518" y="5168065"/>
            <a:ext cx="3590110" cy="621154"/>
          </a:xfrm>
          <a:prstGeom prst="homePlate">
            <a:avLst/>
          </a:prstGeom>
          <a:solidFill>
            <a:srgbClr val="FF99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NUEVO</a:t>
            </a:r>
          </a:p>
        </p:txBody>
      </p:sp>
      <p:sp>
        <p:nvSpPr>
          <p:cNvPr id="61" name="Flecha: pentágono 13">
            <a:extLst>
              <a:ext uri="{FF2B5EF4-FFF2-40B4-BE49-F238E27FC236}">
                <a16:creationId xmlns:a16="http://schemas.microsoft.com/office/drawing/2014/main" id="{B1B0F473-F0BF-450C-AA14-577934E95FBB}"/>
              </a:ext>
            </a:extLst>
          </p:cNvPr>
          <p:cNvSpPr/>
          <p:nvPr/>
        </p:nvSpPr>
        <p:spPr>
          <a:xfrm>
            <a:off x="3118231" y="11712834"/>
            <a:ext cx="3590110" cy="621154"/>
          </a:xfrm>
          <a:prstGeom prst="homePlate">
            <a:avLst/>
          </a:prstGeom>
          <a:solidFill>
            <a:srgbClr val="FF99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NUEVO</a:t>
            </a:r>
          </a:p>
        </p:txBody>
      </p:sp>
      <p:sp>
        <p:nvSpPr>
          <p:cNvPr id="62" name="Flecha: pentágono 13">
            <a:extLst>
              <a:ext uri="{FF2B5EF4-FFF2-40B4-BE49-F238E27FC236}">
                <a16:creationId xmlns:a16="http://schemas.microsoft.com/office/drawing/2014/main" id="{B1B0F473-F0BF-450C-AA14-577934E95FBB}"/>
              </a:ext>
            </a:extLst>
          </p:cNvPr>
          <p:cNvSpPr/>
          <p:nvPr/>
        </p:nvSpPr>
        <p:spPr>
          <a:xfrm>
            <a:off x="3090518" y="7449719"/>
            <a:ext cx="3590110" cy="621154"/>
          </a:xfrm>
          <a:prstGeom prst="homePlate">
            <a:avLst/>
          </a:prstGeom>
          <a:solidFill>
            <a:srgbClr val="FF99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NUEVO</a:t>
            </a:r>
          </a:p>
        </p:txBody>
      </p:sp>
    </p:spTree>
    <p:extLst>
      <p:ext uri="{BB962C8B-B14F-4D97-AF65-F5344CB8AC3E}">
        <p14:creationId xmlns:p14="http://schemas.microsoft.com/office/powerpoint/2010/main" val="582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D2C22A9-2B53-C345-9F51-30E945BCD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42"/>
            <a:ext cx="24377650" cy="1371988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A3AA508-1568-4FEA-8741-EA320CAAD302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7AB91B4-3749-47EC-A238-45CE6B2F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A64444-1B45-6D40-A0CB-58D1E7431928}"/>
              </a:ext>
            </a:extLst>
          </p:cNvPr>
          <p:cNvSpPr/>
          <p:nvPr/>
        </p:nvSpPr>
        <p:spPr>
          <a:xfrm>
            <a:off x="0" y="2731777"/>
            <a:ext cx="17429018" cy="7121237"/>
          </a:xfrm>
          <a:prstGeom prst="rect">
            <a:avLst/>
          </a:prstGeom>
          <a:solidFill>
            <a:srgbClr val="F47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794" y="6469603"/>
            <a:ext cx="1287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SCIMAGO INSTITUTIONS RANKING </a:t>
            </a:r>
            <a:r>
              <a:rPr lang="es-CO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s-CO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998" y="5073947"/>
            <a:ext cx="12049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Resultados globales</a:t>
            </a:r>
            <a:endParaRPr lang="es-ES" sz="8000" b="1" dirty="0">
              <a:solidFill>
                <a:schemeClr val="bg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BE432193-2D7E-4CED-8758-2CDACE530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8685" y="2127380"/>
            <a:ext cx="17915364" cy="10434864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-3654242" y="2135918"/>
            <a:ext cx="13577114" cy="11506152"/>
          </a:xfrm>
          <a:prstGeom prst="parallelogram">
            <a:avLst>
              <a:gd name="adj" fmla="val 38882"/>
            </a:avLst>
          </a:prstGeom>
          <a:gradFill>
            <a:gsLst>
              <a:gs pos="0">
                <a:srgbClr val="1C4358">
                  <a:alpha val="81000"/>
                </a:srgbClr>
              </a:gs>
              <a:gs pos="100000">
                <a:srgbClr val="007A95"/>
              </a:gs>
            </a:gsLst>
            <a:lin ang="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15019" y="4906221"/>
            <a:ext cx="789289" cy="791938"/>
            <a:chOff x="4906963" y="2173288"/>
            <a:chExt cx="473075" cy="474663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906963" y="2173288"/>
              <a:ext cx="473075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32" name="Text Placeholder 5"/>
          <p:cNvSpPr txBox="1">
            <a:spLocks/>
          </p:cNvSpPr>
          <p:nvPr/>
        </p:nvSpPr>
        <p:spPr>
          <a:xfrm>
            <a:off x="474952" y="3034964"/>
            <a:ext cx="8235762" cy="3742514"/>
          </a:xfrm>
          <a:prstGeom prst="rect">
            <a:avLst/>
          </a:prstGeom>
        </p:spPr>
        <p:txBody>
          <a:bodyPr vert="horz" lIns="360000" tIns="180000" rIns="360000" bIns="180000" rtlCol="0"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998" kern="1200" baseline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Distribución mundial georreferenciada universidades SIR 2019</a:t>
            </a:r>
          </a:p>
          <a:p>
            <a:endParaRPr lang="es-ES" sz="4800" dirty="0" smtClean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675"/>
              </a:spcAft>
            </a:pPr>
            <a:r>
              <a:rPr lang="es-ES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 		   1163</a:t>
            </a:r>
          </a:p>
          <a:p>
            <a:pPr>
              <a:spcAft>
                <a:spcPts val="675"/>
              </a:spcAft>
            </a:pPr>
            <a:r>
              <a:rPr lang="es-ES" altLang="es-ES" sz="4000" b="1" dirty="0" smtClean="0">
                <a:solidFill>
                  <a:schemeClr val="bg1"/>
                </a:solidFill>
                <a:highlight>
                  <a:srgbClr val="4AA75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Europa occidental    653</a:t>
            </a:r>
          </a:p>
          <a:p>
            <a:pPr>
              <a:spcAft>
                <a:spcPts val="675"/>
              </a:spcAft>
            </a:pPr>
            <a:r>
              <a:rPr lang="es-ES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Norteamérica 	   </a:t>
            </a:r>
            <a:r>
              <a:rPr lang="es-ES" alt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536</a:t>
            </a:r>
          </a:p>
          <a:p>
            <a:pPr>
              <a:spcAft>
                <a:spcPts val="675"/>
              </a:spcAft>
            </a:pPr>
            <a:r>
              <a:rPr lang="es-ES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 Oriental        319</a:t>
            </a:r>
          </a:p>
          <a:p>
            <a:pPr>
              <a:spcAft>
                <a:spcPts val="675"/>
              </a:spcAft>
            </a:pPr>
            <a:r>
              <a:rPr lang="es-ES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Latinoamérica  	     288 </a:t>
            </a:r>
          </a:p>
          <a:p>
            <a:pPr>
              <a:spcAft>
                <a:spcPts val="675"/>
              </a:spcAft>
            </a:pPr>
            <a:r>
              <a:rPr lang="es-ES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Medio Oriente   	     324</a:t>
            </a:r>
          </a:p>
          <a:p>
            <a:pPr>
              <a:spcAft>
                <a:spcPts val="675"/>
              </a:spcAft>
            </a:pPr>
            <a:r>
              <a:rPr lang="es-ES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África 		     133</a:t>
            </a:r>
          </a:p>
          <a:p>
            <a:pPr>
              <a:spcAft>
                <a:spcPts val="675"/>
              </a:spcAft>
            </a:pPr>
            <a:r>
              <a:rPr lang="es-ES" alt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Pacífico		       52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D9453B-87B2-4BE9-B601-6AF761EF4DFD}"/>
              </a:ext>
            </a:extLst>
          </p:cNvPr>
          <p:cNvSpPr/>
          <p:nvPr/>
        </p:nvSpPr>
        <p:spPr>
          <a:xfrm>
            <a:off x="21161827" y="279918"/>
            <a:ext cx="4254759" cy="184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34F3AAF-3FA5-4FE9-93CE-E6A094EE4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68" y="380030"/>
            <a:ext cx="2620606" cy="164723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975409" y="2686340"/>
            <a:ext cx="9068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dirty="0" smtClean="0"/>
              <a:t>6.459 instituciones de investigación</a:t>
            </a:r>
          </a:p>
          <a:p>
            <a:r>
              <a:rPr lang="es-CL" sz="4400" dirty="0" smtClean="0"/>
              <a:t>3.471 universidades</a:t>
            </a:r>
            <a:endParaRPr lang="es-CL" sz="4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0358845" y="12594966"/>
            <a:ext cx="11963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/>
              <a:t>En verde solo instituciones del sector universidades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4272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o 5">
      <a:dk1>
        <a:sysClr val="windowText" lastClr="000000"/>
      </a:dk1>
      <a:lt1>
        <a:sysClr val="window" lastClr="FFFFFF"/>
      </a:lt1>
      <a:dk2>
        <a:srgbClr val="09509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8446</TotalTime>
  <Words>784</Words>
  <Application>Microsoft Office PowerPoint</Application>
  <PresentationFormat>Personalizado</PresentationFormat>
  <Paragraphs>473</Paragraphs>
  <Slides>20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Lato Light</vt:lpstr>
      <vt:lpstr>Open Sans</vt:lpstr>
      <vt:lpstr>Open Sans Extrabold</vt:lpstr>
      <vt:lpstr>Open Sans Light</vt:lpstr>
      <vt:lpstr>Raleway</vt:lpstr>
      <vt:lpstr>Raleway Medium</vt:lpstr>
      <vt:lpstr>Raleway SemiBold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Atilio Bustos</cp:lastModifiedBy>
  <cp:revision>293</cp:revision>
  <dcterms:created xsi:type="dcterms:W3CDTF">2017-08-22T06:10:53Z</dcterms:created>
  <dcterms:modified xsi:type="dcterms:W3CDTF">2019-05-24T07:23:42Z</dcterms:modified>
</cp:coreProperties>
</file>