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83" r:id="rId6"/>
    <p:sldId id="262" r:id="rId7"/>
    <p:sldId id="261" r:id="rId8"/>
    <p:sldId id="284" r:id="rId9"/>
    <p:sldId id="266" r:id="rId10"/>
    <p:sldId id="263" r:id="rId11"/>
    <p:sldId id="285" r:id="rId12"/>
    <p:sldId id="286" r:id="rId13"/>
    <p:sldId id="287" r:id="rId14"/>
    <p:sldId id="288" r:id="rId15"/>
    <p:sldId id="290" r:id="rId16"/>
    <p:sldId id="289" r:id="rId17"/>
    <p:sldId id="291" r:id="rId18"/>
    <p:sldId id="265" r:id="rId19"/>
    <p:sldId id="267" r:id="rId20"/>
    <p:sldId id="292" r:id="rId21"/>
    <p:sldId id="268" r:id="rId22"/>
    <p:sldId id="296" r:id="rId23"/>
    <p:sldId id="271" r:id="rId24"/>
    <p:sldId id="269" r:id="rId25"/>
    <p:sldId id="294" r:id="rId26"/>
    <p:sldId id="272" r:id="rId27"/>
    <p:sldId id="270" r:id="rId28"/>
    <p:sldId id="295" r:id="rId29"/>
  </p:sldIdLst>
  <p:sldSz cx="9144000" cy="5143500" type="screen16x9"/>
  <p:notesSz cx="6858000" cy="9144000"/>
  <p:embeddedFontLst>
    <p:embeddedFont>
      <p:font typeface="Amatic SC" panose="020B0604020202020204" charset="-79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veat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C000"/>
    <a:srgbClr val="F2F2F2"/>
    <a:srgbClr val="1C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7150F2-03D0-4B2E-BE7C-987AC97FF487}">
  <a:tblStyle styleId="{817150F2-03D0-4B2E-BE7C-987AC97FF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Google%20Drive\Proyectos%20en%20Curso\ART&#205;CULOS\Thinkepi\2019\datos\JCR_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Google%20Drive\Proyectos%20en%20Curso\ART&#205;CULOS\Thinkepi\2019\datos\JCR_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Rafael%20Repiso\Google%20Drive\Proyectos%20en%20Curso\universidadesIII\REVISTAS1406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Hoja1!$I$38</c:f>
              <c:strCache>
                <c:ptCount val="1"/>
                <c:pt idx="0">
                  <c:v>REV ESPAÑOLAS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411038555148355E-3"/>
                  <c:y val="-3.6751637545897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119522320496019E-2"/>
                      <c:h val="6.64592112288310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2FD-4411-BD60-BA4409846EB2}"/>
                </c:ext>
              </c:extLst>
            </c:dLbl>
            <c:dLbl>
              <c:idx val="1"/>
              <c:layout>
                <c:manualLayout>
                  <c:x val="0"/>
                  <c:y val="-3.67516375458974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FD-4411-BD60-BA4409846EB2}"/>
                </c:ext>
              </c:extLst>
            </c:dLbl>
            <c:dLbl>
              <c:idx val="2"/>
              <c:layout>
                <c:manualLayout>
                  <c:x val="-7.6233115665445073E-3"/>
                  <c:y val="-5.20648198566879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FD-4411-BD60-BA4409846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Hoja1!$J$37:$L$37</c:f>
              <c:strCache>
                <c:ptCount val="3"/>
                <c:pt idx="0">
                  <c:v>SCIE</c:v>
                </c:pt>
                <c:pt idx="1">
                  <c:v>SSCI</c:v>
                </c:pt>
                <c:pt idx="2">
                  <c:v>A&amp;HCI</c:v>
                </c:pt>
              </c:strCache>
            </c:strRef>
          </c:cat>
          <c:val>
            <c:numRef>
              <c:f>Hoja1!$J$38:$L$38</c:f>
              <c:numCache>
                <c:formatCode>General</c:formatCode>
                <c:ptCount val="3"/>
                <c:pt idx="0">
                  <c:v>89</c:v>
                </c:pt>
                <c:pt idx="1">
                  <c:v>62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D-4411-BD60-BA4409846EB2}"/>
            </c:ext>
          </c:extLst>
        </c:ser>
        <c:ser>
          <c:idx val="1"/>
          <c:order val="1"/>
          <c:tx>
            <c:strRef>
              <c:f>Hoja1!$I$39</c:f>
              <c:strCache>
                <c:ptCount val="1"/>
                <c:pt idx="0">
                  <c:v>REV EXTRANJERAS</c:v>
                </c:pt>
              </c:strCache>
            </c:strRef>
          </c:tx>
          <c:spPr>
            <a:solidFill>
              <a:srgbClr val="FFC000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Hoja1!$J$37:$L$37</c:f>
              <c:strCache>
                <c:ptCount val="3"/>
                <c:pt idx="0">
                  <c:v>SCIE</c:v>
                </c:pt>
                <c:pt idx="1">
                  <c:v>SSCI</c:v>
                </c:pt>
                <c:pt idx="2">
                  <c:v>A&amp;HCI</c:v>
                </c:pt>
              </c:strCache>
            </c:strRef>
          </c:cat>
          <c:val>
            <c:numRef>
              <c:f>Hoja1!$J$39:$L$39</c:f>
              <c:numCache>
                <c:formatCode>General</c:formatCode>
                <c:ptCount val="3"/>
                <c:pt idx="0">
                  <c:v>14104</c:v>
                </c:pt>
                <c:pt idx="1">
                  <c:v>4551</c:v>
                </c:pt>
                <c:pt idx="2">
                  <c:v>1768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FD-4411-BD60-BA4409846E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44589800"/>
        <c:axId val="544589472"/>
      </c:barChart>
      <c:catAx>
        <c:axId val="54458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4589472"/>
        <c:crosses val="autoZero"/>
        <c:auto val="1"/>
        <c:lblAlgn val="ctr"/>
        <c:lblOffset val="100"/>
        <c:noMultiLvlLbl val="0"/>
      </c:catAx>
      <c:valAx>
        <c:axId val="54458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4589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Hoja1!$C$12</c:f>
              <c:strCache>
                <c:ptCount val="1"/>
                <c:pt idx="0">
                  <c:v>REV ESPAÑOLAS</c:v>
                </c:pt>
              </c:strCache>
            </c:strRef>
          </c:tx>
          <c:spPr>
            <a:solidFill>
              <a:srgbClr val="0066CC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7934283983834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61-4336-AA34-614B3DA94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Hoja1!$D$11:$F$11</c:f>
              <c:strCache>
                <c:ptCount val="3"/>
                <c:pt idx="0">
                  <c:v>SCIE</c:v>
                </c:pt>
                <c:pt idx="1">
                  <c:v>SSCI</c:v>
                </c:pt>
                <c:pt idx="2">
                  <c:v>A&amp;HCI</c:v>
                </c:pt>
              </c:strCache>
            </c:strRef>
          </c:cat>
          <c:val>
            <c:numRef>
              <c:f>Hoja1!$D$12:$F$12</c:f>
              <c:numCache>
                <c:formatCode>General</c:formatCode>
                <c:ptCount val="3"/>
                <c:pt idx="0">
                  <c:v>1464</c:v>
                </c:pt>
                <c:pt idx="1">
                  <c:v>1279</c:v>
                </c:pt>
                <c:pt idx="2">
                  <c:v>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1-4336-AA34-614B3DA94A0E}"/>
            </c:ext>
          </c:extLst>
        </c:ser>
        <c:ser>
          <c:idx val="1"/>
          <c:order val="1"/>
          <c:tx>
            <c:strRef>
              <c:f>Hoja1!$C$13</c:f>
              <c:strCache>
                <c:ptCount val="1"/>
                <c:pt idx="0">
                  <c:v>REV EXTRANJERAS</c:v>
                </c:pt>
              </c:strCache>
            </c:strRef>
          </c:tx>
          <c:spPr>
            <a:solidFill>
              <a:srgbClr val="FFC000">
                <a:alpha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Hoja1!$D$11:$F$11</c:f>
              <c:strCache>
                <c:ptCount val="3"/>
                <c:pt idx="0">
                  <c:v>SCIE</c:v>
                </c:pt>
                <c:pt idx="1">
                  <c:v>SSCI</c:v>
                </c:pt>
                <c:pt idx="2">
                  <c:v>A&amp;HCI</c:v>
                </c:pt>
              </c:strCache>
            </c:strRef>
          </c:cat>
          <c:val>
            <c:numRef>
              <c:f>Hoja1!$D$13:$F$13</c:f>
              <c:numCache>
                <c:formatCode>General</c:formatCode>
                <c:ptCount val="3"/>
                <c:pt idx="0">
                  <c:v>55873</c:v>
                </c:pt>
                <c:pt idx="1">
                  <c:v>10001</c:v>
                </c:pt>
                <c:pt idx="2">
                  <c:v>1186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1-4336-AA34-614B3DA94A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44609480"/>
        <c:axId val="544602920"/>
      </c:barChart>
      <c:catAx>
        <c:axId val="54460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4602920"/>
        <c:crosses val="autoZero"/>
        <c:auto val="1"/>
        <c:lblAlgn val="ctr"/>
        <c:lblOffset val="100"/>
        <c:noMultiLvlLbl val="0"/>
      </c:catAx>
      <c:valAx>
        <c:axId val="54460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460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'Países TOp'!$C$2:$C$22</cx:f>
        <cx:lvl ptCount="21">
          <cx:pt idx="0">UK</cx:pt>
          <cx:pt idx="1">USA</cx:pt>
          <cx:pt idx="2">CANADA</cx:pt>
          <cx:pt idx="3">BRAZIL</cx:pt>
          <cx:pt idx="4">SPAIN</cx:pt>
          <cx:pt idx="5">CHILE</cx:pt>
          <cx:pt idx="6">JAPAN</cx:pt>
          <cx:pt idx="7">POLAND</cx:pt>
          <cx:pt idx="8">CHINA</cx:pt>
          <cx:pt idx="9">CROATIA</cx:pt>
          <cx:pt idx="10">LITHUANIA</cx:pt>
          <cx:pt idx="11">COLOMBIA</cx:pt>
          <cx:pt idx="12">ITALY</cx:pt>
          <cx:pt idx="13">FRANCE</cx:pt>
          <cx:pt idx="14">IRAN</cx:pt>
          <cx:pt idx="15">MEXICO</cx:pt>
          <cx:pt idx="16">TURKEY</cx:pt>
          <cx:pt idx="17">CZECH REPUBLIC</cx:pt>
          <cx:pt idx="18">SOUTH KOREA</cx:pt>
          <cx:pt idx="19">ROMANIA</cx:pt>
          <cx:pt idx="20">OTROS (36)</cx:pt>
        </cx:lvl>
      </cx:strDim>
      <cx:numDim type="size">
        <cx:f>'Países TOp'!$D$2:$D$22</cx:f>
        <cx:lvl ptCount="21" formatCode="Estándar">
          <cx:pt idx="0">616</cx:pt>
          <cx:pt idx="1">430</cx:pt>
          <cx:pt idx="2">48</cx:pt>
          <cx:pt idx="3">43</cx:pt>
          <cx:pt idx="4">37</cx:pt>
          <cx:pt idx="5">36</cx:pt>
          <cx:pt idx="6">19</cx:pt>
          <cx:pt idx="7">18</cx:pt>
          <cx:pt idx="8">17</cx:pt>
          <cx:pt idx="9">16</cx:pt>
          <cx:pt idx="10">16</cx:pt>
          <cx:pt idx="11">13</cx:pt>
          <cx:pt idx="12">13</cx:pt>
          <cx:pt idx="13">12</cx:pt>
          <cx:pt idx="14">12</cx:pt>
          <cx:pt idx="15">12</cx:pt>
          <cx:pt idx="16">12</cx:pt>
          <cx:pt idx="17">11</cx:pt>
          <cx:pt idx="18">11</cx:pt>
          <cx:pt idx="19">10</cx:pt>
          <cx:pt idx="20">90</cx:pt>
        </cx:lvl>
      </cx:numDim>
    </cx:data>
  </cx:chartData>
  <cx:chart>
    <cx:plotArea>
      <cx:plotAreaRegion>
        <cx:series layoutId="treemap" uniqueId="{95189706-74FD-46C8-A12E-D67261EAD664}">
          <cx:tx>
            <cx:txData>
              <cx:f>'Países TOp'!$D$1</cx:f>
              <cx:v>DATOS</cx:v>
            </cx:txData>
          </cx:tx>
          <cx:dataPt idx="3">
            <cx:spPr>
              <a:solidFill>
                <a:srgbClr val="33CC33"/>
              </a:solidFill>
            </cx:spPr>
          </cx:dataPt>
          <cx:dataPt idx="4">
            <cx:spPr>
              <a:solidFill>
                <a:srgbClr val="FF000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/>
                </a:pPr>
                <a:endParaRPr lang="es-ES" sz="800" b="0" i="0" u="none" strike="noStrike" baseline="0">
                  <a:solidFill>
                    <a:srgbClr val="FFFFFF"/>
                  </a:solidFill>
                  <a:latin typeface="Arial"/>
                </a:endParaRPr>
              </a:p>
            </cx:txPr>
            <cx:visibility seriesName="0" categoryName="1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800"/>
                  </a:pPr>
                  <a:r>
                    <a:rPr lang="es-ES" sz="2800" b="0" i="0" u="none" strike="noStrike" baseline="0">
                      <a:solidFill>
                        <a:srgbClr val="FFFFFF"/>
                      </a:solidFill>
                      <a:latin typeface="Arial"/>
                    </a:rPr>
                    <a:t>UK, 616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3200"/>
                  </a:pPr>
                  <a:r>
                    <a:rPr lang="es-ES" sz="3200" b="0" i="0" u="none" strike="noStrike" baseline="0">
                      <a:solidFill>
                        <a:srgbClr val="FFFFFF"/>
                      </a:solidFill>
                      <a:latin typeface="Arial"/>
                    </a:rPr>
                    <a:t>USA, 430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s-ES" sz="1000" b="0" i="0" u="none" strike="noStrike" baseline="0">
                      <a:solidFill>
                        <a:srgbClr val="FFFFFF"/>
                      </a:solidFill>
                      <a:latin typeface="Arial"/>
                    </a:rPr>
                    <a:t>CANADA, 48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s-ES" sz="1200" b="0" i="0" u="none" strike="noStrike" baseline="0">
                      <a:solidFill>
                        <a:srgbClr val="FFFFFF"/>
                      </a:solidFill>
                      <a:latin typeface="Arial"/>
                    </a:rPr>
                    <a:t>BRAZIL, 43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s-ES" sz="1200" b="0" i="0" u="none" strike="noStrike" baseline="0">
                      <a:solidFill>
                        <a:srgbClr val="FFFFFF"/>
                      </a:solidFill>
                      <a:latin typeface="Arial"/>
                    </a:rPr>
                    <a:t>SPAIN, 37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es-ES" sz="1100" b="0" i="0" u="none" strike="noStrike" baseline="0">
                      <a:solidFill>
                        <a:srgbClr val="FFFFFF"/>
                      </a:solidFill>
                      <a:latin typeface="Arial"/>
                    </a:rPr>
                    <a:t>CHILE, 36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s-ES" sz="1000" b="0" i="0" u="none" strike="noStrike" baseline="0">
                      <a:solidFill>
                        <a:srgbClr val="FFFFFF"/>
                      </a:solidFill>
                      <a:latin typeface="Arial"/>
                    </a:rPr>
                    <a:t>JAPAN, 19</a:t>
                  </a:r>
                </a:p>
              </cx:txP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s-ES" sz="1000" b="0" i="0" u="none" strike="noStrike" baseline="0">
                      <a:solidFill>
                        <a:srgbClr val="FFFFFF"/>
                      </a:solidFill>
                      <a:latin typeface="Arial"/>
                    </a:rPr>
                    <a:t>CHINA, 17</a:t>
                  </a:r>
                </a:p>
              </cx:txPr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s-ES" sz="700" b="0" i="0" u="none" strike="noStrike" baseline="0">
                      <a:solidFill>
                        <a:srgbClr val="FFFFFF"/>
                      </a:solidFill>
                      <a:latin typeface="Arial"/>
                    </a:rPr>
                    <a:t>COLOMBIA, 13</a:t>
                  </a:r>
                </a:p>
              </cx:txP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s-ES" sz="1000" b="0" i="0" u="none" strike="noStrike" baseline="0">
                      <a:solidFill>
                        <a:srgbClr val="FFFFFF"/>
                      </a:solidFill>
                      <a:latin typeface="Arial"/>
                    </a:rPr>
                    <a:t>ITALY, 13</a:t>
                  </a:r>
                </a:p>
              </cx:txPr>
            </cx:dataLabel>
            <cx:dataLabel idx="2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es-ES" sz="1100" b="0" i="0" u="none" strike="noStrike" baseline="0">
                      <a:solidFill>
                        <a:srgbClr val="FFFFFF"/>
                      </a:solidFill>
                      <a:latin typeface="Arial"/>
                    </a:rPr>
                    <a:t>OTROS (36), 90</a:t>
                  </a:r>
                </a:p>
              </cx:txP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279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31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393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56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015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294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35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33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610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79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30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745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2pPr>
            <a:lvl3pPr marL="1371600" lvl="2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3pPr>
            <a:lvl4pPr marL="1828800" lvl="3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4pPr>
            <a:lvl5pPr marL="2286000" lvl="4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5pPr>
            <a:lvl6pPr marL="2743200" lvl="5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6pPr>
            <a:lvl7pPr marL="3200400" lvl="6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7pPr>
            <a:lvl8pPr marL="3657600" lvl="7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8pPr>
            <a:lvl9pPr marL="4114800" lvl="8" indent="-50165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copyright-and-legal-inform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afael.Repiso@gmail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dirty="0">
                <a:solidFill>
                  <a:srgbClr val="C00000"/>
                </a:solidFill>
              </a:rPr>
              <a:t>Revistas y evaluación del profesorado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Google Shape;46;p11">
            <a:extLst>
              <a:ext uri="{FF2B5EF4-FFF2-40B4-BE49-F238E27FC236}">
                <a16:creationId xmlns:a16="http://schemas.microsoft.com/office/drawing/2014/main" id="{8E4845F9-8842-4B1F-B2D4-F830A9787FDD}"/>
              </a:ext>
            </a:extLst>
          </p:cNvPr>
          <p:cNvSpPr txBox="1">
            <a:spLocks/>
          </p:cNvSpPr>
          <p:nvPr/>
        </p:nvSpPr>
        <p:spPr>
          <a:xfrm>
            <a:off x="3076219" y="3077650"/>
            <a:ext cx="42270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ES">
                <a:solidFill>
                  <a:srgbClr val="002060"/>
                </a:solidFill>
              </a:rPr>
              <a:t>Rafael Repiso</a:t>
            </a:r>
            <a:endParaRPr lang="es-E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411774" y="1537981"/>
            <a:ext cx="2326497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7030A0"/>
                </a:solidFill>
              </a:rPr>
              <a:t>Empleos generados</a:t>
            </a:r>
            <a:endParaRPr b="1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es-ES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s-ES" dirty="0">
                <a:solidFill>
                  <a:srgbClr val="7030A0"/>
                </a:solidFill>
              </a:rPr>
              <a:t>Número de personas contratadas a cargo de proyectos y contratos de I+D+I durante el periodo evaluado.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411774" y="129768"/>
            <a:ext cx="7541309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ES" dirty="0">
                <a:solidFill>
                  <a:srgbClr val="7030A0"/>
                </a:solidFill>
              </a:rPr>
              <a:t>1.   Transferencia a través de la formación de investigadores.</a:t>
            </a: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4070570" y="1537981"/>
            <a:ext cx="2326497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7030A0"/>
                </a:solidFill>
              </a:rPr>
              <a:t>Tesis dirigidas</a:t>
            </a:r>
            <a:endParaRPr b="1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es-ES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s-ES" dirty="0">
                <a:solidFill>
                  <a:srgbClr val="7030A0"/>
                </a:solidFill>
              </a:rPr>
              <a:t>Tesis industriales y/o empresariales dirigidas.</a:t>
            </a:r>
          </a:p>
          <a:p>
            <a:pPr marL="0" lvl="0" indent="0">
              <a:buNone/>
            </a:pP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Google Shape;100;p18">
            <a:extLst>
              <a:ext uri="{FF2B5EF4-FFF2-40B4-BE49-F238E27FC236}">
                <a16:creationId xmlns:a16="http://schemas.microsoft.com/office/drawing/2014/main" id="{EB4F52BA-DF68-4040-AA0A-38AECA1934FE}"/>
              </a:ext>
            </a:extLst>
          </p:cNvPr>
          <p:cNvSpPr txBox="1">
            <a:spLocks/>
          </p:cNvSpPr>
          <p:nvPr/>
        </p:nvSpPr>
        <p:spPr>
          <a:xfrm>
            <a:off x="6568976" y="1196587"/>
            <a:ext cx="2326497" cy="3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indent="0" algn="ctr">
              <a:buNone/>
            </a:pPr>
            <a:r>
              <a:rPr lang="es-ES" b="1" dirty="0">
                <a:solidFill>
                  <a:srgbClr val="7030A0"/>
                </a:solidFill>
              </a:rPr>
              <a:t>Formación emprendedora</a:t>
            </a:r>
          </a:p>
          <a:p>
            <a:pPr marL="0" indent="0">
              <a:buFont typeface="Caveat"/>
              <a:buNone/>
            </a:pPr>
            <a:endParaRPr lang="es-ES" dirty="0">
              <a:solidFill>
                <a:srgbClr val="7030A0"/>
              </a:solidFill>
            </a:endParaRPr>
          </a:p>
          <a:p>
            <a:pPr marL="0" indent="0">
              <a:buFont typeface="Caveat"/>
              <a:buNone/>
            </a:pPr>
            <a:r>
              <a:rPr lang="es-ES" dirty="0">
                <a:solidFill>
                  <a:srgbClr val="7030A0"/>
                </a:solidFill>
              </a:rPr>
              <a:t>Personas formadas en la cultura emprendedora: número de personas en «Startup e Spin-off» creadas en el periodo evaluado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411774" y="1537981"/>
            <a:ext cx="2326497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7030A0"/>
                </a:solidFill>
              </a:rPr>
              <a:t>Empleos generados</a:t>
            </a:r>
            <a:endParaRPr b="1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es-ES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s-ES" dirty="0">
                <a:solidFill>
                  <a:srgbClr val="7030A0"/>
                </a:solidFill>
              </a:rPr>
              <a:t>Las revistas con una estructura editorial solvente (profesionalizadas) dan trabajo a profesionales, en algunos casos a tiempo completo.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411774" y="129768"/>
            <a:ext cx="7541309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ES" dirty="0">
                <a:solidFill>
                  <a:srgbClr val="7030A0"/>
                </a:solidFill>
              </a:rPr>
              <a:t>1.   Transferencia a través de la formación de investigadores.</a:t>
            </a: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4070570" y="1537981"/>
            <a:ext cx="2326497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7030A0"/>
                </a:solidFill>
              </a:rPr>
              <a:t>Tesis dirigidas</a:t>
            </a:r>
            <a:endParaRPr b="1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es-ES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s-ES" dirty="0">
                <a:solidFill>
                  <a:srgbClr val="7030A0"/>
                </a:solidFill>
              </a:rPr>
              <a:t>Tesis industriales y/o empresariales dirigidas.</a:t>
            </a:r>
          </a:p>
          <a:p>
            <a:pPr marL="0" lvl="0" indent="0">
              <a:buNone/>
            </a:pP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Google Shape;100;p18">
            <a:extLst>
              <a:ext uri="{FF2B5EF4-FFF2-40B4-BE49-F238E27FC236}">
                <a16:creationId xmlns:a16="http://schemas.microsoft.com/office/drawing/2014/main" id="{EB4F52BA-DF68-4040-AA0A-38AECA1934FE}"/>
              </a:ext>
            </a:extLst>
          </p:cNvPr>
          <p:cNvSpPr txBox="1">
            <a:spLocks/>
          </p:cNvSpPr>
          <p:nvPr/>
        </p:nvSpPr>
        <p:spPr>
          <a:xfrm>
            <a:off x="6568976" y="1196587"/>
            <a:ext cx="2326497" cy="3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indent="0" algn="ctr">
              <a:buNone/>
            </a:pPr>
            <a:r>
              <a:rPr lang="es-ES" b="1" dirty="0">
                <a:solidFill>
                  <a:srgbClr val="7030A0"/>
                </a:solidFill>
              </a:rPr>
              <a:t>Formación emprendedora</a:t>
            </a:r>
          </a:p>
          <a:p>
            <a:pPr marL="0" indent="0">
              <a:buFont typeface="Caveat"/>
              <a:buNone/>
            </a:pPr>
            <a:endParaRPr lang="es-ES" dirty="0">
              <a:solidFill>
                <a:srgbClr val="7030A0"/>
              </a:solidFill>
            </a:endParaRPr>
          </a:p>
          <a:p>
            <a:pPr marL="0" indent="0">
              <a:buFont typeface="Caveat"/>
              <a:buNone/>
            </a:pPr>
            <a:r>
              <a:rPr lang="es-ES" dirty="0">
                <a:solidFill>
                  <a:srgbClr val="7030A0"/>
                </a:solidFill>
              </a:rPr>
              <a:t>Las revistas científicas son espacios de formación para jóvenes investigadoras, un ejemplo muy claro es el caso de las revistas brasileñas de universidades.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A4B5747-CA4A-4F55-905B-1C364643BB73}"/>
              </a:ext>
            </a:extLst>
          </p:cNvPr>
          <p:cNvCxnSpPr/>
          <p:nvPr/>
        </p:nvCxnSpPr>
        <p:spPr>
          <a:xfrm>
            <a:off x="3986213" y="1537981"/>
            <a:ext cx="1664493" cy="362257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DECD557-5BA5-4D87-B870-35008A11CA7B}"/>
              </a:ext>
            </a:extLst>
          </p:cNvPr>
          <p:cNvCxnSpPr>
            <a:cxnSpLocks/>
          </p:cNvCxnSpPr>
          <p:nvPr/>
        </p:nvCxnSpPr>
        <p:spPr>
          <a:xfrm flipV="1">
            <a:off x="3986213" y="1478757"/>
            <a:ext cx="1714500" cy="421481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30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C4E8DD-2FD0-45C7-BC62-9A8AF07A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974" y="1287950"/>
            <a:ext cx="7445275" cy="3236100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Periodos de excedencia/comisión servicios/servicios especiales en el periodo evaluado y pertenencia a comités de alta relevancia en el ámbito. 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Contratos temporales en entidades externas (artículos 18 y 19 de la Ley 14/2011 de la Ciencia, la Tecnología y la Innovación).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Actividad realizada por el profesor universitario con plaza asistencial de especialista en régimen de vinculación en instituciones sanitarias concertadas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Pertenencia a comités. Criterios de calidad e impacto: institución y ámbito (internacional, nacional, local,…), duración, tipo de cuestiones que se realizaron durante el periodo, etc.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A83031D-5F1E-4251-BEDB-EDDE19D5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74" y="254051"/>
            <a:ext cx="7273800" cy="857400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Transferencia del conocimiento propio a través de actividades con otras instituciones</a:t>
            </a:r>
          </a:p>
        </p:txBody>
      </p:sp>
    </p:spTree>
    <p:extLst>
      <p:ext uri="{BB962C8B-B14F-4D97-AF65-F5344CB8AC3E}">
        <p14:creationId xmlns:p14="http://schemas.microsoft.com/office/powerpoint/2010/main" val="196331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C4E8DD-2FD0-45C7-BC62-9A8AF07A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974" y="1287950"/>
            <a:ext cx="7445275" cy="3236100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Periodos de excedencia/comisión servicios/servicios especiales en el periodo evaluado y </a:t>
            </a:r>
            <a:r>
              <a:rPr lang="es-ES" dirty="0">
                <a:solidFill>
                  <a:srgbClr val="00B050"/>
                </a:solidFill>
              </a:rPr>
              <a:t>pertenencia a comités de alta relevancia en el ámbito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r>
              <a:rPr lang="es-ES" dirty="0">
                <a:solidFill>
                  <a:srgbClr val="00B050"/>
                </a:solidFill>
              </a:rPr>
              <a:t>Contratos temporales en entidades externas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ES" dirty="0">
                <a:solidFill>
                  <a:srgbClr val="00B050"/>
                </a:solidFill>
              </a:rPr>
              <a:t>artículos 18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19 de la Ley 14/2011 de la Ciencia, la Tecnología y la Innovación).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Actividad realizada por el profesor universitario con plaza asistencial de especialista en régimen de vinculación en instituciones sanitarias concertadas</a:t>
            </a:r>
          </a:p>
          <a:p>
            <a:r>
              <a:rPr lang="es-ES" dirty="0">
                <a:solidFill>
                  <a:srgbClr val="00B050"/>
                </a:solidFill>
              </a:rPr>
              <a:t>Pertenencia a comités. Criterios de calidad e impacto: institución y ámbito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(internacional, nacional, local,…), </a:t>
            </a:r>
            <a:r>
              <a:rPr lang="es-ES" dirty="0">
                <a:solidFill>
                  <a:srgbClr val="C00000"/>
                </a:solidFill>
              </a:rPr>
              <a:t>duración, tipo de cuestiones que se realizaron durante el periodo,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etc.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A83031D-5F1E-4251-BEDB-EDDE19D5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74" y="254051"/>
            <a:ext cx="7273800" cy="857400"/>
          </a:xfrm>
        </p:spPr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2. Transferencia del conocimiento propio a través de actividades con otras instituciones</a:t>
            </a:r>
          </a:p>
        </p:txBody>
      </p:sp>
    </p:spTree>
    <p:extLst>
      <p:ext uri="{BB962C8B-B14F-4D97-AF65-F5344CB8AC3E}">
        <p14:creationId xmlns:p14="http://schemas.microsoft.com/office/powerpoint/2010/main" val="353621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C4E8DD-2FD0-45C7-BC62-9A8AF07A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974" y="1287950"/>
            <a:ext cx="7445275" cy="3236100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dirty="0"/>
              <a:t>Facturación anual por royalties de patentes, modelos de utilidad, registros de software, variedades vegetales y cualquier otro conocimiento registrado en explotación. </a:t>
            </a:r>
          </a:p>
          <a:p>
            <a:r>
              <a:rPr lang="es-ES" dirty="0"/>
              <a:t>Participación en contratos y proyectos de investigación con empresas y otras instituciones; contratos y convenios que revierten fondos en la Universidad (contratos artículo 83). </a:t>
            </a:r>
          </a:p>
          <a:p>
            <a:r>
              <a:rPr lang="es-ES" dirty="0"/>
              <a:t>Socio de empresas spin-</a:t>
            </a:r>
            <a:r>
              <a:rPr lang="es-ES" dirty="0" err="1"/>
              <a:t>offs</a:t>
            </a:r>
            <a:r>
              <a:rPr lang="es-ES" dirty="0"/>
              <a:t> activas</a:t>
            </a:r>
          </a:p>
          <a:p>
            <a:r>
              <a:rPr lang="es-ES" dirty="0"/>
              <a:t>Conocimiento registrado/protegido: patentes, variedades vegetales, modelos de utilidad, programas de ordenador, etc. 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A83031D-5F1E-4251-BEDB-EDDE19D5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74" y="254051"/>
            <a:ext cx="7273800" cy="857400"/>
          </a:xfrm>
        </p:spPr>
        <p:txBody>
          <a:bodyPr/>
          <a:lstStyle/>
          <a:p>
            <a:r>
              <a:rPr lang="es-ES" dirty="0"/>
              <a:t>3.   Transferencia generadora de valor económico.</a:t>
            </a:r>
            <a:br>
              <a:rPr lang="es-ES" dirty="0"/>
            </a:b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5" name="Google Shape;336;p36">
            <a:extLst>
              <a:ext uri="{FF2B5EF4-FFF2-40B4-BE49-F238E27FC236}">
                <a16:creationId xmlns:a16="http://schemas.microsoft.com/office/drawing/2014/main" id="{CB34D66F-1F46-49DF-A4CB-7D4BF13DD6B0}"/>
              </a:ext>
            </a:extLst>
          </p:cNvPr>
          <p:cNvSpPr/>
          <p:nvPr/>
        </p:nvSpPr>
        <p:spPr>
          <a:xfrm rot="20402070">
            <a:off x="182239" y="3691843"/>
            <a:ext cx="1219200" cy="1282033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60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C4E8DD-2FD0-45C7-BC62-9A8AF07A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974" y="1287950"/>
            <a:ext cx="7445275" cy="3236100"/>
          </a:xfrm>
        </p:spPr>
        <p:txBody>
          <a:bodyPr/>
          <a:lstStyle/>
          <a:p>
            <a:pPr marL="88900" indent="0">
              <a:buNone/>
            </a:pPr>
            <a:r>
              <a:rPr lang="es-ES" dirty="0">
                <a:solidFill>
                  <a:srgbClr val="C00000"/>
                </a:solidFill>
              </a:rPr>
              <a:t>Tradicionalmente, las revistas han obtenido rentabilidad por la </a:t>
            </a:r>
            <a:r>
              <a:rPr lang="es-ES" b="1" dirty="0">
                <a:solidFill>
                  <a:srgbClr val="C00000"/>
                </a:solidFill>
              </a:rPr>
              <a:t>venta de ejemplares</a:t>
            </a:r>
            <a:r>
              <a:rPr lang="es-ES" dirty="0">
                <a:solidFill>
                  <a:srgbClr val="C00000"/>
                </a:solidFill>
              </a:rPr>
              <a:t>, si bien el modelo de Acceso Abierto en España ha perdido los ingresos por suscripciones, sin embargo, las mejores revistas siguen obteniendo beneficios por los royalties en bases de datos. </a:t>
            </a:r>
          </a:p>
          <a:p>
            <a:pPr marL="88900" indent="0">
              <a:buNone/>
            </a:pPr>
            <a:endParaRPr lang="es-ES" dirty="0">
              <a:solidFill>
                <a:srgbClr val="C00000"/>
              </a:solidFill>
            </a:endParaRPr>
          </a:p>
          <a:p>
            <a:pPr marL="88900" indent="0">
              <a:buNone/>
            </a:pPr>
            <a:r>
              <a:rPr lang="es-ES" dirty="0">
                <a:solidFill>
                  <a:srgbClr val="C00000"/>
                </a:solidFill>
              </a:rPr>
              <a:t>La </a:t>
            </a:r>
            <a:r>
              <a:rPr lang="es-ES" b="1" dirty="0">
                <a:solidFill>
                  <a:srgbClr val="C00000"/>
                </a:solidFill>
              </a:rPr>
              <a:t>rentabilidad de una revista</a:t>
            </a:r>
            <a:r>
              <a:rPr lang="es-ES" dirty="0">
                <a:solidFill>
                  <a:srgbClr val="C00000"/>
                </a:solidFill>
              </a:rPr>
              <a:t>, es decir, la posibilidad de convertir la labor editorial en beneficios económicos </a:t>
            </a:r>
            <a:r>
              <a:rPr lang="es-ES" b="1" dirty="0">
                <a:solidFill>
                  <a:srgbClr val="C00000"/>
                </a:solidFill>
              </a:rPr>
              <a:t>está directamente asociado a la calidad y repercusión científica </a:t>
            </a:r>
            <a:r>
              <a:rPr lang="es-ES" dirty="0">
                <a:solidFill>
                  <a:srgbClr val="C00000"/>
                </a:solidFill>
              </a:rPr>
              <a:t>de las revistas. 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A83031D-5F1E-4251-BEDB-EDDE19D5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74" y="254051"/>
            <a:ext cx="7273800" cy="857400"/>
          </a:xfrm>
        </p:spPr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3.   Transferencia generadora de valor económico.</a:t>
            </a:r>
            <a:br>
              <a:rPr lang="es-ES" dirty="0">
                <a:solidFill>
                  <a:srgbClr val="C00000"/>
                </a:solidFill>
              </a:rPr>
            </a:b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1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C4E8DD-2FD0-45C7-BC62-9A8AF07A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974" y="953700"/>
            <a:ext cx="7445275" cy="3236100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Participación en convenios y/o contratos para actividades con especial valor social (con entidades sin ánimo de lucro o administraciones públicas). Se tendrá en cuenta: tipo de participación del solicitante, duración, indicios de calidad de la transferencia realizada, resultados del proyecto, impacto social del mismo. </a:t>
            </a: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Publicaciones de difusión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(libros, capítulos de libros o artículos), actividades de difusión de la investigación en medios de comunicación audiovisual, difusión profesional (informes para agentes sociales, protocolos, guías clínicas, códigos de práctica, productos creativos o culturales, traducciones, participación en la elaboración de leyes y reglamentos)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A83031D-5F1E-4251-BEDB-EDDE19D5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74" y="254051"/>
            <a:ext cx="7273800" cy="393600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TRANSFERENCIA GENERADORA DE VALOR SOCIAL</a:t>
            </a:r>
          </a:p>
        </p:txBody>
      </p:sp>
    </p:spTree>
    <p:extLst>
      <p:ext uri="{BB962C8B-B14F-4D97-AF65-F5344CB8AC3E}">
        <p14:creationId xmlns:p14="http://schemas.microsoft.com/office/powerpoint/2010/main" val="2981397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C4E8DD-2FD0-45C7-BC62-9A8AF07A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974" y="953700"/>
            <a:ext cx="7445275" cy="3236100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Participación en convenios y/o contratos para actividades con especial valor social (con entidades sin ánimo de lucro o administraciones públicas). Se tendrá en cuenta: tipo de participación del solicitante, duración, indicios de calidad de la transferencia realizada, resultados del proyecto, impacto social del mismo. </a:t>
            </a: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Publicaciones de difusión (libros, capítulos de libros o artículos), actividades de difusión de la investigación en medios de comunicación audiovisual, difusión profesional (informes para agentes sociales, protocolos, guías clínicas, códigos de práctica, productos creativos o culturales, traducciones, participación en la elaboración de leyes y reglamentos)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A83031D-5F1E-4251-BEDB-EDDE19D5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74" y="254051"/>
            <a:ext cx="7273800" cy="3936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4. TRANSFERENCIA GENERADORA DE VALOR SOCIAL</a:t>
            </a:r>
          </a:p>
        </p:txBody>
      </p:sp>
    </p:spTree>
    <p:extLst>
      <p:ext uri="{BB962C8B-B14F-4D97-AF65-F5344CB8AC3E}">
        <p14:creationId xmlns:p14="http://schemas.microsoft.com/office/powerpoint/2010/main" val="69706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64227" y="855200"/>
            <a:ext cx="3101100" cy="319313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470337" y="-697982"/>
            <a:ext cx="3200700" cy="47463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Quizás la pregunta no es ¿Qué parámetro de transferencia cumple la edición de revistas</a:t>
            </a:r>
            <a:r>
              <a:rPr lang="es-ES" sz="4400" b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es-ES" sz="4400"/>
              <a:t>sino</a:t>
            </a:r>
            <a:endParaRPr sz="4400" dirty="0"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5164227" y="855200"/>
            <a:ext cx="3137548" cy="3193132"/>
          </a:xfrm>
          <a:custGeom>
            <a:avLst/>
            <a:gdLst/>
            <a:ahLst/>
            <a:cxnLst/>
            <a:rect l="l" t="t" r="r" b="b"/>
            <a:pathLst>
              <a:path w="112467" h="112365" extrusionOk="0">
                <a:moveTo>
                  <a:pt x="54460" y="1136"/>
                </a:moveTo>
                <a:cubicBezTo>
                  <a:pt x="35793" y="-1735"/>
                  <a:pt x="15333" y="13334"/>
                  <a:pt x="5323" y="29350"/>
                </a:cubicBezTo>
                <a:cubicBezTo>
                  <a:pt x="213" y="37526"/>
                  <a:pt x="-796" y="48336"/>
                  <a:pt x="568" y="57881"/>
                </a:cubicBezTo>
                <a:cubicBezTo>
                  <a:pt x="1526" y="64589"/>
                  <a:pt x="-833" y="71942"/>
                  <a:pt x="1836" y="78170"/>
                </a:cubicBezTo>
                <a:cubicBezTo>
                  <a:pt x="11554" y="100844"/>
                  <a:pt x="43353" y="115262"/>
                  <a:pt x="67774" y="111773"/>
                </a:cubicBezTo>
                <a:cubicBezTo>
                  <a:pt x="74600" y="110798"/>
                  <a:pt x="83333" y="111682"/>
                  <a:pt x="87746" y="106384"/>
                </a:cubicBezTo>
                <a:cubicBezTo>
                  <a:pt x="96395" y="96000"/>
                  <a:pt x="104844" y="85184"/>
                  <a:pt x="110888" y="73097"/>
                </a:cubicBezTo>
                <a:cubicBezTo>
                  <a:pt x="113400" y="68074"/>
                  <a:pt x="112156" y="61912"/>
                  <a:pt x="112156" y="56296"/>
                </a:cubicBezTo>
                <a:cubicBezTo>
                  <a:pt x="112156" y="50475"/>
                  <a:pt x="113249" y="44310"/>
                  <a:pt x="111205" y="38860"/>
                </a:cubicBezTo>
                <a:cubicBezTo>
                  <a:pt x="102249" y="14978"/>
                  <a:pt x="69377" y="-5050"/>
                  <a:pt x="44632" y="1136"/>
                </a:cubicBezTo>
                <a:cubicBezTo>
                  <a:pt x="36721" y="3114"/>
                  <a:pt x="29975" y="8595"/>
                  <a:pt x="23710" y="13816"/>
                </a:cubicBezTo>
                <a:cubicBezTo>
                  <a:pt x="19051" y="17698"/>
                  <a:pt x="13087" y="20598"/>
                  <a:pt x="10078" y="25863"/>
                </a:cubicBezTo>
                <a:cubicBezTo>
                  <a:pt x="1254" y="41306"/>
                  <a:pt x="-2203" y="61931"/>
                  <a:pt x="3421" y="78804"/>
                </a:cubicBezTo>
                <a:cubicBezTo>
                  <a:pt x="8956" y="95410"/>
                  <a:pt x="29235" y="104992"/>
                  <a:pt x="46217" y="109237"/>
                </a:cubicBezTo>
                <a:cubicBezTo>
                  <a:pt x="51526" y="110564"/>
                  <a:pt x="56987" y="112990"/>
                  <a:pt x="62385" y="112090"/>
                </a:cubicBezTo>
                <a:cubicBezTo>
                  <a:pt x="72818" y="110351"/>
                  <a:pt x="83608" y="106967"/>
                  <a:pt x="91867" y="100360"/>
                </a:cubicBezTo>
                <a:cubicBezTo>
                  <a:pt x="107236" y="88065"/>
                  <a:pt x="113500" y="63662"/>
                  <a:pt x="110254" y="44249"/>
                </a:cubicBezTo>
                <a:cubicBezTo>
                  <a:pt x="107962" y="30539"/>
                  <a:pt x="99235" y="17428"/>
                  <a:pt x="88380" y="8744"/>
                </a:cubicBezTo>
                <a:cubicBezTo>
                  <a:pt x="84491" y="5633"/>
                  <a:pt x="78903" y="5674"/>
                  <a:pt x="74114" y="4306"/>
                </a:cubicBezTo>
                <a:cubicBezTo>
                  <a:pt x="61717" y="764"/>
                  <a:pt x="46971" y="-826"/>
                  <a:pt x="35439" y="4940"/>
                </a:cubicBezTo>
                <a:cubicBezTo>
                  <a:pt x="23658" y="10831"/>
                  <a:pt x="15271" y="21938"/>
                  <a:pt x="5957" y="31252"/>
                </a:cubicBezTo>
              </a:path>
            </a:pathLst>
          </a:custGeom>
          <a:noFill/>
          <a:ln w="9525" cap="flat" cmpd="sng">
            <a:solidFill>
              <a:srgbClr val="1C4587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8FA59F-BB96-44DF-B73C-D9772F0FEDC7}"/>
              </a:ext>
            </a:extLst>
          </p:cNvPr>
          <p:cNvSpPr/>
          <p:nvPr/>
        </p:nvSpPr>
        <p:spPr>
          <a:xfrm>
            <a:off x="1399572" y="4125876"/>
            <a:ext cx="774442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000" b="1">
                <a:latin typeface="Amatic SC" panose="020B0604020202020204" charset="-79"/>
                <a:cs typeface="Amatic SC" panose="020B0604020202020204" charset="-79"/>
              </a:rPr>
              <a:t>¿Qué parámetro no cumplen las revistas?</a:t>
            </a:r>
          </a:p>
        </p:txBody>
      </p:sp>
      <p:sp>
        <p:nvSpPr>
          <p:cNvPr id="7" name="Google Shape;313;p36">
            <a:extLst>
              <a:ext uri="{FF2B5EF4-FFF2-40B4-BE49-F238E27FC236}">
                <a16:creationId xmlns:a16="http://schemas.microsoft.com/office/drawing/2014/main" id="{B13D939F-D1E3-4244-9F24-09CA1E0F6C7F}"/>
              </a:ext>
            </a:extLst>
          </p:cNvPr>
          <p:cNvSpPr/>
          <p:nvPr/>
        </p:nvSpPr>
        <p:spPr>
          <a:xfrm rot="20663568">
            <a:off x="122469" y="204447"/>
            <a:ext cx="1041500" cy="1053148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09;p36">
            <a:extLst>
              <a:ext uri="{FF2B5EF4-FFF2-40B4-BE49-F238E27FC236}">
                <a16:creationId xmlns:a16="http://schemas.microsoft.com/office/drawing/2014/main" id="{06191DDE-799E-4F3B-B652-9D27EC030FC2}"/>
              </a:ext>
            </a:extLst>
          </p:cNvPr>
          <p:cNvSpPr/>
          <p:nvPr/>
        </p:nvSpPr>
        <p:spPr>
          <a:xfrm>
            <a:off x="5397375" y="83759"/>
            <a:ext cx="533845" cy="703953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1C4587"/>
          </a:solidFill>
          <a:ln>
            <a:solidFill>
              <a:srgbClr val="7030A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09;p36">
            <a:extLst>
              <a:ext uri="{FF2B5EF4-FFF2-40B4-BE49-F238E27FC236}">
                <a16:creationId xmlns:a16="http://schemas.microsoft.com/office/drawing/2014/main" id="{15A3897B-CBCC-4A8B-AF8F-5E5B5E0145F3}"/>
              </a:ext>
            </a:extLst>
          </p:cNvPr>
          <p:cNvSpPr/>
          <p:nvPr/>
        </p:nvSpPr>
        <p:spPr>
          <a:xfrm>
            <a:off x="6115118" y="83759"/>
            <a:ext cx="533845" cy="703953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1C4587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09;p36">
            <a:extLst>
              <a:ext uri="{FF2B5EF4-FFF2-40B4-BE49-F238E27FC236}">
                <a16:creationId xmlns:a16="http://schemas.microsoft.com/office/drawing/2014/main" id="{31B50EDA-B691-4054-97B6-A588614D5C27}"/>
              </a:ext>
            </a:extLst>
          </p:cNvPr>
          <p:cNvSpPr/>
          <p:nvPr/>
        </p:nvSpPr>
        <p:spPr>
          <a:xfrm>
            <a:off x="6832861" y="83759"/>
            <a:ext cx="533845" cy="703953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09;p36">
            <a:extLst>
              <a:ext uri="{FF2B5EF4-FFF2-40B4-BE49-F238E27FC236}">
                <a16:creationId xmlns:a16="http://schemas.microsoft.com/office/drawing/2014/main" id="{D087C093-FC05-4D72-87F7-383EE7A9581E}"/>
              </a:ext>
            </a:extLst>
          </p:cNvPr>
          <p:cNvSpPr/>
          <p:nvPr/>
        </p:nvSpPr>
        <p:spPr>
          <a:xfrm>
            <a:off x="7550604" y="83758"/>
            <a:ext cx="533845" cy="703953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1C4587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1404934" y="-249459"/>
            <a:ext cx="7708094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dirty="0"/>
              <a:t>Ventajas de la Edición de Revistas como Aportación de Transferencia</a:t>
            </a:r>
            <a:endParaRPr sz="3000" dirty="0"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32" name="Google Shape;132;p22"/>
          <p:cNvGrpSpPr/>
          <p:nvPr/>
        </p:nvGrpSpPr>
        <p:grpSpPr>
          <a:xfrm>
            <a:off x="4482201" y="473049"/>
            <a:ext cx="4036590" cy="3713071"/>
            <a:chOff x="2256567" y="677103"/>
            <a:chExt cx="4036590" cy="3713071"/>
          </a:xfrm>
        </p:grpSpPr>
        <p:sp>
          <p:nvSpPr>
            <p:cNvPr id="133" name="Google Shape;133;p22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noFill/>
            <a:ln w="9525" cap="flat" cmpd="sng">
              <a:solidFill>
                <a:srgbClr val="1C458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2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noFill/>
            <a:ln w="9525" cap="flat" cmpd="sng">
              <a:solidFill>
                <a:srgbClr val="1C458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2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noFill/>
            <a:ln w="9525" cap="flat" cmpd="sng">
              <a:solidFill>
                <a:srgbClr val="1C458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noFill/>
            <a:ln w="9525" cap="flat" cmpd="sng">
              <a:solidFill>
                <a:srgbClr val="1C458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2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noFill/>
            <a:ln w="9525" cap="flat" cmpd="sng">
              <a:solidFill>
                <a:srgbClr val="1C458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2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noFill/>
            <a:ln w="9525" cap="flat" cmpd="sng">
              <a:solidFill>
                <a:srgbClr val="1C458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22"/>
          <p:cNvGrpSpPr/>
          <p:nvPr/>
        </p:nvGrpSpPr>
        <p:grpSpPr>
          <a:xfrm>
            <a:off x="6672828" y="1611712"/>
            <a:ext cx="2440200" cy="2440200"/>
            <a:chOff x="4447194" y="1815766"/>
            <a:chExt cx="2440200" cy="2440200"/>
          </a:xfrm>
        </p:grpSpPr>
        <p:sp>
          <p:nvSpPr>
            <p:cNvPr id="140" name="Google Shape;140;p22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141" name="Google Shape;141;p22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dirty="0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Cubre todas las dimensiones propuestas de Transferencia</a:t>
              </a:r>
              <a:endParaRPr sz="24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42" name="Google Shape;142;p22"/>
          <p:cNvGrpSpPr/>
          <p:nvPr/>
        </p:nvGrpSpPr>
        <p:grpSpPr>
          <a:xfrm>
            <a:off x="5792571" y="1169999"/>
            <a:ext cx="1423800" cy="1423800"/>
            <a:chOff x="3490737" y="1374053"/>
            <a:chExt cx="1423800" cy="1423800"/>
          </a:xfrm>
        </p:grpSpPr>
        <p:sp>
          <p:nvSpPr>
            <p:cNvPr id="143" name="Google Shape;143;p22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6CC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144" name="Google Shape;144;p22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rgbClr val="6CC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dirty="0">
                  <a:solidFill>
                    <a:schemeClr val="tx1"/>
                  </a:solidFill>
                  <a:latin typeface="Caveat"/>
                  <a:ea typeface="Caveat"/>
                  <a:cs typeface="Caveat"/>
                  <a:sym typeface="Caveat"/>
                </a:rPr>
                <a:t>Mérito Fácil de Evaluar</a:t>
              </a:r>
              <a:endParaRPr sz="1800" dirty="0">
                <a:solidFill>
                  <a:schemeClr val="tx1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8741DBC3-04C5-454D-A4D1-806A213FD31B}"/>
              </a:ext>
            </a:extLst>
          </p:cNvPr>
          <p:cNvSpPr/>
          <p:nvPr/>
        </p:nvSpPr>
        <p:spPr>
          <a:xfrm>
            <a:off x="1318805" y="924151"/>
            <a:ext cx="4039473" cy="304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ES" sz="2000" dirty="0">
                <a:latin typeface="Cave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Es una aportación que </a:t>
            </a:r>
            <a:r>
              <a:rPr lang="es-ES" sz="2000" b="1" dirty="0">
                <a:latin typeface="Cave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 puede dar en cualquier área</a:t>
            </a:r>
            <a:r>
              <a:rPr lang="es-ES" sz="2000" dirty="0">
                <a:latin typeface="Cave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ya sea de Ciencias, Tecnología, Ingeniaría, Biomedicina, Sociales o Humanidades.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ES" sz="2000" b="1" dirty="0">
                <a:latin typeface="Cave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Cubre todas las dimensiones </a:t>
            </a:r>
            <a:r>
              <a:rPr lang="es-ES" sz="2000" dirty="0">
                <a:latin typeface="Cave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que la convocatoria entiende como transferencia.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latin typeface="Cave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2000" b="1" dirty="0">
                <a:latin typeface="Cave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méritos</a:t>
            </a:r>
            <a:r>
              <a:rPr lang="es-ES" sz="2000" dirty="0">
                <a:latin typeface="Cave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 calidad están </a:t>
            </a:r>
            <a:r>
              <a:rPr lang="es-ES" sz="2000" b="1" dirty="0">
                <a:latin typeface="Cave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perfectamente tipificados.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39DDC1-3362-42C5-95A8-66568D38B548}"/>
              </a:ext>
            </a:extLst>
          </p:cNvPr>
          <p:cNvSpPr/>
          <p:nvPr/>
        </p:nvSpPr>
        <p:spPr>
          <a:xfrm>
            <a:off x="1313481" y="4186120"/>
            <a:ext cx="7664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>
                <a:latin typeface="Cave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 edición científica es en sí una aportación de transferencia, pero se puede (y se debe) evaluar la calidad de esta edición,</a:t>
            </a:r>
            <a:endParaRPr lang="es-E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 idx="4294967295"/>
          </p:nvPr>
        </p:nvSpPr>
        <p:spPr>
          <a:xfrm>
            <a:off x="1982682" y="943150"/>
            <a:ext cx="1411500" cy="68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>
                <a:solidFill>
                  <a:srgbClr val="C00000"/>
                </a:solidFill>
              </a:rPr>
              <a:t>Hola!</a:t>
            </a:r>
            <a:endParaRPr sz="4800" dirty="0">
              <a:solidFill>
                <a:srgbClr val="C00000"/>
              </a:solidFill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4294967295"/>
          </p:nvPr>
        </p:nvSpPr>
        <p:spPr>
          <a:xfrm>
            <a:off x="3444188" y="933532"/>
            <a:ext cx="5354400" cy="14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Soy profesor de la Universidad Internacional de la Rioja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Miembro del grupo EC3 y </a:t>
            </a:r>
            <a:r>
              <a:rPr lang="es-ES" dirty="0" err="1"/>
              <a:t>co-editor</a:t>
            </a:r>
            <a:r>
              <a:rPr lang="es-ES" dirty="0"/>
              <a:t> de Comunicar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Puedes contactar conmigo en rafael.repiso@gmail.com</a:t>
            </a:r>
            <a:endParaRPr sz="3600" b="1"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1525009" y="547745"/>
            <a:ext cx="1817263" cy="167442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6" name="Google Shape;61;p13">
            <a:extLst>
              <a:ext uri="{FF2B5EF4-FFF2-40B4-BE49-F238E27FC236}">
                <a16:creationId xmlns:a16="http://schemas.microsoft.com/office/drawing/2014/main" id="{A16941B8-9AE6-4E71-816D-19CFEBD88A39}"/>
              </a:ext>
            </a:extLst>
          </p:cNvPr>
          <p:cNvSpPr txBox="1">
            <a:spLocks/>
          </p:cNvSpPr>
          <p:nvPr/>
        </p:nvSpPr>
        <p:spPr>
          <a:xfrm>
            <a:off x="1525009" y="2348831"/>
            <a:ext cx="7526122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indent="0">
              <a:buNone/>
            </a:pPr>
            <a:r>
              <a:rPr lang="es-ES" sz="2400" dirty="0"/>
              <a:t>Esta presentación se deriva de un </a:t>
            </a:r>
            <a:r>
              <a:rPr lang="es-ES" sz="2400" dirty="0" err="1"/>
              <a:t>Thinkepi</a:t>
            </a:r>
            <a:r>
              <a:rPr lang="es-ES" sz="2400" dirty="0"/>
              <a:t> publicado con </a:t>
            </a:r>
            <a:r>
              <a:rPr lang="es-ES" sz="2400" b="1" dirty="0"/>
              <a:t>Ignacio Aguaded </a:t>
            </a:r>
            <a:r>
              <a:rPr lang="es-ES" sz="2400" dirty="0"/>
              <a:t>y </a:t>
            </a:r>
            <a:r>
              <a:rPr lang="es-ES" sz="2400" b="1" dirty="0"/>
              <a:t>Daniel Torres-Salinas </a:t>
            </a:r>
            <a:r>
              <a:rPr lang="es-ES" sz="2400" dirty="0"/>
              <a:t>titulado: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56FF526-041F-4654-B584-E1E47B8B0AE1}"/>
              </a:ext>
            </a:extLst>
          </p:cNvPr>
          <p:cNvSpPr/>
          <p:nvPr/>
        </p:nvSpPr>
        <p:spPr>
          <a:xfrm>
            <a:off x="3377992" y="498126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>
                <a:solidFill>
                  <a:srgbClr val="1C4587"/>
                </a:solidFill>
                <a:latin typeface="Caveat" panose="020B0604020202020204" charset="0"/>
              </a:rPr>
              <a:t>Me llamo Rafael Repiso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1F6BA17-704D-4512-B493-B537D4894805}"/>
              </a:ext>
            </a:extLst>
          </p:cNvPr>
          <p:cNvSpPr/>
          <p:nvPr/>
        </p:nvSpPr>
        <p:spPr>
          <a:xfrm>
            <a:off x="1757362" y="3269057"/>
            <a:ext cx="3736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1C4587"/>
                </a:solidFill>
                <a:latin typeface="Caveat" panose="020B0604020202020204" charset="0"/>
              </a:rPr>
              <a:t>“La gestión de revistas.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D312665-5586-4CA2-B158-54DE0A7B86B9}"/>
              </a:ext>
            </a:extLst>
          </p:cNvPr>
          <p:cNvSpPr/>
          <p:nvPr/>
        </p:nvSpPr>
        <p:spPr>
          <a:xfrm>
            <a:off x="2862679" y="3629490"/>
            <a:ext cx="6281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1C4587"/>
                </a:solidFill>
                <a:latin typeface="Caveat" panose="020B0604020202020204" charset="0"/>
              </a:rPr>
              <a:t>Mérito de transferencia universal. Justo y Necesario”</a:t>
            </a:r>
          </a:p>
        </p:txBody>
      </p:sp>
      <p:sp>
        <p:nvSpPr>
          <p:cNvPr id="11" name="Google Shape;54;p12">
            <a:extLst>
              <a:ext uri="{FF2B5EF4-FFF2-40B4-BE49-F238E27FC236}">
                <a16:creationId xmlns:a16="http://schemas.microsoft.com/office/drawing/2014/main" id="{956D2FF4-0A25-48F8-9286-B48CF80A0262}"/>
              </a:ext>
            </a:extLst>
          </p:cNvPr>
          <p:cNvSpPr txBox="1">
            <a:spLocks/>
          </p:cNvSpPr>
          <p:nvPr/>
        </p:nvSpPr>
        <p:spPr>
          <a:xfrm>
            <a:off x="2392089" y="4889449"/>
            <a:ext cx="5803644" cy="292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>
                <a:solidFill>
                  <a:srgbClr val="CC0000"/>
                </a:solidFill>
              </a:rPr>
              <a:t>Plantilla K</a:t>
            </a:r>
            <a:r>
              <a:rPr lang="en-US">
                <a:solidFill>
                  <a:srgbClr val="CC0000"/>
                </a:solidFill>
                <a:hlinkClick r:id="rId3"/>
              </a:rPr>
              <a:t>a</a:t>
            </a:r>
            <a:r>
              <a:rPr lang="en-US">
                <a:solidFill>
                  <a:srgbClr val="CC0000"/>
                </a:solidFill>
              </a:rPr>
              <a:t>te de SlidesCanival </a:t>
            </a:r>
            <a:r>
              <a:rPr lang="en-US" u="sng">
                <a:solidFill>
                  <a:srgbClr val="CC0000"/>
                </a:solidFill>
                <a:hlinkClick r:id="rId3"/>
              </a:rPr>
              <a:t>Creative Commons Attribution license</a:t>
            </a:r>
            <a:r>
              <a:rPr lang="en-US">
                <a:solidFill>
                  <a:srgbClr val="CC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941100" y="2571750"/>
            <a:ext cx="2362200" cy="137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dirty="0">
                <a:latin typeface="Caveat"/>
                <a:ea typeface="Caveat"/>
                <a:cs typeface="Caveat"/>
                <a:sym typeface="Caveat"/>
              </a:rPr>
              <a:t>¿Es necesario reconocer </a:t>
            </a:r>
            <a:br>
              <a:rPr lang="es-ES" sz="2400" b="0" dirty="0">
                <a:latin typeface="Caveat"/>
                <a:ea typeface="Caveat"/>
                <a:cs typeface="Caveat"/>
                <a:sym typeface="Caveat"/>
              </a:rPr>
            </a:br>
            <a:r>
              <a:rPr lang="es-ES" sz="2400" b="0" dirty="0">
                <a:latin typeface="Caveat"/>
                <a:ea typeface="Caveat"/>
                <a:cs typeface="Caveat"/>
                <a:sym typeface="Caveat"/>
              </a:rPr>
              <a:t>esta labor?</a:t>
            </a:r>
            <a:endParaRPr sz="2400" b="0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20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55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47ECE84B-3C48-4ACE-8B47-03D9908950A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68266082"/>
                  </p:ext>
                </p:extLst>
              </p:nvPr>
            </p:nvGraphicFramePr>
            <p:xfrm>
              <a:off x="171450" y="142874"/>
              <a:ext cx="8801100" cy="48863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47ECE84B-3C48-4ACE-8B47-03D9908950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450" y="142874"/>
                <a:ext cx="8801100" cy="48863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ctrTitle" idx="4294967295"/>
          </p:nvPr>
        </p:nvSpPr>
        <p:spPr>
          <a:xfrm>
            <a:off x="378371" y="244173"/>
            <a:ext cx="63276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rgbClr val="CC0000"/>
                </a:solidFill>
              </a:rPr>
              <a:t>Revistas en Wos</a:t>
            </a:r>
            <a:endParaRPr sz="4800" dirty="0">
              <a:solidFill>
                <a:srgbClr val="CC0000"/>
              </a:solidFill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subTitle" idx="4294967295"/>
          </p:nvPr>
        </p:nvSpPr>
        <p:spPr>
          <a:xfrm>
            <a:off x="944880" y="1343720"/>
            <a:ext cx="6327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/>
              <a:t>No son muchas…</a:t>
            </a:r>
            <a:endParaRPr sz="2400" dirty="0"/>
          </a:p>
        </p:txBody>
      </p:sp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7825264" y="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793A425-FE71-4CF0-876E-D972BC58CE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984048"/>
              </p:ext>
            </p:extLst>
          </p:nvPr>
        </p:nvGraphicFramePr>
        <p:xfrm>
          <a:off x="3183467" y="546349"/>
          <a:ext cx="5582162" cy="449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405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ctrTitle" idx="4294967295"/>
          </p:nvPr>
        </p:nvSpPr>
        <p:spPr>
          <a:xfrm>
            <a:off x="944880" y="108941"/>
            <a:ext cx="63276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rgbClr val="CC0000"/>
                </a:solidFill>
              </a:rPr>
              <a:t>Artículos Españoles en WOS 2017</a:t>
            </a:r>
            <a:endParaRPr sz="4800" dirty="0">
              <a:solidFill>
                <a:srgbClr val="CC0000"/>
              </a:solidFill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subTitle" idx="4294967295"/>
          </p:nvPr>
        </p:nvSpPr>
        <p:spPr>
          <a:xfrm>
            <a:off x="944880" y="1343720"/>
            <a:ext cx="6327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/>
              <a:t>Dependencia total!</a:t>
            </a:r>
            <a:endParaRPr sz="2400" dirty="0"/>
          </a:p>
        </p:txBody>
      </p:sp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7825264" y="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A887EBB-A419-4734-8240-576C2C944A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717019"/>
              </p:ext>
            </p:extLst>
          </p:nvPr>
        </p:nvGraphicFramePr>
        <p:xfrm>
          <a:off x="3317630" y="1137137"/>
          <a:ext cx="5826369" cy="397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/>
          <p:nvPr/>
        </p:nvSpPr>
        <p:spPr>
          <a:xfrm>
            <a:off x="1531824" y="1111451"/>
            <a:ext cx="7153751" cy="3407889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6CC2DC">
              <a:alpha val="15770"/>
            </a:srgbClr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1360622" y="-224837"/>
            <a:ext cx="7541309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Las Revistas Españolas son las revistas cabeceras de iberoamérica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60" name="Google Shape;160;p24"/>
          <p:cNvSpPr/>
          <p:nvPr/>
        </p:nvSpPr>
        <p:spPr>
          <a:xfrm>
            <a:off x="2383067" y="2422823"/>
            <a:ext cx="77276" cy="148927"/>
          </a:xfrm>
          <a:custGeom>
            <a:avLst/>
            <a:gdLst/>
            <a:ahLst/>
            <a:cxnLst/>
            <a:rect l="l" t="t" r="r" b="b"/>
            <a:pathLst>
              <a:path w="3531" h="6805" extrusionOk="0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3561698" y="3626825"/>
            <a:ext cx="77276" cy="148927"/>
          </a:xfrm>
          <a:custGeom>
            <a:avLst/>
            <a:gdLst/>
            <a:ahLst/>
            <a:cxnLst/>
            <a:rect l="l" t="t" r="r" b="b"/>
            <a:pathLst>
              <a:path w="3531" h="6805" extrusionOk="0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4506013" y="2034286"/>
            <a:ext cx="77276" cy="148927"/>
          </a:xfrm>
          <a:custGeom>
            <a:avLst/>
            <a:gdLst/>
            <a:ahLst/>
            <a:cxnLst/>
            <a:rect l="l" t="t" r="r" b="b"/>
            <a:pathLst>
              <a:path w="3531" h="6805" extrusionOk="0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3138512" y="4020927"/>
            <a:ext cx="77276" cy="148927"/>
          </a:xfrm>
          <a:custGeom>
            <a:avLst/>
            <a:gdLst/>
            <a:ahLst/>
            <a:cxnLst/>
            <a:rect l="l" t="t" r="r" b="b"/>
            <a:pathLst>
              <a:path w="3531" h="6805" extrusionOk="0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3215788" y="3650774"/>
            <a:ext cx="77276" cy="148927"/>
          </a:xfrm>
          <a:custGeom>
            <a:avLst/>
            <a:gdLst/>
            <a:ahLst/>
            <a:cxnLst/>
            <a:rect l="l" t="t" r="r" b="b"/>
            <a:pathLst>
              <a:path w="3531" h="6805" extrusionOk="0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3215788" y="3357806"/>
            <a:ext cx="77276" cy="148927"/>
          </a:xfrm>
          <a:custGeom>
            <a:avLst/>
            <a:gdLst/>
            <a:ahLst/>
            <a:cxnLst/>
            <a:rect l="l" t="t" r="r" b="b"/>
            <a:pathLst>
              <a:path w="3531" h="6805" extrusionOk="0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63;p24">
            <a:extLst>
              <a:ext uri="{FF2B5EF4-FFF2-40B4-BE49-F238E27FC236}">
                <a16:creationId xmlns:a16="http://schemas.microsoft.com/office/drawing/2014/main" id="{995C9C28-36E5-4C4F-A35E-75DD63E5B730}"/>
              </a:ext>
            </a:extLst>
          </p:cNvPr>
          <p:cNvSpPr/>
          <p:nvPr/>
        </p:nvSpPr>
        <p:spPr>
          <a:xfrm>
            <a:off x="2929667" y="3208879"/>
            <a:ext cx="77276" cy="148927"/>
          </a:xfrm>
          <a:custGeom>
            <a:avLst/>
            <a:gdLst/>
            <a:ahLst/>
            <a:cxnLst/>
            <a:rect l="l" t="t" r="r" b="b"/>
            <a:pathLst>
              <a:path w="3531" h="6805" extrusionOk="0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0;p24">
            <a:extLst>
              <a:ext uri="{FF2B5EF4-FFF2-40B4-BE49-F238E27FC236}">
                <a16:creationId xmlns:a16="http://schemas.microsoft.com/office/drawing/2014/main" id="{123A5A74-BC2C-4AC7-A48A-D0B4662F12A3}"/>
              </a:ext>
            </a:extLst>
          </p:cNvPr>
          <p:cNvSpPr/>
          <p:nvPr/>
        </p:nvSpPr>
        <p:spPr>
          <a:xfrm>
            <a:off x="2648356" y="2597052"/>
            <a:ext cx="77276" cy="148927"/>
          </a:xfrm>
          <a:custGeom>
            <a:avLst/>
            <a:gdLst/>
            <a:ahLst/>
            <a:cxnLst/>
            <a:rect l="l" t="t" r="r" b="b"/>
            <a:pathLst>
              <a:path w="3531" h="6805" extrusionOk="0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64;p24">
            <a:extLst>
              <a:ext uri="{FF2B5EF4-FFF2-40B4-BE49-F238E27FC236}">
                <a16:creationId xmlns:a16="http://schemas.microsoft.com/office/drawing/2014/main" id="{83445CFB-8F3B-4DF7-BF38-30D5224BAD3A}"/>
              </a:ext>
            </a:extLst>
          </p:cNvPr>
          <p:cNvSpPr/>
          <p:nvPr/>
        </p:nvSpPr>
        <p:spPr>
          <a:xfrm>
            <a:off x="3293064" y="4011507"/>
            <a:ext cx="77276" cy="148927"/>
          </a:xfrm>
          <a:custGeom>
            <a:avLst/>
            <a:gdLst/>
            <a:ahLst/>
            <a:cxnLst/>
            <a:rect l="l" t="t" r="r" b="b"/>
            <a:pathLst>
              <a:path w="3531" h="6805" extrusionOk="0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60;p24">
            <a:extLst>
              <a:ext uri="{FF2B5EF4-FFF2-40B4-BE49-F238E27FC236}">
                <a16:creationId xmlns:a16="http://schemas.microsoft.com/office/drawing/2014/main" id="{BD5AF2C9-BC7D-4E4E-9B5F-B581F5B8C836}"/>
              </a:ext>
            </a:extLst>
          </p:cNvPr>
          <p:cNvSpPr/>
          <p:nvPr/>
        </p:nvSpPr>
        <p:spPr>
          <a:xfrm>
            <a:off x="2922717" y="2448554"/>
            <a:ext cx="77276" cy="148927"/>
          </a:xfrm>
          <a:custGeom>
            <a:avLst/>
            <a:gdLst/>
            <a:ahLst/>
            <a:cxnLst/>
            <a:rect l="l" t="t" r="r" b="b"/>
            <a:pathLst>
              <a:path w="3531" h="6805" extrusionOk="0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0;p24">
            <a:extLst>
              <a:ext uri="{FF2B5EF4-FFF2-40B4-BE49-F238E27FC236}">
                <a16:creationId xmlns:a16="http://schemas.microsoft.com/office/drawing/2014/main" id="{1A55BFC8-E951-4069-9BFC-78C33F5BF501}"/>
              </a:ext>
            </a:extLst>
          </p:cNvPr>
          <p:cNvSpPr/>
          <p:nvPr/>
        </p:nvSpPr>
        <p:spPr>
          <a:xfrm>
            <a:off x="2979795" y="2826354"/>
            <a:ext cx="77276" cy="148927"/>
          </a:xfrm>
          <a:custGeom>
            <a:avLst/>
            <a:gdLst/>
            <a:ahLst/>
            <a:cxnLst/>
            <a:rect l="l" t="t" r="r" b="b"/>
            <a:pathLst>
              <a:path w="3531" h="6805" extrusionOk="0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60;p24">
            <a:extLst>
              <a:ext uri="{FF2B5EF4-FFF2-40B4-BE49-F238E27FC236}">
                <a16:creationId xmlns:a16="http://schemas.microsoft.com/office/drawing/2014/main" id="{12FEB296-F051-40F9-9E48-5D0D0A4EA0AC}"/>
              </a:ext>
            </a:extLst>
          </p:cNvPr>
          <p:cNvSpPr/>
          <p:nvPr/>
        </p:nvSpPr>
        <p:spPr>
          <a:xfrm>
            <a:off x="3061236" y="3569771"/>
            <a:ext cx="77276" cy="148927"/>
          </a:xfrm>
          <a:custGeom>
            <a:avLst/>
            <a:gdLst/>
            <a:ahLst/>
            <a:cxnLst/>
            <a:rect l="l" t="t" r="r" b="b"/>
            <a:pathLst>
              <a:path w="3531" h="6805" extrusionOk="0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4EF5B9-3DDD-4169-AA31-DB3A411981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25</a:t>
            </a:fld>
            <a:endParaRPr lang="es-ES"/>
          </a:p>
        </p:txBody>
      </p:sp>
      <p:sp>
        <p:nvSpPr>
          <p:cNvPr id="8" name="Google Shape;170;p25">
            <a:extLst>
              <a:ext uri="{FF2B5EF4-FFF2-40B4-BE49-F238E27FC236}">
                <a16:creationId xmlns:a16="http://schemas.microsoft.com/office/drawing/2014/main" id="{320D5675-C9EB-420F-8D97-258806DFBBC3}"/>
              </a:ext>
            </a:extLst>
          </p:cNvPr>
          <p:cNvSpPr txBox="1">
            <a:spLocks/>
          </p:cNvSpPr>
          <p:nvPr/>
        </p:nvSpPr>
        <p:spPr>
          <a:xfrm>
            <a:off x="1477056" y="4064733"/>
            <a:ext cx="7666944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ES" sz="4000">
                <a:solidFill>
                  <a:srgbClr val="CC0000"/>
                </a:solidFill>
              </a:rPr>
              <a:t>El </a:t>
            </a:r>
            <a:r>
              <a:rPr lang="es-ES" sz="5400">
                <a:solidFill>
                  <a:srgbClr val="CC0000"/>
                </a:solidFill>
              </a:rPr>
              <a:t>43,3 %</a:t>
            </a:r>
            <a:r>
              <a:rPr lang="es-ES" sz="4000">
                <a:solidFill>
                  <a:srgbClr val="CC0000"/>
                </a:solidFill>
              </a:rPr>
              <a:t> de los artículos Wos de humanidades se publican en Revistas españolas</a:t>
            </a:r>
            <a:endParaRPr lang="en" sz="4000">
              <a:solidFill>
                <a:srgbClr val="CC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2DB109-06C9-4E45-8855-CF455014595B}"/>
              </a:ext>
            </a:extLst>
          </p:cNvPr>
          <p:cNvSpPr txBox="1"/>
          <p:nvPr/>
        </p:nvSpPr>
        <p:spPr>
          <a:xfrm>
            <a:off x="1292384" y="876809"/>
            <a:ext cx="711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>
                <a:latin typeface="Caveat" panose="020B0604020202020204" charset="0"/>
              </a:rPr>
              <a:t>La Ciencia Española, su producción e internacionalización tiene una fuerte dependencia de las revistas españolas.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A3B430-EFDA-4EC7-AFD7-51C157CBF928}"/>
              </a:ext>
            </a:extLst>
          </p:cNvPr>
          <p:cNvSpPr txBox="1"/>
          <p:nvPr/>
        </p:nvSpPr>
        <p:spPr>
          <a:xfrm>
            <a:off x="1292384" y="1561431"/>
            <a:ext cx="711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>
                <a:latin typeface="Caveat" panose="020B0604020202020204" charset="0"/>
              </a:rPr>
              <a:t>Las revistas españolas publican menos y con mayor retraso que las revistas promedio de WoS. ¿Por qué?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s-ES" sz="2000">
              <a:latin typeface="Caveat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>
              <a:latin typeface="Caveat" panose="020B060402020202020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C99BD-B5CB-4B17-9547-6AABDFD56484}"/>
              </a:ext>
            </a:extLst>
          </p:cNvPr>
          <p:cNvSpPr txBox="1"/>
          <p:nvPr/>
        </p:nvSpPr>
        <p:spPr>
          <a:xfrm>
            <a:off x="1841084" y="2269317"/>
            <a:ext cx="711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7" indent="-342900">
              <a:buFont typeface="Arial" panose="020B0604020202020204" pitchFamily="34" charset="0"/>
              <a:buChar char="•"/>
            </a:pPr>
            <a:r>
              <a:rPr lang="es-ES" sz="2000">
                <a:latin typeface="Caveat" panose="020B0604020202020204" charset="0"/>
              </a:rPr>
              <a:t>Carencia de Recursos Económicos.</a:t>
            </a:r>
          </a:p>
          <a:p>
            <a:pPr marL="342900" lvl="7" indent="-342900">
              <a:buFont typeface="Arial" panose="020B0604020202020204" pitchFamily="34" charset="0"/>
              <a:buChar char="•"/>
            </a:pPr>
            <a:r>
              <a:rPr lang="es-ES" sz="2000">
                <a:latin typeface="Caveat" panose="020B0604020202020204" charset="0"/>
              </a:rPr>
              <a:t>Falta de profesionalización en aspectos técnicos.</a:t>
            </a:r>
          </a:p>
          <a:p>
            <a:pPr marL="342900" lvl="7" indent="-342900">
              <a:buFont typeface="Arial" panose="020B0604020202020204" pitchFamily="34" charset="0"/>
              <a:buChar char="•"/>
            </a:pPr>
            <a:r>
              <a:rPr lang="es-ES" sz="2000">
                <a:latin typeface="Caveat" panose="020B0604020202020204" charset="0"/>
              </a:rPr>
              <a:t>Ausencia de académicos con perfiles investigadores destacados. </a:t>
            </a:r>
          </a:p>
          <a:p>
            <a:pPr marL="342900" lvl="7" indent="-342900">
              <a:buFont typeface="Arial" panose="020B0604020202020204" pitchFamily="34" charset="0"/>
              <a:buChar char="•"/>
            </a:pPr>
            <a:r>
              <a:rPr lang="es-ES" sz="2000">
                <a:latin typeface="Caveat" panose="020B0604020202020204" charset="0"/>
              </a:rPr>
              <a:t>Dependencia de plataformas virtuales mediocres.</a:t>
            </a:r>
          </a:p>
          <a:p>
            <a:pPr marL="342900" lvl="7" indent="-342900">
              <a:buFont typeface="Arial" panose="020B0604020202020204" pitchFamily="34" charset="0"/>
              <a:buChar char="•"/>
            </a:pPr>
            <a:r>
              <a:rPr lang="es-ES" sz="2000">
                <a:latin typeface="Caveat" panose="020B0604020202020204" charset="0"/>
              </a:rPr>
              <a:t>Proyectos Unipersonales con fecha de caducidad.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s-ES" sz="2000">
              <a:latin typeface="Caveat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>
              <a:latin typeface="Caveat" panose="020B060402020202020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BDC3C07-4797-45A2-A797-25230C16097E}"/>
              </a:ext>
            </a:extLst>
          </p:cNvPr>
          <p:cNvSpPr txBox="1"/>
          <p:nvPr/>
        </p:nvSpPr>
        <p:spPr>
          <a:xfrm>
            <a:off x="490873" y="103268"/>
            <a:ext cx="791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>
                <a:solidFill>
                  <a:schemeClr val="accent6"/>
                </a:solidFill>
                <a:latin typeface="Caveat" panose="020B0604020202020204" charset="0"/>
              </a:rPr>
              <a:t>Las Revistas en España trabajan en </a:t>
            </a:r>
            <a:r>
              <a:rPr lang="es-ES" sz="3200" b="1">
                <a:solidFill>
                  <a:schemeClr val="accent6"/>
                </a:solidFill>
                <a:latin typeface="Caveat" panose="020B0604020202020204" charset="0"/>
              </a:rPr>
              <a:t>Precario…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EE670D9-DDF2-4275-8B20-5EB0B5F43DD7}"/>
              </a:ext>
            </a:extLst>
          </p:cNvPr>
          <p:cNvSpPr txBox="1"/>
          <p:nvPr/>
        </p:nvSpPr>
        <p:spPr>
          <a:xfrm rot="17217906">
            <a:off x="-752269" y="2990010"/>
            <a:ext cx="3217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>
                <a:solidFill>
                  <a:srgbClr val="002060"/>
                </a:solidFill>
                <a:latin typeface="Caveat" panose="020B0604020202020204" charset="0"/>
              </a:rPr>
              <a:t>No podemos competir, casi sobrevivir</a:t>
            </a:r>
          </a:p>
        </p:txBody>
      </p:sp>
    </p:spTree>
    <p:extLst>
      <p:ext uri="{BB962C8B-B14F-4D97-AF65-F5344CB8AC3E}">
        <p14:creationId xmlns:p14="http://schemas.microsoft.com/office/powerpoint/2010/main" val="1818733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1411775" y="166134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¿Por qué sería importante que la Edición de Revistas se Reconozca como una actividad de Trasnferencia?</a:t>
            </a:r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190" name="Google Shape;190;p27"/>
          <p:cNvGrpSpPr/>
          <p:nvPr/>
        </p:nvGrpSpPr>
        <p:grpSpPr>
          <a:xfrm>
            <a:off x="5909924" y="1231912"/>
            <a:ext cx="3028200" cy="3593754"/>
            <a:chOff x="5909924" y="1189775"/>
            <a:chExt cx="3028200" cy="3593754"/>
          </a:xfrm>
        </p:grpSpPr>
        <p:sp>
          <p:nvSpPr>
            <p:cNvPr id="191" name="Google Shape;191;p27"/>
            <p:cNvSpPr/>
            <p:nvPr/>
          </p:nvSpPr>
          <p:spPr>
            <a:xfrm>
              <a:off x="5909924" y="1189775"/>
              <a:ext cx="3028200" cy="669000"/>
            </a:xfrm>
            <a:prstGeom prst="chevron">
              <a:avLst>
                <a:gd name="adj" fmla="val 50000"/>
              </a:avLst>
            </a:prstGeom>
            <a:solidFill>
              <a:srgbClr val="6CC2DC">
                <a:alpha val="15770"/>
              </a:srgbClr>
            </a:solidFill>
            <a:ln w="9525" cap="flat" cmpd="sng">
              <a:solidFill>
                <a:srgbClr val="1C4587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>
                  <a:solidFill>
                    <a:srgbClr val="1C4587"/>
                  </a:solidFill>
                  <a:latin typeface="Amatic SC"/>
                  <a:ea typeface="Amatic SC"/>
                  <a:cs typeface="Amatic SC"/>
                  <a:sym typeface="Amatic SC"/>
                </a:rPr>
                <a:t>REMUNERAR</a:t>
              </a:r>
              <a:endPara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92" name="Google Shape;192;p27"/>
            <p:cNvSpPr txBox="1"/>
            <p:nvPr/>
          </p:nvSpPr>
          <p:spPr>
            <a:xfrm>
              <a:off x="6167063" y="2167829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93" name="Google Shape;193;p27"/>
          <p:cNvGrpSpPr/>
          <p:nvPr/>
        </p:nvGrpSpPr>
        <p:grpSpPr>
          <a:xfrm>
            <a:off x="0" y="1232137"/>
            <a:ext cx="7574843" cy="3593529"/>
            <a:chOff x="0" y="1190000"/>
            <a:chExt cx="7574843" cy="3610119"/>
          </a:xfrm>
        </p:grpSpPr>
        <p:sp>
          <p:nvSpPr>
            <p:cNvPr id="194" name="Google Shape;194;p27"/>
            <p:cNvSpPr/>
            <p:nvPr/>
          </p:nvSpPr>
          <p:spPr>
            <a:xfrm>
              <a:off x="0" y="1190000"/>
              <a:ext cx="3270000" cy="669000"/>
            </a:xfrm>
            <a:prstGeom prst="homePlate">
              <a:avLst>
                <a:gd name="adj" fmla="val 50000"/>
              </a:avLst>
            </a:prstGeom>
            <a:solidFill>
              <a:srgbClr val="6CC2DC">
                <a:alpha val="15770"/>
              </a:srgbClr>
            </a:solidFill>
            <a:ln w="9525" cap="flat" cmpd="sng">
              <a:solidFill>
                <a:srgbClr val="1C4587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>
                  <a:solidFill>
                    <a:srgbClr val="1C4587"/>
                  </a:solidFill>
                  <a:latin typeface="Amatic SC"/>
                  <a:ea typeface="Amatic SC"/>
                  <a:cs typeface="Amatic SC"/>
                  <a:sym typeface="Amatic SC"/>
                </a:rPr>
                <a:t>Visualizar</a:t>
              </a:r>
              <a:endPara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95" name="Google Shape;195;p27"/>
            <p:cNvSpPr txBox="1"/>
            <p:nvPr/>
          </p:nvSpPr>
          <p:spPr>
            <a:xfrm>
              <a:off x="655360" y="2184419"/>
              <a:ext cx="6919483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96" name="Google Shape;196;p27"/>
          <p:cNvGrpSpPr/>
          <p:nvPr/>
        </p:nvGrpSpPr>
        <p:grpSpPr>
          <a:xfrm>
            <a:off x="2944204" y="1231912"/>
            <a:ext cx="3305700" cy="4155426"/>
            <a:chOff x="2944204" y="1189775"/>
            <a:chExt cx="3305700" cy="4155426"/>
          </a:xfrm>
        </p:grpSpPr>
        <p:sp>
          <p:nvSpPr>
            <p:cNvPr id="197" name="Google Shape;197;p2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6CC2DC">
                <a:alpha val="15770"/>
              </a:srgbClr>
            </a:solidFill>
            <a:ln w="9525" cap="flat" cmpd="sng">
              <a:solidFill>
                <a:srgbClr val="1C4587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>
                  <a:solidFill>
                    <a:srgbClr val="1C4587"/>
                  </a:solidFill>
                  <a:latin typeface="Amatic SC"/>
                  <a:ea typeface="Amatic SC"/>
                  <a:cs typeface="Amatic SC"/>
                  <a:sym typeface="Amatic SC"/>
                </a:rPr>
                <a:t>Reconocer</a:t>
              </a:r>
              <a:endPara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98" name="Google Shape;198;p27"/>
            <p:cNvSpPr txBox="1"/>
            <p:nvPr/>
          </p:nvSpPr>
          <p:spPr>
            <a:xfrm>
              <a:off x="3673724" y="2729501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73BA4C13-944E-42B2-BC70-9FB48760FA8B}"/>
              </a:ext>
            </a:extLst>
          </p:cNvPr>
          <p:cNvSpPr/>
          <p:nvPr/>
        </p:nvSpPr>
        <p:spPr>
          <a:xfrm>
            <a:off x="1387724" y="2167056"/>
            <a:ext cx="7526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Visualiza la labor revistas, y las personas que hay detrás, y que es fundamental para la investigación española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2214F5-B1FB-49E0-B201-D5406BC4456C}"/>
              </a:ext>
            </a:extLst>
          </p:cNvPr>
          <p:cNvSpPr/>
          <p:nvPr/>
        </p:nvSpPr>
        <p:spPr>
          <a:xfrm>
            <a:off x="1380883" y="3127029"/>
            <a:ext cx="7297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Igualmente se debe reconocer su importancia, para que la comunidad entienda el sentido de la actividad, al objeto de poder atraer más recursos humanos.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E81A6D-D8BD-4890-9985-AC57A9F2DC67}"/>
              </a:ext>
            </a:extLst>
          </p:cNvPr>
          <p:cNvSpPr/>
          <p:nvPr/>
        </p:nvSpPr>
        <p:spPr>
          <a:xfrm>
            <a:off x="1341864" y="4294851"/>
            <a:ext cx="7611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El mejor reconocimiento es que quienes gestionan la edición de artículos obtengan una remuneración parecida a quiens los hacen.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ctrTitle" idx="4294967295"/>
          </p:nvPr>
        </p:nvSpPr>
        <p:spPr>
          <a:xfrm>
            <a:off x="2304045" y="1116158"/>
            <a:ext cx="5868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>
                <a:solidFill>
                  <a:srgbClr val="CC0000"/>
                </a:solidFill>
              </a:rPr>
              <a:t>Ahora es el momento</a:t>
            </a:r>
            <a:endParaRPr sz="7200">
              <a:solidFill>
                <a:srgbClr val="CC0000"/>
              </a:solidFill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6" name="Google Shape;170;p25">
            <a:extLst>
              <a:ext uri="{FF2B5EF4-FFF2-40B4-BE49-F238E27FC236}">
                <a16:creationId xmlns:a16="http://schemas.microsoft.com/office/drawing/2014/main" id="{D70652E3-C0F1-4CC8-9738-4F519A3A5C63}"/>
              </a:ext>
            </a:extLst>
          </p:cNvPr>
          <p:cNvSpPr txBox="1">
            <a:spLocks/>
          </p:cNvSpPr>
          <p:nvPr/>
        </p:nvSpPr>
        <p:spPr>
          <a:xfrm>
            <a:off x="2304045" y="254051"/>
            <a:ext cx="5868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ES" sz="5600">
                <a:solidFill>
                  <a:schemeClr val="tx1">
                    <a:lumMod val="75000"/>
                    <a:lumOff val="25000"/>
                  </a:schemeClr>
                </a:solidFill>
              </a:rPr>
              <a:t>La Edición de Revistas como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D815EEB-9574-4675-8B1A-C4A0EF10DB68}"/>
              </a:ext>
            </a:extLst>
          </p:cNvPr>
          <p:cNvSpPr/>
          <p:nvPr/>
        </p:nvSpPr>
        <p:spPr>
          <a:xfrm>
            <a:off x="2161066" y="1978265"/>
            <a:ext cx="5925020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100">
                <a:solidFill>
                  <a:schemeClr val="tx1">
                    <a:lumMod val="75000"/>
                    <a:lumOff val="25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Transferencia reconocida</a:t>
            </a:r>
          </a:p>
        </p:txBody>
      </p:sp>
      <p:sp>
        <p:nvSpPr>
          <p:cNvPr id="8" name="Google Shape;259;p33">
            <a:extLst>
              <a:ext uri="{FF2B5EF4-FFF2-40B4-BE49-F238E27FC236}">
                <a16:creationId xmlns:a16="http://schemas.microsoft.com/office/drawing/2014/main" id="{1CA952DB-FC42-42E3-B8C6-7E91767490CD}"/>
              </a:ext>
            </a:extLst>
          </p:cNvPr>
          <p:cNvSpPr txBox="1">
            <a:spLocks/>
          </p:cNvSpPr>
          <p:nvPr/>
        </p:nvSpPr>
        <p:spPr>
          <a:xfrm>
            <a:off x="6993273" y="119102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sp>
        <p:nvSpPr>
          <p:cNvPr id="9" name="Google Shape;260;p33">
            <a:extLst>
              <a:ext uri="{FF2B5EF4-FFF2-40B4-BE49-F238E27FC236}">
                <a16:creationId xmlns:a16="http://schemas.microsoft.com/office/drawing/2014/main" id="{E6955DAD-AF3B-4E4C-A972-6A00E9EA5362}"/>
              </a:ext>
            </a:extLst>
          </p:cNvPr>
          <p:cNvSpPr txBox="1">
            <a:spLocks/>
          </p:cNvSpPr>
          <p:nvPr/>
        </p:nvSpPr>
        <p:spPr>
          <a:xfrm>
            <a:off x="1544465" y="3515337"/>
            <a:ext cx="14115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ES" sz="4800"/>
              <a:t>GRACIAS</a:t>
            </a:r>
          </a:p>
        </p:txBody>
      </p:sp>
      <p:sp>
        <p:nvSpPr>
          <p:cNvPr id="10" name="Google Shape;261;p33">
            <a:extLst>
              <a:ext uri="{FF2B5EF4-FFF2-40B4-BE49-F238E27FC236}">
                <a16:creationId xmlns:a16="http://schemas.microsoft.com/office/drawing/2014/main" id="{C48A4E9C-D03D-4F32-908B-1A019C912FA5}"/>
              </a:ext>
            </a:extLst>
          </p:cNvPr>
          <p:cNvSpPr txBox="1">
            <a:spLocks/>
          </p:cNvSpPr>
          <p:nvPr/>
        </p:nvSpPr>
        <p:spPr>
          <a:xfrm>
            <a:off x="4383806" y="3341028"/>
            <a:ext cx="53544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indent="0">
              <a:buFont typeface="Caveat"/>
              <a:buNone/>
            </a:pPr>
            <a:r>
              <a:rPr lang="en-US" sz="3600" b="1"/>
              <a:t>¿Alguna pregunta?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linkClick r:id="rId3"/>
              </a:rPr>
              <a:t>rafael.repiso@gmail.com</a:t>
            </a:r>
            <a:endParaRPr lang="en-US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3600" b="1"/>
          </a:p>
        </p:txBody>
      </p:sp>
      <p:sp>
        <p:nvSpPr>
          <p:cNvPr id="11" name="Google Shape;262;p33">
            <a:extLst>
              <a:ext uri="{FF2B5EF4-FFF2-40B4-BE49-F238E27FC236}">
                <a16:creationId xmlns:a16="http://schemas.microsoft.com/office/drawing/2014/main" id="{2A33D7B0-E6AF-4F8C-A1F7-A09C42D39508}"/>
              </a:ext>
            </a:extLst>
          </p:cNvPr>
          <p:cNvSpPr/>
          <p:nvPr/>
        </p:nvSpPr>
        <p:spPr>
          <a:xfrm>
            <a:off x="1265376" y="3034212"/>
            <a:ext cx="2077338" cy="167442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dirty="0">
                <a:solidFill>
                  <a:srgbClr val="C00000"/>
                </a:solidFill>
              </a:rPr>
              <a:t>Revistas y evaluación del profesorado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0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Orden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354625" y="1266525"/>
            <a:ext cx="7889388" cy="3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s-ES" dirty="0"/>
              <a:t>Sexenio de Transferencia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s-ES" dirty="0"/>
              <a:t>¿Es la edición de revistas un mérito de transferencia? JUSTICIA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dirty="0"/>
              <a:t>¿</a:t>
            </a:r>
            <a:r>
              <a:rPr lang="es-ES" dirty="0"/>
              <a:t>Es necesario </a:t>
            </a:r>
            <a:r>
              <a:rPr lang="en" dirty="0"/>
              <a:t> </a:t>
            </a:r>
            <a:r>
              <a:rPr lang="es-ES" dirty="0"/>
              <a:t>reconocer la labor del personal de las revistas? </a:t>
            </a:r>
            <a:r>
              <a:rPr lang="es-ES" dirty="0">
                <a:solidFill>
                  <a:srgbClr val="C00000"/>
                </a:solidFill>
              </a:rPr>
              <a:t>NECESIDAD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6749900-7A63-4029-ACBF-9DC32CC94F66}"/>
              </a:ext>
            </a:extLst>
          </p:cNvPr>
          <p:cNvSpPr/>
          <p:nvPr/>
        </p:nvSpPr>
        <p:spPr>
          <a:xfrm rot="19897891">
            <a:off x="1500187" y="2936496"/>
            <a:ext cx="1471613" cy="16287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C:\Users\RAFAEL~1\AppData\Local\Temp\x10sctmp4.png">
            <a:extLst>
              <a:ext uri="{FF2B5EF4-FFF2-40B4-BE49-F238E27FC236}">
                <a16:creationId xmlns:a16="http://schemas.microsoft.com/office/drawing/2014/main" id="{83EF17ED-DB16-4FE9-A6B7-541D32BFC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r="16479"/>
          <a:stretch/>
        </p:blipFill>
        <p:spPr bwMode="auto">
          <a:xfrm rot="19897891">
            <a:off x="1548872" y="3065296"/>
            <a:ext cx="1205950" cy="10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8;p14">
            <a:extLst>
              <a:ext uri="{FF2B5EF4-FFF2-40B4-BE49-F238E27FC236}">
                <a16:creationId xmlns:a16="http://schemas.microsoft.com/office/drawing/2014/main" id="{23CB86D8-7854-46AB-87DF-E00E7AA5929A}"/>
              </a:ext>
            </a:extLst>
          </p:cNvPr>
          <p:cNvSpPr txBox="1">
            <a:spLocks/>
          </p:cNvSpPr>
          <p:nvPr/>
        </p:nvSpPr>
        <p:spPr>
          <a:xfrm rot="19897891">
            <a:off x="2048546" y="4014249"/>
            <a:ext cx="873612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s-ES" sz="1600" dirty="0" err="1"/>
              <a:t>pingarrón</a:t>
            </a:r>
            <a:endParaRPr lang="es-ES" sz="16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1F03D24-E0EC-43B2-9170-0CF0138166DE}"/>
              </a:ext>
            </a:extLst>
          </p:cNvPr>
          <p:cNvSpPr/>
          <p:nvPr/>
        </p:nvSpPr>
        <p:spPr>
          <a:xfrm rot="19425515">
            <a:off x="1091822" y="3170934"/>
            <a:ext cx="200699" cy="324113"/>
          </a:xfrm>
          <a:prstGeom prst="rect">
            <a:avLst/>
          </a:prstGeom>
          <a:solidFill>
            <a:srgbClr val="F2F2F2">
              <a:alpha val="50196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42120CC-FB0D-430F-BFF5-62D13B8CC378}"/>
              </a:ext>
            </a:extLst>
          </p:cNvPr>
          <p:cNvSpPr/>
          <p:nvPr/>
        </p:nvSpPr>
        <p:spPr>
          <a:xfrm rot="20491151">
            <a:off x="2385003" y="2493110"/>
            <a:ext cx="200699" cy="324113"/>
          </a:xfrm>
          <a:prstGeom prst="rect">
            <a:avLst/>
          </a:prstGeom>
          <a:solidFill>
            <a:srgbClr val="F2F2F2">
              <a:alpha val="50196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9A7CAE7-AA87-423E-AC59-F04D6EE6D29C}"/>
              </a:ext>
            </a:extLst>
          </p:cNvPr>
          <p:cNvSpPr/>
          <p:nvPr/>
        </p:nvSpPr>
        <p:spPr>
          <a:xfrm rot="540268">
            <a:off x="3170036" y="3972292"/>
            <a:ext cx="200699" cy="324113"/>
          </a:xfrm>
          <a:prstGeom prst="rect">
            <a:avLst/>
          </a:prstGeom>
          <a:solidFill>
            <a:srgbClr val="F2F2F2">
              <a:alpha val="50196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061EF34-89A6-454D-B54D-9141123EBF4F}"/>
              </a:ext>
            </a:extLst>
          </p:cNvPr>
          <p:cNvSpPr/>
          <p:nvPr/>
        </p:nvSpPr>
        <p:spPr>
          <a:xfrm>
            <a:off x="1914271" y="4563561"/>
            <a:ext cx="207423" cy="415577"/>
          </a:xfrm>
          <a:prstGeom prst="rect">
            <a:avLst/>
          </a:prstGeom>
          <a:solidFill>
            <a:srgbClr val="F2F2F2">
              <a:alpha val="50196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1397657" y="168277"/>
            <a:ext cx="6939000" cy="3974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1.</a:t>
            </a:r>
            <a:r>
              <a:rPr lang="es-ES" dirty="0"/>
              <a:t> Sexenio de Transferencia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1618022" y="1572759"/>
            <a:ext cx="6939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/>
              <a:t>El Gobierno anuncia un nuevo tipo de Sexenio,:</a:t>
            </a:r>
            <a:br>
              <a:rPr lang="es-ES" dirty="0"/>
            </a:br>
            <a:r>
              <a:rPr lang="es-ES" dirty="0"/>
              <a:t>el “</a:t>
            </a:r>
            <a:r>
              <a:rPr lang="es-ES" b="1" u="sng" dirty="0"/>
              <a:t>Sexenio de Transferencia de Conocimiento e Innovación</a:t>
            </a:r>
            <a:r>
              <a:rPr lang="es-ES" dirty="0"/>
              <a:t>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D3E028-E66E-49CC-984B-42A7DD81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71" y="168277"/>
            <a:ext cx="883444" cy="1227891"/>
          </a:xfrm>
          <a:prstGeom prst="rect">
            <a:avLst/>
          </a:prstGeom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22F800DA-AECF-4A63-8A7B-00902228F85B}"/>
              </a:ext>
            </a:extLst>
          </p:cNvPr>
          <p:cNvSpPr txBox="1">
            <a:spLocks/>
          </p:cNvSpPr>
          <p:nvPr/>
        </p:nvSpPr>
        <p:spPr>
          <a:xfrm>
            <a:off x="1932346" y="917843"/>
            <a:ext cx="6939000" cy="3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Cronología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F219044-3F49-43F8-AC41-036735B77AAA}"/>
              </a:ext>
            </a:extLst>
          </p:cNvPr>
          <p:cNvSpPr/>
          <p:nvPr/>
        </p:nvSpPr>
        <p:spPr>
          <a:xfrm>
            <a:off x="1438157" y="4497653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veat" panose="020B0604020202020204" charset="0"/>
                <a:ea typeface="Times New Roman" panose="02020603050405020304" pitchFamily="18" charset="0"/>
              </a:rPr>
              <a:t>Se</a:t>
            </a:r>
            <a:r>
              <a:rPr lang="es-ES" sz="2200" dirty="0">
                <a:solidFill>
                  <a:srgbClr val="1C4587"/>
                </a:solidFill>
                <a:latin typeface="Caveat" panose="020B0604020202020204" charset="0"/>
                <a:ea typeface="Times New Roman" panose="02020603050405020304" pitchFamily="18" charset="0"/>
              </a:rPr>
              <a:t> presentan unas 17.000 solicitudes de Sexenio de Transferencia</a:t>
            </a:r>
            <a:endParaRPr lang="es-ES" sz="2200" dirty="0">
              <a:solidFill>
                <a:srgbClr val="1C4587"/>
              </a:solidFill>
              <a:latin typeface="Caveat" panose="020B0604020202020204" charset="0"/>
            </a:endParaRPr>
          </a:p>
        </p:txBody>
      </p:sp>
      <p:sp>
        <p:nvSpPr>
          <p:cNvPr id="10" name="Google Shape;262;p33">
            <a:extLst>
              <a:ext uri="{FF2B5EF4-FFF2-40B4-BE49-F238E27FC236}">
                <a16:creationId xmlns:a16="http://schemas.microsoft.com/office/drawing/2014/main" id="{1F95A308-5D24-4A3D-8618-78318C761B80}"/>
              </a:ext>
            </a:extLst>
          </p:cNvPr>
          <p:cNvSpPr/>
          <p:nvPr/>
        </p:nvSpPr>
        <p:spPr>
          <a:xfrm>
            <a:off x="6243330" y="192856"/>
            <a:ext cx="2313692" cy="1468058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2E45447-980A-4957-9022-E02E23591CD3}"/>
              </a:ext>
            </a:extLst>
          </p:cNvPr>
          <p:cNvSpPr/>
          <p:nvPr/>
        </p:nvSpPr>
        <p:spPr>
          <a:xfrm rot="20993106">
            <a:off x="6427515" y="389627"/>
            <a:ext cx="2072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ES" sz="1600" dirty="0">
                <a:solidFill>
                  <a:srgbClr val="7030A0"/>
                </a:solidFill>
                <a:latin typeface="Caveat" panose="020B0604020202020204" charset="0"/>
                <a:ea typeface="Times New Roman" panose="02020603050405020304" pitchFamily="18" charset="0"/>
              </a:rPr>
            </a:br>
            <a:r>
              <a:rPr lang="es-ES" sz="1600" dirty="0">
                <a:solidFill>
                  <a:srgbClr val="7030A0"/>
                </a:solidFill>
                <a:latin typeface="Caveat" panose="020B0604020202020204" charset="0"/>
                <a:ea typeface="Times New Roman" panose="02020603050405020304" pitchFamily="18" charset="0"/>
              </a:rPr>
              <a:t>Ya existía un sexenio de transferencia. Campo 0. </a:t>
            </a:r>
            <a:endParaRPr lang="es-ES" sz="1600" dirty="0">
              <a:solidFill>
                <a:srgbClr val="7030A0"/>
              </a:solidFill>
              <a:latin typeface="Caveat" panose="020B060402020202020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6560507-7A38-4F9F-BF82-3C6635ED68EC}"/>
              </a:ext>
            </a:extLst>
          </p:cNvPr>
          <p:cNvSpPr/>
          <p:nvPr/>
        </p:nvSpPr>
        <p:spPr>
          <a:xfrm rot="21044265">
            <a:off x="6530442" y="336307"/>
            <a:ext cx="1319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latin typeface="Caveat" panose="020B0604020202020204" charset="0"/>
                <a:ea typeface="Times New Roman" panose="02020603050405020304" pitchFamily="18" charset="0"/>
              </a:rPr>
              <a:t>Nota Mental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9B11FCD-A7FC-4D99-8164-D53C7305138C}"/>
              </a:ext>
            </a:extLst>
          </p:cNvPr>
          <p:cNvSpPr/>
          <p:nvPr/>
        </p:nvSpPr>
        <p:spPr>
          <a:xfrm>
            <a:off x="1546410" y="2548438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1C4587"/>
                </a:solidFill>
                <a:latin typeface="Caveat" panose="020B0604020202020204" charset="0"/>
                <a:ea typeface="Times New Roman" panose="02020603050405020304" pitchFamily="18" charset="0"/>
              </a:rPr>
              <a:t>En la publicación del BOE anual se presenta un nuevo sexenio con unos criterios algo ambiguos.</a:t>
            </a:r>
            <a:endParaRPr lang="es-ES" sz="2200" dirty="0">
              <a:solidFill>
                <a:srgbClr val="1C4587"/>
              </a:solidFill>
              <a:latin typeface="Caveat" panose="020B060402020202020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4D05FFC-292F-4648-A683-7DC379FCFE53}"/>
              </a:ext>
            </a:extLst>
          </p:cNvPr>
          <p:cNvSpPr/>
          <p:nvPr/>
        </p:nvSpPr>
        <p:spPr>
          <a:xfrm>
            <a:off x="1478657" y="3508758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1C4587"/>
                </a:solidFill>
                <a:latin typeface="Caveat" panose="020B0604020202020204" charset="0"/>
                <a:ea typeface="Times New Roman" panose="02020603050405020304" pitchFamily="18" charset="0"/>
              </a:rPr>
              <a:t>El secretario de universidades dio una charla en la Complutense retransmitida en directo</a:t>
            </a:r>
            <a:endParaRPr lang="es-ES" sz="2200" dirty="0">
              <a:solidFill>
                <a:srgbClr val="1C4587"/>
              </a:solidFill>
              <a:latin typeface="Caveat" panose="020B060402020202020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A528E6-8C84-4B4F-A6AB-F2EA61AF57FF}"/>
              </a:ext>
            </a:extLst>
          </p:cNvPr>
          <p:cNvSpPr/>
          <p:nvPr/>
        </p:nvSpPr>
        <p:spPr>
          <a:xfrm rot="1365695">
            <a:off x="6811526" y="3185593"/>
            <a:ext cx="2425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7030A0"/>
                </a:solidFill>
                <a:latin typeface="Caveat" panose="020B0604020202020204" charset="0"/>
                <a:ea typeface="Times New Roman" panose="02020603050405020304" pitchFamily="18" charset="0"/>
              </a:rPr>
              <a:t>(actualmente tiene 31,000 visitas en </a:t>
            </a:r>
            <a:r>
              <a:rPr lang="es-ES" sz="1800" dirty="0" err="1">
                <a:solidFill>
                  <a:srgbClr val="7030A0"/>
                </a:solidFill>
                <a:latin typeface="Caveat" panose="020B0604020202020204" charset="0"/>
                <a:ea typeface="Times New Roman" panose="02020603050405020304" pitchFamily="18" charset="0"/>
              </a:rPr>
              <a:t>youtube</a:t>
            </a:r>
            <a:r>
              <a:rPr lang="es-ES" sz="1800" dirty="0">
                <a:solidFill>
                  <a:srgbClr val="7030A0"/>
                </a:solidFill>
                <a:latin typeface="Caveat" panose="020B0604020202020204" charset="0"/>
                <a:ea typeface="Times New Roman" panose="02020603050405020304" pitchFamily="18" charset="0"/>
              </a:rPr>
              <a:t>).</a:t>
            </a:r>
            <a:endParaRPr lang="es-ES" sz="1800" dirty="0">
              <a:solidFill>
                <a:srgbClr val="7030A0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CF6A864-4689-4CE6-9227-6CF3AE812BD8}"/>
              </a:ext>
            </a:extLst>
          </p:cNvPr>
          <p:cNvSpPr/>
          <p:nvPr/>
        </p:nvSpPr>
        <p:spPr>
          <a:xfrm>
            <a:off x="3569520" y="3344581"/>
            <a:ext cx="1181159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M . </a:t>
            </a:r>
            <a:r>
              <a:rPr lang="es-ES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Pingarrón</a:t>
            </a:r>
            <a:endParaRPr lang="es-E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1397657" y="168277"/>
            <a:ext cx="6939000" cy="3974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1.</a:t>
            </a:r>
            <a:r>
              <a:rPr lang="es-ES" dirty="0"/>
              <a:t> Sexenio de Transferencia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1618022" y="1572759"/>
            <a:ext cx="3311166" cy="29278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s-ES" b="1" dirty="0"/>
              <a:t>Base común con Sexenio Clásico</a:t>
            </a:r>
            <a:br>
              <a:rPr lang="es-ES" b="1" dirty="0"/>
            </a:br>
            <a:endParaRPr lang="es-ES" b="1" dirty="0"/>
          </a:p>
          <a:p>
            <a:pPr marL="0" lvl="0" indent="0"/>
            <a:r>
              <a:rPr lang="es-ES" dirty="0"/>
              <a:t>Reconocer actividades beneficiosas que desarrollan los profesores de universidad (en un ámbito concreto) y no les son reconocidas. Por tanto incentiva y </a:t>
            </a:r>
            <a:r>
              <a:rPr lang="es-ES" u="sng" dirty="0">
                <a:solidFill>
                  <a:srgbClr val="C00000"/>
                </a:solidFill>
              </a:rPr>
              <a:t>convierten en académico lo </a:t>
            </a:r>
            <a:r>
              <a:rPr lang="es-ES" u="sng" dirty="0" err="1">
                <a:solidFill>
                  <a:srgbClr val="C00000"/>
                </a:solidFill>
              </a:rPr>
              <a:t>extra-académico</a:t>
            </a:r>
            <a:r>
              <a:rPr lang="es-ES" dirty="0"/>
              <a:t>. </a:t>
            </a:r>
          </a:p>
        </p:txBody>
      </p:sp>
      <p:sp>
        <p:nvSpPr>
          <p:cNvPr id="4" name="Google Shape;359;p36">
            <a:extLst>
              <a:ext uri="{FF2B5EF4-FFF2-40B4-BE49-F238E27FC236}">
                <a16:creationId xmlns:a16="http://schemas.microsoft.com/office/drawing/2014/main" id="{5EB7599A-C029-49D0-91AD-2792A1ED4E3C}"/>
              </a:ext>
            </a:extLst>
          </p:cNvPr>
          <p:cNvSpPr/>
          <p:nvPr/>
        </p:nvSpPr>
        <p:spPr>
          <a:xfrm>
            <a:off x="281199" y="1667408"/>
            <a:ext cx="1045157" cy="974385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D3E028-E66E-49CC-984B-42A7DD81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165" y="100186"/>
            <a:ext cx="883444" cy="1227891"/>
          </a:xfrm>
          <a:prstGeom prst="rect">
            <a:avLst/>
          </a:prstGeom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22F800DA-AECF-4A63-8A7B-00902228F85B}"/>
              </a:ext>
            </a:extLst>
          </p:cNvPr>
          <p:cNvSpPr txBox="1">
            <a:spLocks/>
          </p:cNvSpPr>
          <p:nvPr/>
        </p:nvSpPr>
        <p:spPr>
          <a:xfrm>
            <a:off x="1932346" y="917843"/>
            <a:ext cx="6939000" cy="3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Filosofía</a:t>
            </a:r>
          </a:p>
        </p:txBody>
      </p:sp>
      <p:sp>
        <p:nvSpPr>
          <p:cNvPr id="10" name="Google Shape;76;p15">
            <a:extLst>
              <a:ext uri="{FF2B5EF4-FFF2-40B4-BE49-F238E27FC236}">
                <a16:creationId xmlns:a16="http://schemas.microsoft.com/office/drawing/2014/main" id="{33AFB483-C511-4ADF-A5F3-BF6E8B40837D}"/>
              </a:ext>
            </a:extLst>
          </p:cNvPr>
          <p:cNvSpPr txBox="1">
            <a:spLocks/>
          </p:cNvSpPr>
          <p:nvPr/>
        </p:nvSpPr>
        <p:spPr>
          <a:xfrm>
            <a:off x="5220854" y="1572759"/>
            <a:ext cx="3311166" cy="292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None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indent="0"/>
            <a:r>
              <a:rPr lang="es-ES" b="1" dirty="0"/>
              <a:t>Características Sexenio Transferencia</a:t>
            </a:r>
          </a:p>
          <a:p>
            <a:pPr marL="0" indent="0"/>
            <a:endParaRPr lang="es-ES" b="1" dirty="0"/>
          </a:p>
          <a:p>
            <a:pPr marL="0" indent="0"/>
            <a:r>
              <a:rPr lang="es-ES" dirty="0"/>
              <a:t>Abierto a la transferencia en cualquier área.</a:t>
            </a:r>
          </a:p>
          <a:p>
            <a:pPr marL="0" indent="0"/>
            <a:r>
              <a:rPr lang="es-ES" dirty="0"/>
              <a:t>Complementario al de investigación.</a:t>
            </a:r>
            <a:br>
              <a:rPr lang="es-ES" dirty="0"/>
            </a:br>
            <a:r>
              <a:rPr lang="es-ES" dirty="0"/>
              <a:t>Parte del conocimiento específico creado en la universidad y transferido.</a:t>
            </a:r>
          </a:p>
          <a:p>
            <a:pPr marL="0" indent="0"/>
            <a:r>
              <a:rPr lang="es-ES" dirty="0"/>
              <a:t>Los criterios no están nada claros.</a:t>
            </a:r>
          </a:p>
        </p:txBody>
      </p:sp>
      <p:sp>
        <p:nvSpPr>
          <p:cNvPr id="11" name="Google Shape;76;p15">
            <a:extLst>
              <a:ext uri="{FF2B5EF4-FFF2-40B4-BE49-F238E27FC236}">
                <a16:creationId xmlns:a16="http://schemas.microsoft.com/office/drawing/2014/main" id="{B4D0560F-D791-42AF-8047-AB397D44EADA}"/>
              </a:ext>
            </a:extLst>
          </p:cNvPr>
          <p:cNvSpPr txBox="1">
            <a:spLocks/>
          </p:cNvSpPr>
          <p:nvPr/>
        </p:nvSpPr>
        <p:spPr>
          <a:xfrm rot="3259334">
            <a:off x="7149394" y="2522508"/>
            <a:ext cx="2516501" cy="80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None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Caveat"/>
              <a:buNone/>
              <a:defRPr sz="30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indent="0"/>
            <a:r>
              <a:rPr lang="es-ES" sz="1800" dirty="0">
                <a:solidFill>
                  <a:srgbClr val="C00000"/>
                </a:solidFill>
              </a:rPr>
              <a:t>Se debe tener un sexenio de investigación para solicitarlo</a:t>
            </a:r>
          </a:p>
        </p:txBody>
      </p:sp>
    </p:spTree>
    <p:extLst>
      <p:ext uri="{BB962C8B-B14F-4D97-AF65-F5344CB8AC3E}">
        <p14:creationId xmlns:p14="http://schemas.microsoft.com/office/powerpoint/2010/main" val="408441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 idx="4294967295"/>
          </p:nvPr>
        </p:nvSpPr>
        <p:spPr>
          <a:xfrm>
            <a:off x="1806950" y="274277"/>
            <a:ext cx="7146134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dirty="0"/>
              <a:t>c</a:t>
            </a:r>
            <a:r>
              <a:rPr lang="en" sz="7200" dirty="0"/>
              <a:t>oncept</a:t>
            </a:r>
            <a:r>
              <a:rPr lang="es-ES" sz="7200" dirty="0"/>
              <a:t>o de transferencia</a:t>
            </a:r>
            <a:endParaRPr sz="72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4294967295"/>
          </p:nvPr>
        </p:nvSpPr>
        <p:spPr>
          <a:xfrm>
            <a:off x="1905009" y="1622355"/>
            <a:ext cx="5265363" cy="31679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ES" dirty="0"/>
              <a:t>La transferencia se realiza porque </a:t>
            </a:r>
            <a:r>
              <a:rPr lang="es-ES" b="1" dirty="0"/>
              <a:t>una persona</a:t>
            </a:r>
            <a:r>
              <a:rPr lang="es-ES" dirty="0"/>
              <a:t>, un académico o investigador, sale de su rutina de trabajo (docente e investigadora) y </a:t>
            </a:r>
            <a:r>
              <a:rPr lang="es-ES" b="1" dirty="0"/>
              <a:t>desde la base de su conocimiento especializado</a:t>
            </a:r>
            <a:r>
              <a:rPr lang="es-ES" dirty="0"/>
              <a:t> y su capacidad investigadora comienza a realizar una </a:t>
            </a:r>
            <a:r>
              <a:rPr lang="es-ES" b="1" dirty="0"/>
              <a:t>función diferente </a:t>
            </a:r>
            <a:r>
              <a:rPr lang="es-ES" dirty="0"/>
              <a:t>(por ej. como evaluador de convocatorias o editor de revistas), </a:t>
            </a:r>
            <a:r>
              <a:rPr lang="es-ES" b="1" dirty="0"/>
              <a:t>con resultados diferentes </a:t>
            </a:r>
            <a:r>
              <a:rPr lang="es-ES" dirty="0"/>
              <a:t>generando un </a:t>
            </a:r>
            <a:r>
              <a:rPr lang="es-ES" b="1" dirty="0"/>
              <a:t>beneficio social o económico a uno o varios colectivos </a:t>
            </a:r>
            <a:r>
              <a:rPr lang="es-ES" dirty="0"/>
              <a:t>(la industria, la sociedad o el mismo colectivo académico). </a:t>
            </a:r>
            <a:endParaRPr dirty="0"/>
          </a:p>
        </p:txBody>
      </p:sp>
      <p:sp>
        <p:nvSpPr>
          <p:cNvPr id="89" name="Google Shape;89;p17"/>
          <p:cNvSpPr/>
          <p:nvPr/>
        </p:nvSpPr>
        <p:spPr>
          <a:xfrm>
            <a:off x="7238991" y="2198405"/>
            <a:ext cx="1693301" cy="1715846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 rot="1472978">
            <a:off x="849931" y="113792"/>
            <a:ext cx="989994" cy="9643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7337050" y="1454303"/>
            <a:ext cx="433447" cy="42119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 rot="2487249">
            <a:off x="8250186" y="4505024"/>
            <a:ext cx="308371" cy="2996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" name="Google Shape;87;p17">
            <a:extLst>
              <a:ext uri="{FF2B5EF4-FFF2-40B4-BE49-F238E27FC236}">
                <a16:creationId xmlns:a16="http://schemas.microsoft.com/office/drawing/2014/main" id="{E3C2C3E5-5D4D-47FE-921E-AB9D2B136699}"/>
              </a:ext>
            </a:extLst>
          </p:cNvPr>
          <p:cNvSpPr txBox="1">
            <a:spLocks/>
          </p:cNvSpPr>
          <p:nvPr/>
        </p:nvSpPr>
        <p:spPr>
          <a:xfrm rot="16200000">
            <a:off x="-663915" y="2061606"/>
            <a:ext cx="4498162" cy="37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 i="0" u="none" strike="noStrike" cap="none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ES" sz="2800" dirty="0">
                <a:solidFill>
                  <a:srgbClr val="C00000"/>
                </a:solidFill>
              </a:rPr>
              <a:t>Síntesis de la convocatoria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es-ES" dirty="0"/>
              <a:t>La primer convocatoria se caracteriza por ser una prueba piloto que pondrá las bases de las futuras convocatorias.</a:t>
            </a:r>
            <a:r>
              <a:rPr lang="en" dirty="0"/>
              <a:t>”</a:t>
            </a:r>
            <a:endParaRPr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5DAE522-6BBD-42AF-9F6F-516A832EF974}"/>
              </a:ext>
            </a:extLst>
          </p:cNvPr>
          <p:cNvSpPr/>
          <p:nvPr/>
        </p:nvSpPr>
        <p:spPr>
          <a:xfrm rot="1230003">
            <a:off x="7637897" y="226112"/>
            <a:ext cx="107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C00000"/>
                </a:solidFill>
                <a:latin typeface="Caveat" panose="020B0604020202020204" charset="0"/>
              </a:rPr>
              <a:t>Prisas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EFA00BA-ED88-4C5C-9E9B-FD1DDB04E265}"/>
              </a:ext>
            </a:extLst>
          </p:cNvPr>
          <p:cNvSpPr/>
          <p:nvPr/>
        </p:nvSpPr>
        <p:spPr>
          <a:xfrm rot="20443249">
            <a:off x="685334" y="4464517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latin typeface="Caveat" panose="020B0604020202020204" charset="0"/>
              </a:rPr>
              <a:t>Falta de Previsión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28459AB-ADBF-4583-9950-A223DB38A995}"/>
              </a:ext>
            </a:extLst>
          </p:cNvPr>
          <p:cNvSpPr/>
          <p:nvPr/>
        </p:nvSpPr>
        <p:spPr>
          <a:xfrm rot="289686">
            <a:off x="7097958" y="4310628"/>
            <a:ext cx="1967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7030A0"/>
                </a:solidFill>
                <a:latin typeface="Caveat" panose="020B0604020202020204" charset="0"/>
              </a:rPr>
              <a:t>Inexistencia de una normativa clara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8FC9FB0-8391-4401-8434-CF1FD810E4E0}"/>
              </a:ext>
            </a:extLst>
          </p:cNvPr>
          <p:cNvSpPr/>
          <p:nvPr/>
        </p:nvSpPr>
        <p:spPr>
          <a:xfrm rot="20863235">
            <a:off x="4449504" y="231347"/>
            <a:ext cx="2251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B050"/>
                </a:solidFill>
                <a:latin typeface="Caveat" panose="020B0604020202020204" charset="0"/>
              </a:rPr>
              <a:t>No hay tribunales para evaluar tanta solicitud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5E52772-5252-494E-B303-E1308CE6E18A}"/>
              </a:ext>
            </a:extLst>
          </p:cNvPr>
          <p:cNvSpPr/>
          <p:nvPr/>
        </p:nvSpPr>
        <p:spPr>
          <a:xfrm rot="1052692">
            <a:off x="2028246" y="4029074"/>
            <a:ext cx="352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B050"/>
                </a:solidFill>
                <a:latin typeface="Caveat" panose="020B0604020202020204" charset="0"/>
              </a:rPr>
              <a:t>Toda persona que cumple el perfil para ser tribunal ha pedido el sexenio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5C814-BCEF-46A4-8453-B27ABFE35A05}"/>
              </a:ext>
            </a:extLst>
          </p:cNvPr>
          <p:cNvSpPr/>
          <p:nvPr/>
        </p:nvSpPr>
        <p:spPr>
          <a:xfrm rot="20733231">
            <a:off x="7416723" y="1483102"/>
            <a:ext cx="170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latin typeface="Caveat" panose="020B0604020202020204" charset="0"/>
              </a:rPr>
              <a:t>¿Medida política?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D5C9920-A75E-49EE-BF9F-E56EF461FEC9}"/>
              </a:ext>
            </a:extLst>
          </p:cNvPr>
          <p:cNvSpPr/>
          <p:nvPr/>
        </p:nvSpPr>
        <p:spPr>
          <a:xfrm rot="21196434">
            <a:off x="7030510" y="2961540"/>
            <a:ext cx="2061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Caveat" panose="020B0604020202020204" charset="0"/>
              </a:rPr>
              <a:t>Doble trabajo, evaluar y redactar documento evaluativo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23301D5-0D21-471D-8CF0-57C492F237C6}"/>
              </a:ext>
            </a:extLst>
          </p:cNvPr>
          <p:cNvSpPr/>
          <p:nvPr/>
        </p:nvSpPr>
        <p:spPr>
          <a:xfrm rot="18067852">
            <a:off x="5192581" y="3593479"/>
            <a:ext cx="2617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Caveat" panose="020B0604020202020204" charset="0"/>
              </a:rPr>
              <a:t>Cuando se resuelvan los sexenios de transferencia estaré jubilado</a:t>
            </a:r>
          </a:p>
        </p:txBody>
      </p:sp>
      <p:sp>
        <p:nvSpPr>
          <p:cNvPr id="12" name="Google Shape;337;p36">
            <a:extLst>
              <a:ext uri="{FF2B5EF4-FFF2-40B4-BE49-F238E27FC236}">
                <a16:creationId xmlns:a16="http://schemas.microsoft.com/office/drawing/2014/main" id="{EE700DDF-A466-42BA-A7F6-D4D5E3F46D9B}"/>
              </a:ext>
            </a:extLst>
          </p:cNvPr>
          <p:cNvSpPr/>
          <p:nvPr/>
        </p:nvSpPr>
        <p:spPr>
          <a:xfrm>
            <a:off x="237669" y="3160191"/>
            <a:ext cx="1064419" cy="1025454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1D7034C-C069-4552-B6D8-91ECD8467777}"/>
              </a:ext>
            </a:extLst>
          </p:cNvPr>
          <p:cNvSpPr/>
          <p:nvPr/>
        </p:nvSpPr>
        <p:spPr>
          <a:xfrm rot="19286909">
            <a:off x="197053" y="513526"/>
            <a:ext cx="1967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7030A0"/>
                </a:solidFill>
                <a:latin typeface="Caveat" panose="020B0604020202020204" charset="0"/>
              </a:rPr>
              <a:t>¿Todos aprobados? ¿Todos suspensos?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404934" y="177075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Concretamente se considera mérito de transferencia si cubre alguna de las siguientes áreas…</a:t>
            </a:r>
            <a:endParaRPr sz="2800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2068631" y="1951284"/>
            <a:ext cx="6232038" cy="18695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>
              <a:buNone/>
            </a:pPr>
            <a:r>
              <a:rPr lang="es-ES" dirty="0"/>
              <a:t>1.   Transferencia a través de la </a:t>
            </a:r>
            <a:r>
              <a:rPr lang="es-ES" b="1" dirty="0"/>
              <a:t>formación de investigadores</a:t>
            </a:r>
            <a:r>
              <a:rPr lang="es-ES" dirty="0"/>
              <a:t>.</a:t>
            </a:r>
          </a:p>
          <a:p>
            <a:pPr marL="88900" lvl="0" indent="0">
              <a:buNone/>
            </a:pPr>
            <a:r>
              <a:rPr lang="es-ES" dirty="0"/>
              <a:t>2.   Transferencia del conocimiento propio a través de </a:t>
            </a:r>
            <a:r>
              <a:rPr lang="es-ES" b="1" dirty="0"/>
              <a:t>actividades con otras instituciones.</a:t>
            </a:r>
          </a:p>
          <a:p>
            <a:pPr marL="88900" lvl="0" indent="0">
              <a:buNone/>
            </a:pPr>
            <a:r>
              <a:rPr lang="es-ES" dirty="0"/>
              <a:t>3.   Transferencia generadora de </a:t>
            </a:r>
            <a:r>
              <a:rPr lang="es-ES" b="1" dirty="0"/>
              <a:t>valor económico</a:t>
            </a:r>
            <a:r>
              <a:rPr lang="es-ES" dirty="0"/>
              <a:t>.</a:t>
            </a:r>
          </a:p>
          <a:p>
            <a:pPr marL="88900" lvl="0" indent="0">
              <a:buNone/>
            </a:pPr>
            <a:r>
              <a:rPr lang="es-ES" dirty="0"/>
              <a:t>4.   Transferencia generadora de </a:t>
            </a:r>
            <a:r>
              <a:rPr lang="es-ES" b="1" dirty="0"/>
              <a:t>valor</a:t>
            </a:r>
            <a:r>
              <a:rPr lang="es-ES" dirty="0"/>
              <a:t> </a:t>
            </a:r>
            <a:r>
              <a:rPr lang="es-ES" b="1" dirty="0"/>
              <a:t>social</a:t>
            </a:r>
            <a:r>
              <a:rPr lang="es-ES" dirty="0"/>
              <a:t>.</a:t>
            </a: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6" name="Google Shape;69;p14">
            <a:extLst>
              <a:ext uri="{FF2B5EF4-FFF2-40B4-BE49-F238E27FC236}">
                <a16:creationId xmlns:a16="http://schemas.microsoft.com/office/drawing/2014/main" id="{10397D82-FB95-47AB-BDFA-F9F04464744D}"/>
              </a:ext>
            </a:extLst>
          </p:cNvPr>
          <p:cNvSpPr txBox="1">
            <a:spLocks/>
          </p:cNvSpPr>
          <p:nvPr/>
        </p:nvSpPr>
        <p:spPr>
          <a:xfrm>
            <a:off x="1584568" y="3917205"/>
            <a:ext cx="7559432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88900" indent="0" algn="ctr">
              <a:buNone/>
            </a:pPr>
            <a:r>
              <a:rPr lang="es-ES" sz="2000" u="sng" dirty="0">
                <a:solidFill>
                  <a:srgbClr val="C00000"/>
                </a:solidFill>
              </a:rPr>
              <a:t>Se deben hacer aportaciones en al menos dos áreas diferentes</a:t>
            </a:r>
          </a:p>
        </p:txBody>
      </p:sp>
    </p:spTree>
    <p:extLst>
      <p:ext uri="{BB962C8B-B14F-4D97-AF65-F5344CB8AC3E}">
        <p14:creationId xmlns:p14="http://schemas.microsoft.com/office/powerpoint/2010/main" val="26600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941100" y="2571750"/>
            <a:ext cx="2362200" cy="137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dirty="0">
                <a:latin typeface="Caveat"/>
                <a:ea typeface="Caveat"/>
                <a:cs typeface="Caveat"/>
                <a:sym typeface="Caveat"/>
              </a:rPr>
              <a:t>¿La Edición de Revistas cumple </a:t>
            </a:r>
            <a:br>
              <a:rPr lang="es-ES" sz="2400" b="0" dirty="0">
                <a:latin typeface="Caveat"/>
                <a:ea typeface="Caveat"/>
                <a:cs typeface="Caveat"/>
                <a:sym typeface="Caveat"/>
              </a:rPr>
            </a:br>
            <a:r>
              <a:rPr lang="es-ES" sz="2400" b="0" dirty="0">
                <a:latin typeface="Caveat"/>
                <a:ea typeface="Caveat"/>
                <a:cs typeface="Caveat"/>
                <a:sym typeface="Caveat"/>
              </a:rPr>
              <a:t>estas áreas?</a:t>
            </a:r>
            <a:endParaRPr sz="2400" b="0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10075</TotalTime>
  <Words>1620</Words>
  <Application>Microsoft Office PowerPoint</Application>
  <PresentationFormat>Presentación en pantalla (16:9)</PresentationFormat>
  <Paragraphs>170</Paragraphs>
  <Slides>28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Caveat</vt:lpstr>
      <vt:lpstr>Calibri</vt:lpstr>
      <vt:lpstr>Arial</vt:lpstr>
      <vt:lpstr>Amatic SC</vt:lpstr>
      <vt:lpstr>Times New Roman</vt:lpstr>
      <vt:lpstr>Kate template</vt:lpstr>
      <vt:lpstr>Revistas y evaluación del profesorado</vt:lpstr>
      <vt:lpstr>Hola!</vt:lpstr>
      <vt:lpstr>Orden</vt:lpstr>
      <vt:lpstr>1. Sexenio de Transferencia</vt:lpstr>
      <vt:lpstr>1. Sexenio de Transferencia</vt:lpstr>
      <vt:lpstr>concepto de transferencia</vt:lpstr>
      <vt:lpstr>Presentación de PowerPoint</vt:lpstr>
      <vt:lpstr>Concretamente se considera mérito de transferencia si cubre alguna de las siguientes áreas…</vt:lpstr>
      <vt:lpstr>¿La Edición de Revistas cumple  estas áreas?</vt:lpstr>
      <vt:lpstr>1.   Transferencia a través de la formación de investigadores.</vt:lpstr>
      <vt:lpstr>1.   Transferencia a través de la formación de investigadores.</vt:lpstr>
      <vt:lpstr>2. Transferencia del conocimiento propio a través de actividades con otras instituciones</vt:lpstr>
      <vt:lpstr>2. Transferencia del conocimiento propio a través de actividades con otras instituciones</vt:lpstr>
      <vt:lpstr>3.   Transferencia generadora de valor económico. </vt:lpstr>
      <vt:lpstr>3.   Transferencia generadora de valor económico. </vt:lpstr>
      <vt:lpstr>4. TRANSFERENCIA GENERADORA DE VALOR SOCIAL</vt:lpstr>
      <vt:lpstr>4. TRANSFERENCIA GENERADORA DE VALOR SOCIAL</vt:lpstr>
      <vt:lpstr>Quizás la pregunta no es ¿Qué parámetro de transferencia cumple la edición de revistas? sino</vt:lpstr>
      <vt:lpstr>Ventajas de la Edición de Revistas como Aportación de Transferencia</vt:lpstr>
      <vt:lpstr>¿Es necesario reconocer  esta labor?</vt:lpstr>
      <vt:lpstr>Presentación de PowerPoint</vt:lpstr>
      <vt:lpstr>Revistas en Wos</vt:lpstr>
      <vt:lpstr>Artículos Españoles en WOS 2017</vt:lpstr>
      <vt:lpstr>Las Revistas Españolas son las revistas cabeceras de iberoamérica</vt:lpstr>
      <vt:lpstr>Presentación de PowerPoint</vt:lpstr>
      <vt:lpstr>¿Por qué sería importante que la Edición de Revistas se Reconozca como una actividad de Trasnferencia?</vt:lpstr>
      <vt:lpstr>Ahora es el momento</vt:lpstr>
      <vt:lpstr>Revistas y evaluación del profesorado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Revistas y evaluación del profesorado</dc:title>
  <dc:creator>Rafael Repiso</dc:creator>
  <cp:lastModifiedBy>Revisor</cp:lastModifiedBy>
  <cp:revision>36</cp:revision>
  <dcterms:modified xsi:type="dcterms:W3CDTF">2019-05-24T08:29:50Z</dcterms:modified>
</cp:coreProperties>
</file>