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66" r:id="rId4"/>
    <p:sldId id="258" r:id="rId5"/>
    <p:sldId id="257" r:id="rId6"/>
    <p:sldId id="267" r:id="rId7"/>
    <p:sldId id="268" r:id="rId8"/>
    <p:sldId id="265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12" autoAdjust="0"/>
    <p:restoredTop sz="94660"/>
  </p:normalViewPr>
  <p:slideViewPr>
    <p:cSldViewPr snapToGrid="0">
      <p:cViewPr varScale="1">
        <p:scale>
          <a:sx n="74" d="100"/>
          <a:sy n="74" d="100"/>
        </p:scale>
        <p:origin x="-121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2810C-7CE1-40A1-AF0B-1A39BD8BD96A}" type="datetimeFigureOut">
              <a:rPr lang="es-ES" smtClean="0"/>
              <a:pPr/>
              <a:t>11/05/2019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C4258-48AB-498E-AC8D-4960AD5303A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519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2810C-7CE1-40A1-AF0B-1A39BD8BD96A}" type="datetimeFigureOut">
              <a:rPr lang="es-ES" smtClean="0"/>
              <a:pPr/>
              <a:t>11/05/2019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C4258-48AB-498E-AC8D-4960AD5303A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71259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2810C-7CE1-40A1-AF0B-1A39BD8BD96A}" type="datetimeFigureOut">
              <a:rPr lang="es-ES" smtClean="0"/>
              <a:pPr/>
              <a:t>11/05/2019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C4258-48AB-498E-AC8D-4960AD5303A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4989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2810C-7CE1-40A1-AF0B-1A39BD8BD96A}" type="datetimeFigureOut">
              <a:rPr lang="es-ES" smtClean="0"/>
              <a:pPr/>
              <a:t>11/05/2019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C4258-48AB-498E-AC8D-4960AD5303A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6450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2810C-7CE1-40A1-AF0B-1A39BD8BD96A}" type="datetimeFigureOut">
              <a:rPr lang="es-ES" smtClean="0"/>
              <a:pPr/>
              <a:t>11/05/2019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C4258-48AB-498E-AC8D-4960AD5303A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67336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2810C-7CE1-40A1-AF0B-1A39BD8BD96A}" type="datetimeFigureOut">
              <a:rPr lang="es-ES" smtClean="0"/>
              <a:pPr/>
              <a:t>11/05/2019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C4258-48AB-498E-AC8D-4960AD5303A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8125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2810C-7CE1-40A1-AF0B-1A39BD8BD96A}" type="datetimeFigureOut">
              <a:rPr lang="es-ES" smtClean="0"/>
              <a:pPr/>
              <a:t>11/05/2019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C4258-48AB-498E-AC8D-4960AD5303A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31385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2810C-7CE1-40A1-AF0B-1A39BD8BD96A}" type="datetimeFigureOut">
              <a:rPr lang="es-ES" smtClean="0"/>
              <a:pPr/>
              <a:t>11/05/2019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C4258-48AB-498E-AC8D-4960AD5303A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79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2810C-7CE1-40A1-AF0B-1A39BD8BD96A}" type="datetimeFigureOut">
              <a:rPr lang="es-ES" smtClean="0"/>
              <a:pPr/>
              <a:t>11/05/2019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C4258-48AB-498E-AC8D-4960AD5303A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8120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2810C-7CE1-40A1-AF0B-1A39BD8BD96A}" type="datetimeFigureOut">
              <a:rPr lang="es-ES" smtClean="0"/>
              <a:pPr/>
              <a:t>11/05/2019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C4258-48AB-498E-AC8D-4960AD5303A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76217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2810C-7CE1-40A1-AF0B-1A39BD8BD96A}" type="datetimeFigureOut">
              <a:rPr lang="es-ES" smtClean="0"/>
              <a:pPr/>
              <a:t>11/05/2019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C4258-48AB-498E-AC8D-4960AD5303A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00262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2810C-7CE1-40A1-AF0B-1A39BD8BD96A}" type="datetimeFigureOut">
              <a:rPr lang="es-ES" smtClean="0"/>
              <a:pPr/>
              <a:t>11/05/2019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1C4258-48AB-498E-AC8D-4960AD5303A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4664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53870" y="343727"/>
            <a:ext cx="8086725" cy="1211262"/>
          </a:xfrm>
        </p:spPr>
        <p:txBody>
          <a:bodyPr/>
          <a:lstStyle/>
          <a:p>
            <a:r>
              <a:rPr lang="es-E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13º </a:t>
            </a:r>
            <a:r>
              <a:rPr lang="es-E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Anuario </a:t>
            </a:r>
            <a:r>
              <a:rPr lang="es-E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ThinkEPI</a:t>
            </a:r>
            <a:endParaRPr lang="es-E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829576" y="2906578"/>
            <a:ext cx="3879761" cy="1655762"/>
          </a:xfrm>
        </p:spPr>
        <p:txBody>
          <a:bodyPr>
            <a:normAutofit lnSpcReduction="10000"/>
          </a:bodyPr>
          <a:lstStyle/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Director: </a:t>
            </a:r>
            <a:endParaRPr lang="es-E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Luis Rodríguez-Yunta</a:t>
            </a:r>
            <a:endParaRPr lang="es-E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Redactora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jefe: </a:t>
            </a:r>
            <a:endParaRPr lang="es-E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2440" b="1" dirty="0" smtClean="0">
                <a:latin typeface="Arial" panose="020B0604020202020204" pitchFamily="34" charset="0"/>
                <a:cs typeface="Arial" panose="020B0604020202020204" pitchFamily="34" charset="0"/>
              </a:rPr>
              <a:t>Isabel </a:t>
            </a:r>
            <a:r>
              <a:rPr lang="es-ES" sz="2440" b="1" dirty="0">
                <a:latin typeface="Arial" panose="020B0604020202020204" pitchFamily="34" charset="0"/>
                <a:cs typeface="Arial" panose="020B0604020202020204" pitchFamily="34" charset="0"/>
              </a:rPr>
              <a:t>Olea</a:t>
            </a:r>
          </a:p>
        </p:txBody>
      </p:sp>
      <p:pic>
        <p:nvPicPr>
          <p:cNvPr id="1026" name="Picture 2" descr="Port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674" y="1717484"/>
            <a:ext cx="3473751" cy="4966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9242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20889" y="428979"/>
            <a:ext cx="8003822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000" dirty="0" smtClean="0">
                <a:solidFill>
                  <a:srgbClr val="FF0000"/>
                </a:solidFill>
              </a:rPr>
              <a:t>Anuario </a:t>
            </a:r>
            <a:r>
              <a:rPr lang="es-ES" sz="4000" dirty="0" err="1" smtClean="0">
                <a:solidFill>
                  <a:srgbClr val="FF0000"/>
                </a:solidFill>
              </a:rPr>
              <a:t>ThinkEPI</a:t>
            </a:r>
            <a:r>
              <a:rPr lang="es-ES" sz="4000" dirty="0" smtClean="0">
                <a:solidFill>
                  <a:srgbClr val="0070C0"/>
                </a:solidFill>
              </a:rPr>
              <a:t>, un complemento a </a:t>
            </a:r>
            <a:r>
              <a:rPr lang="es-ES" sz="4000" dirty="0" smtClean="0">
                <a:solidFill>
                  <a:srgbClr val="FF0000"/>
                </a:solidFill>
              </a:rPr>
              <a:t>El profesional de la información</a:t>
            </a:r>
            <a:endParaRPr lang="es-ES" sz="4400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800" dirty="0" smtClean="0"/>
              <a:t>Los árboles (artículos de investigación) impiden ver el bosque (panorama general).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800" dirty="0" smtClean="0"/>
              <a:t>Sector de la </a:t>
            </a:r>
            <a:r>
              <a:rPr lang="es-ES" sz="2800" b="1" dirty="0" smtClean="0"/>
              <a:t>información y documentación</a:t>
            </a:r>
            <a:r>
              <a:rPr lang="es-ES" sz="2800" dirty="0" smtClean="0"/>
              <a:t>, con alto interés para analizar tendencias: dependencia del cambio tecnológico y preocupación por un nuevo rol profesional.</a:t>
            </a:r>
            <a:endParaRPr lang="es-E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800" dirty="0" smtClean="0"/>
              <a:t>Búsqueda de contenidos complementarios: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s-ES" sz="2800" dirty="0" err="1">
                <a:solidFill>
                  <a:schemeClr val="accent5">
                    <a:lumMod val="75000"/>
                  </a:schemeClr>
                </a:solidFill>
              </a:rPr>
              <a:t>State</a:t>
            </a:r>
            <a:r>
              <a:rPr lang="es-ES" sz="2800" dirty="0">
                <a:solidFill>
                  <a:schemeClr val="accent5">
                    <a:lumMod val="75000"/>
                  </a:schemeClr>
                </a:solidFill>
              </a:rPr>
              <a:t> of </a:t>
            </a:r>
            <a:r>
              <a:rPr lang="es-ES" sz="2800" dirty="0" err="1">
                <a:solidFill>
                  <a:schemeClr val="accent5">
                    <a:lumMod val="75000"/>
                  </a:schemeClr>
                </a:solidFill>
              </a:rPr>
              <a:t>the</a:t>
            </a:r>
            <a:r>
              <a:rPr lang="es-ES" sz="2800" dirty="0">
                <a:solidFill>
                  <a:schemeClr val="accent5">
                    <a:lumMod val="75000"/>
                  </a:schemeClr>
                </a:solidFill>
              </a:rPr>
              <a:t> art </a:t>
            </a:r>
            <a:r>
              <a:rPr lang="es-ES" sz="2800" dirty="0" smtClean="0"/>
              <a:t>= Estado </a:t>
            </a:r>
            <a:r>
              <a:rPr lang="es-ES" sz="2800" dirty="0"/>
              <a:t>de la cuestión </a:t>
            </a:r>
            <a:r>
              <a:rPr lang="es-ES" sz="2800" dirty="0" smtClean="0"/>
              <a:t>no meramente bibliográfico sino orientado a la prospectiva.</a:t>
            </a:r>
            <a:endParaRPr lang="es-ES" sz="2800" dirty="0"/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s-ES" sz="2800" dirty="0" smtClean="0">
                <a:solidFill>
                  <a:schemeClr val="accent5">
                    <a:lumMod val="75000"/>
                  </a:schemeClr>
                </a:solidFill>
              </a:rPr>
              <a:t>Debate y opinión </a:t>
            </a:r>
            <a:r>
              <a:rPr lang="es-ES" sz="2800" dirty="0" smtClean="0"/>
              <a:t>de los expertos.</a:t>
            </a:r>
          </a:p>
        </p:txBody>
      </p:sp>
    </p:spTree>
    <p:extLst>
      <p:ext uri="{BB962C8B-B14F-4D97-AF65-F5344CB8AC3E}">
        <p14:creationId xmlns:p14="http://schemas.microsoft.com/office/powerpoint/2010/main" val="28463965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20889" y="428979"/>
            <a:ext cx="8003822" cy="5678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400" dirty="0" smtClean="0">
                <a:solidFill>
                  <a:srgbClr val="0070C0"/>
                </a:solidFill>
              </a:rPr>
              <a:t>La </a:t>
            </a:r>
            <a:r>
              <a:rPr lang="es-ES" sz="4400" dirty="0">
                <a:solidFill>
                  <a:srgbClr val="0070C0"/>
                </a:solidFill>
              </a:rPr>
              <a:t>fórmula </a:t>
            </a:r>
            <a:r>
              <a:rPr lang="es-ES" sz="4400" dirty="0" err="1" smtClean="0">
                <a:solidFill>
                  <a:srgbClr val="0070C0"/>
                </a:solidFill>
              </a:rPr>
              <a:t>ThinkEPI</a:t>
            </a:r>
            <a:endParaRPr lang="es-ES" sz="4400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1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800" dirty="0" smtClean="0"/>
              <a:t>Escritos </a:t>
            </a:r>
            <a:r>
              <a:rPr lang="es-ES" sz="2800" dirty="0"/>
              <a:t>cortos, como ensayos técnicos, que analizan temas de actualidad de la profesión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800" dirty="0"/>
              <a:t>Escritos </a:t>
            </a:r>
            <a:r>
              <a:rPr lang="es-ES" sz="2800" dirty="0" smtClean="0"/>
              <a:t>reflexivos</a:t>
            </a:r>
            <a:r>
              <a:rPr lang="es-ES" sz="2800" dirty="0"/>
              <a:t>, con prospectiva y </a:t>
            </a:r>
            <a:r>
              <a:rPr lang="es-ES" sz="2800" dirty="0" smtClean="0"/>
              <a:t>perspectiva, </a:t>
            </a:r>
            <a:r>
              <a:rPr lang="es-ES" sz="2800" dirty="0"/>
              <a:t>que transmiten experiencia y saber hacer, pautas y criterios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800" dirty="0"/>
              <a:t>Sin necesidad de basarse necesariamente en investigaciones ni en bibliografía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800" dirty="0" smtClean="0"/>
              <a:t>Estos contenidos muy </a:t>
            </a:r>
            <a:r>
              <a:rPr lang="es-ES" sz="2800" dirty="0"/>
              <a:t>probablemente no verían la luz si no existiera el </a:t>
            </a:r>
            <a:r>
              <a:rPr lang="es-ES" sz="2800" dirty="0">
                <a:solidFill>
                  <a:srgbClr val="FF0000"/>
                </a:solidFill>
              </a:rPr>
              <a:t>Anuario</a:t>
            </a:r>
            <a:r>
              <a:rPr lang="es-ES" sz="2800" dirty="0"/>
              <a:t> para canalizarlos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800" dirty="0" smtClean="0"/>
              <a:t>Autores ya consolidados, que cuentan </a:t>
            </a:r>
            <a:r>
              <a:rPr lang="es-ES" sz="2800" dirty="0"/>
              <a:t>con </a:t>
            </a:r>
            <a:r>
              <a:rPr lang="es-ES" sz="2800" dirty="0" smtClean="0"/>
              <a:t>una </a:t>
            </a:r>
            <a:r>
              <a:rPr lang="es-ES" sz="2800" dirty="0"/>
              <a:t>trayectoria profesional o </a:t>
            </a:r>
            <a:r>
              <a:rPr lang="es-ES" sz="2800" dirty="0" smtClean="0"/>
              <a:t>académica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16483986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6154563" y="231844"/>
            <a:ext cx="283845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/>
              <a:t>Producen notas reflexivas sobre temas profesionales</a:t>
            </a:r>
          </a:p>
          <a:p>
            <a:endParaRPr lang="es-ES" sz="2400"/>
          </a:p>
          <a:p>
            <a:r>
              <a:rPr lang="es-ES" sz="2400"/>
              <a:t>Se envían por la lista </a:t>
            </a:r>
            <a:r>
              <a:rPr lang="es-ES" sz="2400" i="1"/>
              <a:t>IweTel</a:t>
            </a:r>
            <a:r>
              <a:rPr lang="es-ES" sz="2400"/>
              <a:t> (5.800 miembros) donde se discuten (</a:t>
            </a:r>
            <a:r>
              <a:rPr lang="es-ES" sz="2400" i="1"/>
              <a:t>open peer review</a:t>
            </a:r>
            <a:r>
              <a:rPr lang="es-ES" sz="2400"/>
              <a:t>)</a:t>
            </a:r>
            <a:endParaRPr lang="es-ES" sz="2400" i="1"/>
          </a:p>
          <a:p>
            <a:endParaRPr lang="es-ES" sz="2400"/>
          </a:p>
          <a:p>
            <a:r>
              <a:rPr lang="es-ES" sz="2400"/>
              <a:t>Una vez discutidas, revisadas y actualizadas se maquetan para el </a:t>
            </a:r>
            <a:r>
              <a:rPr lang="es-ES" sz="2400" i="1">
                <a:solidFill>
                  <a:srgbClr val="FF0000"/>
                </a:solidFill>
              </a:rPr>
              <a:t>Anuario ThinkEPI</a:t>
            </a:r>
          </a:p>
        </p:txBody>
      </p:sp>
      <p:pic>
        <p:nvPicPr>
          <p:cNvPr id="5" name="Picture 4" descr="Grupo ThinkEPI - Portad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98284" y="624596"/>
            <a:ext cx="3653137" cy="1066378"/>
          </a:xfrm>
          <a:prstGeom prst="rect">
            <a:avLst/>
          </a:prstGeom>
          <a:noFill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9" y="2009106"/>
            <a:ext cx="6006853" cy="373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65126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731" y="965915"/>
            <a:ext cx="4352152" cy="4429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ángulo 12"/>
          <p:cNvSpPr/>
          <p:nvPr/>
        </p:nvSpPr>
        <p:spPr>
          <a:xfrm>
            <a:off x="516364" y="167283"/>
            <a:ext cx="81065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http://recyt.fecyt.es/index.php/ThinkEPI</a:t>
            </a:r>
          </a:p>
        </p:txBody>
      </p:sp>
      <p:sp>
        <p:nvSpPr>
          <p:cNvPr id="5" name="Rectángulo 12"/>
          <p:cNvSpPr/>
          <p:nvPr/>
        </p:nvSpPr>
        <p:spPr>
          <a:xfrm>
            <a:off x="4179014" y="2279600"/>
            <a:ext cx="49649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http</a:t>
            </a:r>
            <a:r>
              <a:rPr lang="es-ES" sz="2800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://www.thinkepi.net</a:t>
            </a:r>
            <a:endParaRPr lang="es-ES" sz="2800" dirty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1086" y="2996877"/>
            <a:ext cx="6062730" cy="3525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79718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20889" y="686557"/>
            <a:ext cx="8003822" cy="48167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400" dirty="0" smtClean="0">
                <a:solidFill>
                  <a:srgbClr val="0070C0"/>
                </a:solidFill>
              </a:rPr>
              <a:t>Novedades Anuario </a:t>
            </a:r>
            <a:r>
              <a:rPr lang="es-ES" sz="4400" dirty="0" err="1" smtClean="0">
                <a:solidFill>
                  <a:srgbClr val="0070C0"/>
                </a:solidFill>
              </a:rPr>
              <a:t>ThinkEPI</a:t>
            </a:r>
            <a:r>
              <a:rPr lang="es-ES" sz="4400" dirty="0" smtClean="0">
                <a:solidFill>
                  <a:srgbClr val="0070C0"/>
                </a:solidFill>
              </a:rPr>
              <a:t> 2019</a:t>
            </a:r>
            <a:endParaRPr lang="es-ES" sz="4400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1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800" dirty="0" smtClean="0"/>
              <a:t>Acceso abierto, sin suscripción</a:t>
            </a:r>
            <a:endParaRPr lang="es-E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800" dirty="0" smtClean="0"/>
              <a:t>Número abierto, publicación continua entre enero y diciembre </a:t>
            </a:r>
            <a:endParaRPr lang="es-E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800" dirty="0" smtClean="0"/>
              <a:t>No inclusión de las reseñas de </a:t>
            </a:r>
            <a:r>
              <a:rPr lang="es-ES" sz="2800" dirty="0" err="1" smtClean="0"/>
              <a:t>Blok</a:t>
            </a:r>
            <a:r>
              <a:rPr lang="es-ES" sz="2800" dirty="0" smtClean="0"/>
              <a:t> de </a:t>
            </a:r>
            <a:r>
              <a:rPr lang="es-ES" sz="2800" dirty="0" err="1" smtClean="0"/>
              <a:t>BiD</a:t>
            </a:r>
            <a:r>
              <a:rPr lang="es-ES" sz="2800" dirty="0" smtClean="0"/>
              <a:t>, puesto que cuentan con su propio sitio web</a:t>
            </a:r>
            <a:endParaRPr lang="es-E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800" dirty="0" smtClean="0"/>
              <a:t>Seguimos apostando por el modelo de revista </a:t>
            </a:r>
            <a:r>
              <a:rPr lang="es-ES" sz="2800" dirty="0" smtClean="0"/>
              <a:t>académica</a:t>
            </a:r>
            <a:endParaRPr lang="es-E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800" dirty="0" smtClean="0"/>
              <a:t>Se mantiene la difusión previa en la lista </a:t>
            </a:r>
            <a:r>
              <a:rPr lang="es-ES" sz="2800" dirty="0" err="1" smtClean="0"/>
              <a:t>iwetel</a:t>
            </a:r>
            <a:r>
              <a:rPr lang="es-ES" sz="2800" dirty="0" smtClean="0"/>
              <a:t> pero se acortan los plazos para la edición definitiva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20572471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20889" y="686557"/>
            <a:ext cx="8003822" cy="5678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400" dirty="0" smtClean="0">
                <a:solidFill>
                  <a:srgbClr val="0070C0"/>
                </a:solidFill>
              </a:rPr>
              <a:t>Secciones de Anuario </a:t>
            </a:r>
            <a:r>
              <a:rPr lang="es-ES" sz="4400" dirty="0" err="1" smtClean="0">
                <a:solidFill>
                  <a:srgbClr val="0070C0"/>
                </a:solidFill>
              </a:rPr>
              <a:t>ThinkEPI</a:t>
            </a:r>
            <a:endParaRPr lang="es-ES" sz="4400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100" dirty="0" smtClean="0"/>
          </a:p>
          <a:p>
            <a:r>
              <a:rPr lang="es-ES" sz="2800" dirty="0" smtClean="0"/>
              <a:t>	 Informes, Conceptos básicos revisitados,…</a:t>
            </a:r>
          </a:p>
          <a:p>
            <a:pPr marL="514350" indent="-514350">
              <a:buFont typeface="+mj-lt"/>
              <a:buAutoNum type="alphaUcPeriod"/>
            </a:pPr>
            <a:r>
              <a:rPr lang="es-ES" sz="2800" dirty="0" smtClean="0"/>
              <a:t>Formación y profesión en Información y Documentación</a:t>
            </a:r>
          </a:p>
          <a:p>
            <a:pPr marL="514350" indent="-514350">
              <a:buFont typeface="+mj-lt"/>
              <a:buAutoNum type="alphaUcPeriod"/>
            </a:pPr>
            <a:r>
              <a:rPr lang="es-ES" sz="2800" dirty="0" smtClean="0"/>
              <a:t>Bibliotecas: políticas y servicios bibliotecarios</a:t>
            </a:r>
          </a:p>
          <a:p>
            <a:pPr marL="514350" indent="-514350">
              <a:buFont typeface="+mj-lt"/>
              <a:buAutoNum type="alphaUcPeriod"/>
            </a:pPr>
            <a:r>
              <a:rPr lang="es-ES" sz="2800" dirty="0" smtClean="0"/>
              <a:t>Promoción de la lectura, edición digital e industrias culturales</a:t>
            </a:r>
          </a:p>
          <a:p>
            <a:pPr marL="514350" indent="-514350">
              <a:buFont typeface="+mj-lt"/>
              <a:buAutoNum type="alphaUcPeriod"/>
            </a:pPr>
            <a:r>
              <a:rPr lang="es-ES" sz="2800" dirty="0" smtClean="0"/>
              <a:t>Comunicación social y medios de comunicación</a:t>
            </a:r>
          </a:p>
          <a:p>
            <a:pPr marL="514350" indent="-514350">
              <a:buFont typeface="+mj-lt"/>
              <a:buAutoNum type="alphaUcPeriod"/>
            </a:pPr>
            <a:r>
              <a:rPr lang="es-ES" sz="2800" dirty="0" smtClean="0"/>
              <a:t>Comunicación científica, edición y fuentes de información</a:t>
            </a:r>
          </a:p>
          <a:p>
            <a:pPr marL="514350" indent="-514350">
              <a:buFont typeface="+mj-lt"/>
              <a:buAutoNum type="alphaUcPeriod"/>
            </a:pPr>
            <a:r>
              <a:rPr lang="es-ES" sz="2800" dirty="0" smtClean="0"/>
              <a:t>Tecnologías de información: normativa y gestión de información</a:t>
            </a:r>
          </a:p>
        </p:txBody>
      </p:sp>
    </p:spTree>
    <p:extLst>
      <p:ext uri="{BB962C8B-B14F-4D97-AF65-F5344CB8AC3E}">
        <p14:creationId xmlns:p14="http://schemas.microsoft.com/office/powerpoint/2010/main" val="17459527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02276" y="1395933"/>
            <a:ext cx="8538693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2000" dirty="0" err="1">
                <a:latin typeface="Frutiger75-Black"/>
              </a:rPr>
              <a:t>Qualis</a:t>
            </a:r>
            <a:r>
              <a:rPr lang="es-ES" sz="2000" dirty="0">
                <a:latin typeface="Frutiger75-Black"/>
              </a:rPr>
              <a:t> Periódicos: el sistema brasileño de evaluación de </a:t>
            </a:r>
            <a:r>
              <a:rPr lang="es-ES" sz="2000" dirty="0" smtClean="0">
                <a:latin typeface="Frutiger75-Black"/>
              </a:rPr>
              <a:t>revistas. </a:t>
            </a:r>
          </a:p>
          <a:p>
            <a:pPr>
              <a:spcAft>
                <a:spcPts val="0"/>
              </a:spcAft>
            </a:pPr>
            <a:r>
              <a:rPr lang="es-ES" sz="2000" dirty="0">
                <a:solidFill>
                  <a:srgbClr val="0070C0"/>
                </a:solidFill>
                <a:latin typeface="Frutiger75-Black"/>
              </a:rPr>
              <a:t>	</a:t>
            </a:r>
            <a:r>
              <a:rPr lang="es-ES" sz="2000" dirty="0" smtClean="0">
                <a:solidFill>
                  <a:srgbClr val="0070C0"/>
                </a:solidFill>
                <a:latin typeface="Frutiger75-Black"/>
              </a:rPr>
              <a:t>	Daniel </a:t>
            </a:r>
            <a:r>
              <a:rPr lang="es-ES" sz="2000" dirty="0">
                <a:solidFill>
                  <a:srgbClr val="0070C0"/>
                </a:solidFill>
                <a:latin typeface="Frutiger75-Black"/>
              </a:rPr>
              <a:t>Martínez-Ávila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ES" sz="2000" dirty="0">
              <a:latin typeface="Frutiger75-Black"/>
            </a:endParaRP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2000" dirty="0">
                <a:latin typeface="Frutiger75-Black"/>
              </a:rPr>
              <a:t>Economía y acceso abierto: ¿es necesario regular el sector de la edición </a:t>
            </a:r>
            <a:r>
              <a:rPr lang="es-ES" sz="2000" dirty="0" smtClean="0">
                <a:latin typeface="Frutiger75-Black"/>
              </a:rPr>
              <a:t>científica? </a:t>
            </a:r>
          </a:p>
          <a:p>
            <a:pPr>
              <a:spcAft>
                <a:spcPts val="0"/>
              </a:spcAft>
            </a:pPr>
            <a:r>
              <a:rPr lang="es-ES" sz="2000" dirty="0">
                <a:solidFill>
                  <a:srgbClr val="0070C0"/>
                </a:solidFill>
                <a:latin typeface="Frutiger75-Black"/>
              </a:rPr>
              <a:t>	</a:t>
            </a:r>
            <a:r>
              <a:rPr lang="es-ES" sz="2000" dirty="0" smtClean="0">
                <a:solidFill>
                  <a:srgbClr val="0070C0"/>
                </a:solidFill>
                <a:latin typeface="Frutiger75-Black"/>
              </a:rPr>
              <a:t>	</a:t>
            </a:r>
            <a:r>
              <a:rPr lang="es-ES" sz="2000" dirty="0" err="1" smtClean="0">
                <a:solidFill>
                  <a:srgbClr val="0070C0"/>
                </a:solidFill>
                <a:latin typeface="Frutiger75-Black"/>
              </a:rPr>
              <a:t>Ernest</a:t>
            </a:r>
            <a:r>
              <a:rPr lang="es-ES" sz="2000" dirty="0" smtClean="0">
                <a:solidFill>
                  <a:srgbClr val="0070C0"/>
                </a:solidFill>
                <a:latin typeface="Frutiger75-Black"/>
              </a:rPr>
              <a:t> </a:t>
            </a:r>
            <a:r>
              <a:rPr lang="es-ES" sz="2000" dirty="0" err="1">
                <a:solidFill>
                  <a:srgbClr val="0070C0"/>
                </a:solidFill>
                <a:latin typeface="Frutiger75-Black"/>
              </a:rPr>
              <a:t>Abadal</a:t>
            </a:r>
            <a:r>
              <a:rPr lang="es-ES" sz="2000" dirty="0">
                <a:solidFill>
                  <a:srgbClr val="0070C0"/>
                </a:solidFill>
                <a:latin typeface="Frutiger75-Black"/>
              </a:rPr>
              <a:t>, Rosa Nonell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ES" sz="2000" dirty="0">
              <a:latin typeface="Frutiger75-Black"/>
            </a:endParaRP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2000" dirty="0">
                <a:latin typeface="Frutiger75-Black"/>
              </a:rPr>
              <a:t>La gestión de revistas: mérito de transferencia universal. Justo y </a:t>
            </a:r>
            <a:r>
              <a:rPr lang="es-ES" sz="2000" dirty="0" smtClean="0">
                <a:latin typeface="Frutiger75-Black"/>
              </a:rPr>
              <a:t>necesario</a:t>
            </a:r>
            <a:r>
              <a:rPr lang="es-ES" sz="2000" dirty="0" smtClean="0">
                <a:solidFill>
                  <a:srgbClr val="0070C0"/>
                </a:solidFill>
                <a:latin typeface="Frutiger75-Black"/>
              </a:rPr>
              <a:t>. </a:t>
            </a:r>
          </a:p>
          <a:p>
            <a:pPr>
              <a:spcAft>
                <a:spcPts val="0"/>
              </a:spcAft>
            </a:pPr>
            <a:r>
              <a:rPr lang="es-ES" sz="2000" dirty="0">
                <a:solidFill>
                  <a:srgbClr val="0070C0"/>
                </a:solidFill>
                <a:latin typeface="Frutiger75-Black"/>
              </a:rPr>
              <a:t>	</a:t>
            </a:r>
            <a:r>
              <a:rPr lang="es-ES" sz="2000" dirty="0" smtClean="0">
                <a:solidFill>
                  <a:srgbClr val="0070C0"/>
                </a:solidFill>
                <a:latin typeface="Frutiger75-Black"/>
              </a:rPr>
              <a:t>	Rafael </a:t>
            </a:r>
            <a:r>
              <a:rPr lang="es-ES" sz="2000" dirty="0">
                <a:solidFill>
                  <a:srgbClr val="0070C0"/>
                </a:solidFill>
                <a:latin typeface="Frutiger75-Black"/>
              </a:rPr>
              <a:t>Repiso, Daniel Torres-Salinas, Ignacio </a:t>
            </a:r>
            <a:r>
              <a:rPr lang="es-ES" sz="2000" dirty="0" err="1" smtClean="0">
                <a:solidFill>
                  <a:srgbClr val="0070C0"/>
                </a:solidFill>
                <a:latin typeface="Frutiger75-Black"/>
              </a:rPr>
              <a:t>Aguaded</a:t>
            </a:r>
            <a:endParaRPr lang="es-ES" sz="2000" dirty="0" smtClean="0">
              <a:solidFill>
                <a:srgbClr val="0070C0"/>
              </a:solidFill>
              <a:latin typeface="Frutiger75-Black"/>
            </a:endParaRP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ES" sz="2000" dirty="0" smtClean="0">
              <a:latin typeface="Frutiger75-Black"/>
            </a:endParaRPr>
          </a:p>
          <a:p>
            <a:pPr>
              <a:spcAft>
                <a:spcPts val="0"/>
              </a:spcAft>
            </a:pPr>
            <a:r>
              <a:rPr lang="es-ES" sz="2000" dirty="0" smtClean="0">
                <a:latin typeface="Frutiger75-Black"/>
              </a:rPr>
              <a:t>Y en años anteriores</a:t>
            </a:r>
            <a:endParaRPr lang="es-ES" sz="2000" dirty="0">
              <a:latin typeface="Frutiger75-Black"/>
            </a:endParaRP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2000" dirty="0" err="1" smtClean="0">
                <a:latin typeface="Frutiger75-Black"/>
              </a:rPr>
              <a:t>Bibliometría</a:t>
            </a:r>
            <a:r>
              <a:rPr lang="es-ES" sz="2000" dirty="0" smtClean="0">
                <a:latin typeface="Frutiger75-Black"/>
              </a:rPr>
              <a:t> </a:t>
            </a:r>
            <a:r>
              <a:rPr lang="es-ES" sz="2000" dirty="0">
                <a:latin typeface="Frutiger75-Black"/>
              </a:rPr>
              <a:t>y </a:t>
            </a:r>
            <a:r>
              <a:rPr lang="es-ES" sz="2000" dirty="0" smtClean="0">
                <a:latin typeface="Frutiger75-Black"/>
              </a:rPr>
              <a:t>nuevos indicadores, </a:t>
            </a:r>
            <a:r>
              <a:rPr lang="es-ES" sz="2000" dirty="0" smtClean="0">
                <a:latin typeface="Frutiger75-Black"/>
                <a:ea typeface="Calibri" panose="020F0502020204030204" pitchFamily="34" charset="0"/>
                <a:cs typeface="Frutiger75-Black"/>
              </a:rPr>
              <a:t>ciencia abierta, novedades en los sistemas de revisión por pares, bases de datos y sistemas de difusión de revistas, repositorios, </a:t>
            </a:r>
            <a:r>
              <a:rPr lang="es-ES" sz="2000" dirty="0" err="1" smtClean="0">
                <a:latin typeface="Frutiger75-Black"/>
                <a:ea typeface="Calibri" panose="020F0502020204030204" pitchFamily="34" charset="0"/>
                <a:cs typeface="Frutiger75-Black"/>
              </a:rPr>
              <a:t>megarrevistas</a:t>
            </a:r>
            <a:r>
              <a:rPr lang="es-ES" sz="2000" dirty="0" smtClean="0">
                <a:latin typeface="Frutiger75-Black"/>
                <a:ea typeface="Calibri" panose="020F0502020204030204" pitchFamily="34" charset="0"/>
                <a:cs typeface="Frutiger75-Black"/>
              </a:rPr>
              <a:t>, promoción de artículos en medios sociales,…</a:t>
            </a:r>
            <a:endParaRPr lang="es-ES" sz="1600" dirty="0" smtClean="0">
              <a:latin typeface="Frutiger75-Black"/>
              <a:ea typeface="Calibri" panose="020F0502020204030204" pitchFamily="34" charset="0"/>
              <a:cs typeface="Frutiger75-Black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699911" y="643467"/>
            <a:ext cx="818444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600" b="1">
                <a:solidFill>
                  <a:srgbClr val="0070C0"/>
                </a:solidFill>
              </a:rPr>
              <a:t>Algunos artículos directamente relacionados con CRECS</a:t>
            </a:r>
          </a:p>
        </p:txBody>
      </p:sp>
    </p:spTree>
    <p:extLst>
      <p:ext uri="{BB962C8B-B14F-4D97-AF65-F5344CB8AC3E}">
        <p14:creationId xmlns:p14="http://schemas.microsoft.com/office/powerpoint/2010/main" val="22151454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83821" y="282222"/>
            <a:ext cx="7060587" cy="54784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sz="5400" dirty="0">
              <a:solidFill>
                <a:srgbClr val="0070C0"/>
              </a:solidFill>
            </a:endParaRPr>
          </a:p>
          <a:p>
            <a:r>
              <a:rPr lang="es-ES" sz="5400" b="1" dirty="0" smtClean="0">
                <a:solidFill>
                  <a:srgbClr val="FF0000"/>
                </a:solidFill>
              </a:rPr>
              <a:t>Esperamos que os guste</a:t>
            </a:r>
          </a:p>
          <a:p>
            <a:r>
              <a:rPr lang="es-ES" sz="5400" b="1" dirty="0" smtClean="0">
                <a:solidFill>
                  <a:srgbClr val="FF0000"/>
                </a:solidFill>
              </a:rPr>
              <a:t>… y </a:t>
            </a:r>
            <a:r>
              <a:rPr lang="es-ES" sz="5400" b="1" dirty="0">
                <a:solidFill>
                  <a:srgbClr val="FF0000"/>
                </a:solidFill>
              </a:rPr>
              <a:t>que </a:t>
            </a:r>
            <a:r>
              <a:rPr lang="es-ES" sz="5400" b="1" dirty="0" smtClean="0">
                <a:solidFill>
                  <a:srgbClr val="FF0000"/>
                </a:solidFill>
              </a:rPr>
              <a:t>encontréis</a:t>
            </a:r>
            <a:endParaRPr lang="es-ES" sz="8000" b="1" dirty="0">
              <a:solidFill>
                <a:srgbClr val="FF0000"/>
              </a:solidFill>
            </a:endParaRPr>
          </a:p>
          <a:p>
            <a:r>
              <a:rPr lang="es-ES" sz="5400" b="1" dirty="0" smtClean="0">
                <a:solidFill>
                  <a:srgbClr val="FF0000"/>
                </a:solidFill>
              </a:rPr>
              <a:t>contenidos que citar</a:t>
            </a:r>
          </a:p>
          <a:p>
            <a:r>
              <a:rPr lang="es-ES" sz="5400" b="1" smtClean="0">
                <a:solidFill>
                  <a:srgbClr val="FF0000"/>
                </a:solidFill>
              </a:rPr>
              <a:t>y recomendar</a:t>
            </a:r>
            <a:endParaRPr lang="es-ES" sz="5400" b="1" dirty="0">
              <a:solidFill>
                <a:srgbClr val="FF0000"/>
              </a:solidFill>
            </a:endParaRPr>
          </a:p>
          <a:p>
            <a:endParaRPr lang="es-ES" sz="8000" b="1" dirty="0">
              <a:solidFill>
                <a:srgbClr val="FF0000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4629438" y="4285103"/>
            <a:ext cx="40132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0"/>
              </a:spcAft>
            </a:pPr>
            <a:r>
              <a:rPr lang="es-ES" sz="2800" b="1" dirty="0">
                <a:ea typeface="Calibri" panose="020F0502020204030204" pitchFamily="34" charset="0"/>
              </a:rPr>
              <a:t>Isabel Olea</a:t>
            </a:r>
            <a:r>
              <a:rPr lang="es-ES" sz="2800" dirty="0">
                <a:ea typeface="Calibri" panose="020F0502020204030204" pitchFamily="34" charset="0"/>
              </a:rPr>
              <a:t> </a:t>
            </a:r>
          </a:p>
          <a:p>
            <a:pPr algn="r">
              <a:spcAft>
                <a:spcPts val="0"/>
              </a:spcAft>
            </a:pPr>
            <a:r>
              <a:rPr lang="es-ES" sz="2800" i="1" dirty="0">
                <a:solidFill>
                  <a:srgbClr val="0070C0"/>
                </a:solidFill>
                <a:ea typeface="Calibri" panose="020F0502020204030204" pitchFamily="34" charset="0"/>
              </a:rPr>
              <a:t>isabel.iolea@gmail.com</a:t>
            </a:r>
            <a:endParaRPr lang="es-ES" sz="2800" dirty="0">
              <a:solidFill>
                <a:srgbClr val="0070C0"/>
              </a:solidFill>
              <a:ea typeface="Calibri" panose="020F0502020204030204" pitchFamily="34" charset="0"/>
            </a:endParaRPr>
          </a:p>
          <a:p>
            <a:pPr algn="r">
              <a:spcAft>
                <a:spcPts val="0"/>
              </a:spcAft>
            </a:pPr>
            <a:r>
              <a:rPr lang="es-ES" sz="2800" b="1" dirty="0" smtClean="0">
                <a:ea typeface="Calibri" panose="020F0502020204030204" pitchFamily="34" charset="0"/>
              </a:rPr>
              <a:t>Luis Rodríguez-Yunta</a:t>
            </a:r>
            <a:r>
              <a:rPr lang="es-ES" sz="2800" dirty="0" smtClean="0">
                <a:ea typeface="Calibri" panose="020F0502020204030204" pitchFamily="34" charset="0"/>
              </a:rPr>
              <a:t> </a:t>
            </a:r>
            <a:endParaRPr lang="es-ES" sz="2800" dirty="0">
              <a:ea typeface="Calibri" panose="020F0502020204030204" pitchFamily="34" charset="0"/>
            </a:endParaRPr>
          </a:p>
          <a:p>
            <a:pPr algn="r">
              <a:spcAft>
                <a:spcPts val="0"/>
              </a:spcAft>
            </a:pPr>
            <a:r>
              <a:rPr lang="es-ES" sz="2800" i="1" dirty="0" smtClean="0">
                <a:solidFill>
                  <a:srgbClr val="0070C0"/>
                </a:solidFill>
                <a:ea typeface="Calibri" panose="020F0502020204030204" pitchFamily="34" charset="0"/>
              </a:rPr>
              <a:t>thinkepi@gmail.com</a:t>
            </a:r>
            <a:endParaRPr lang="es-ES" sz="2800" dirty="0">
              <a:solidFill>
                <a:srgbClr val="0070C0"/>
              </a:solidFill>
              <a:effectLst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873128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Tema de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Tema de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Tema de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883</TotalTime>
  <Words>312</Words>
  <Application>Microsoft Office PowerPoint</Application>
  <PresentationFormat>Presentación en pantalla (4:3)</PresentationFormat>
  <Paragraphs>62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Tema de Office</vt:lpstr>
      <vt:lpstr>13º Anuario ThinkEPI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10º Anuario ThinkEPI</dc:title>
  <dc:creator>Tomas Baiget</dc:creator>
  <cp:lastModifiedBy>Luis</cp:lastModifiedBy>
  <cp:revision>50</cp:revision>
  <dcterms:created xsi:type="dcterms:W3CDTF">2016-04-10T19:58:55Z</dcterms:created>
  <dcterms:modified xsi:type="dcterms:W3CDTF">2019-05-11T13:14:53Z</dcterms:modified>
</cp:coreProperties>
</file>