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66" r:id="rId5"/>
    <p:sldId id="267" r:id="rId6"/>
    <p:sldId id="297" r:id="rId7"/>
    <p:sldId id="308" r:id="rId8"/>
    <p:sldId id="299" r:id="rId9"/>
    <p:sldId id="300" r:id="rId10"/>
    <p:sldId id="301" r:id="rId11"/>
    <p:sldId id="302" r:id="rId12"/>
    <p:sldId id="307" r:id="rId13"/>
    <p:sldId id="303" r:id="rId14"/>
    <p:sldId id="305" r:id="rId15"/>
    <p:sldId id="306" r:id="rId16"/>
    <p:sldId id="268" r:id="rId17"/>
    <p:sldId id="260" r:id="rId18"/>
    <p:sldId id="285" r:id="rId19"/>
    <p:sldId id="272" r:id="rId20"/>
    <p:sldId id="280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9999"/>
    <a:srgbClr val="33CCCC"/>
    <a:srgbClr val="77D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446" y="-158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oslado\Desktop\2019CRE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oslado\Desktop\2019CRE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oslado\Desktop\2019CREC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ROD-FILES01\dfs\GIIC\_GIC%20(beta)\Proyectos_(beta)\Arce\02_Gestion_proyecto\01_Eventos\2019\2019CRE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ROD-FILES01\dfs\GIIC\_GIC%20(beta)\Proyectos_(beta)\Arce\02_Gestion_proyecto\01_Eventos\2019\2019CREC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oslado\Desktop\2019CREC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oslado\Desktop\2019CRE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Tablas_Graficos!$B$45</c:f>
              <c:strCache>
                <c:ptCount val="1"/>
                <c:pt idx="0">
                  <c:v>Presentadas</c:v>
                </c:pt>
              </c:strCache>
            </c:strRef>
          </c:tx>
          <c:invertIfNegative val="0"/>
          <c:cat>
            <c:strRef>
              <c:f>Tablas_Graficos!$A$46:$A$49</c:f>
              <c:strCache>
                <c:ptCount val="4"/>
                <c:pt idx="0">
                  <c:v>Humanidades</c:v>
                </c:pt>
                <c:pt idx="1">
                  <c:v>Ciencias Sociales</c:v>
                </c:pt>
                <c:pt idx="2">
                  <c:v>Ciencias de la Vida</c:v>
                </c:pt>
                <c:pt idx="3">
                  <c:v>Ciencias Puras</c:v>
                </c:pt>
              </c:strCache>
            </c:strRef>
          </c:cat>
          <c:val>
            <c:numRef>
              <c:f>Tablas_Graficos!$B$46:$B$49</c:f>
              <c:numCache>
                <c:formatCode>General</c:formatCode>
                <c:ptCount val="4"/>
                <c:pt idx="0">
                  <c:v>105</c:v>
                </c:pt>
                <c:pt idx="1">
                  <c:v>96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Tablas_Graficos!$C$45</c:f>
              <c:strCache>
                <c:ptCount val="1"/>
                <c:pt idx="0">
                  <c:v>Sello </c:v>
                </c:pt>
              </c:strCache>
            </c:strRef>
          </c:tx>
          <c:invertIfNegative val="0"/>
          <c:cat>
            <c:strRef>
              <c:f>Tablas_Graficos!$A$46:$A$49</c:f>
              <c:strCache>
                <c:ptCount val="4"/>
                <c:pt idx="0">
                  <c:v>Humanidades</c:v>
                </c:pt>
                <c:pt idx="1">
                  <c:v>Ciencias Sociales</c:v>
                </c:pt>
                <c:pt idx="2">
                  <c:v>Ciencias de la Vida</c:v>
                </c:pt>
                <c:pt idx="3">
                  <c:v>Ciencias Puras</c:v>
                </c:pt>
              </c:strCache>
            </c:strRef>
          </c:cat>
          <c:val>
            <c:numRef>
              <c:f>Tablas_Graficos!$C$46:$C$49</c:f>
              <c:numCache>
                <c:formatCode>General</c:formatCode>
                <c:ptCount val="4"/>
                <c:pt idx="0">
                  <c:v>54</c:v>
                </c:pt>
                <c:pt idx="1">
                  <c:v>36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190016"/>
        <c:axId val="119258112"/>
        <c:axId val="0"/>
      </c:bar3DChart>
      <c:catAx>
        <c:axId val="117190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258112"/>
        <c:crosses val="autoZero"/>
        <c:auto val="1"/>
        <c:lblAlgn val="ctr"/>
        <c:lblOffset val="100"/>
        <c:noMultiLvlLbl val="0"/>
      </c:catAx>
      <c:valAx>
        <c:axId val="11925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1900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Tablas_Graficos!$C$55</c:f>
              <c:strCache>
                <c:ptCount val="1"/>
                <c:pt idx="0">
                  <c:v>Presentadas</c:v>
                </c:pt>
              </c:strCache>
            </c:strRef>
          </c:tx>
          <c:invertIfNegative val="0"/>
          <c:cat>
            <c:strRef>
              <c:f>Tablas_Graficos!$B$56:$B$65</c:f>
              <c:strCache>
                <c:ptCount val="10"/>
                <c:pt idx="0">
                  <c:v>Campo 10. Historia, Geografía y Artes</c:v>
                </c:pt>
                <c:pt idx="1">
                  <c:v>Campo 7. Ciencias Sociales, Políticas, del Comportamiento y de la Educación</c:v>
                </c:pt>
                <c:pt idx="2">
                  <c:v>Campo 11. Filosofía, Filología y Lingüística</c:v>
                </c:pt>
                <c:pt idx="3">
                  <c:v>Campo 9. Derecho y Jurisprudencia</c:v>
                </c:pt>
                <c:pt idx="4">
                  <c:v>Campo 4. Ciencias Biomédicas</c:v>
                </c:pt>
                <c:pt idx="5">
                  <c:v>Campo 6. Ingenierías y Arquitectura</c:v>
                </c:pt>
                <c:pt idx="6">
                  <c:v>Campo 8. Ciencias Económicas y Empresariales</c:v>
                </c:pt>
                <c:pt idx="7">
                  <c:v>Campo 5. Ciencias de la Naturaleza</c:v>
                </c:pt>
                <c:pt idx="8">
                  <c:v>Campo 1. Matemáticas y Física</c:v>
                </c:pt>
                <c:pt idx="9">
                  <c:v>Campo 2. Química</c:v>
                </c:pt>
              </c:strCache>
            </c:strRef>
          </c:cat>
          <c:val>
            <c:numRef>
              <c:f>Tablas_Graficos!$C$56:$C$65</c:f>
              <c:numCache>
                <c:formatCode>General</c:formatCode>
                <c:ptCount val="10"/>
                <c:pt idx="0">
                  <c:v>60</c:v>
                </c:pt>
                <c:pt idx="1">
                  <c:v>58</c:v>
                </c:pt>
                <c:pt idx="2">
                  <c:v>45</c:v>
                </c:pt>
                <c:pt idx="3">
                  <c:v>29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Tablas_Graficos!$D$55</c:f>
              <c:strCache>
                <c:ptCount val="1"/>
                <c:pt idx="0">
                  <c:v>Sello</c:v>
                </c:pt>
              </c:strCache>
            </c:strRef>
          </c:tx>
          <c:invertIfNegative val="0"/>
          <c:cat>
            <c:strRef>
              <c:f>Tablas_Graficos!$B$56:$B$65</c:f>
              <c:strCache>
                <c:ptCount val="10"/>
                <c:pt idx="0">
                  <c:v>Campo 10. Historia, Geografía y Artes</c:v>
                </c:pt>
                <c:pt idx="1">
                  <c:v>Campo 7. Ciencias Sociales, Políticas, del Comportamiento y de la Educación</c:v>
                </c:pt>
                <c:pt idx="2">
                  <c:v>Campo 11. Filosofía, Filología y Lingüística</c:v>
                </c:pt>
                <c:pt idx="3">
                  <c:v>Campo 9. Derecho y Jurisprudencia</c:v>
                </c:pt>
                <c:pt idx="4">
                  <c:v>Campo 4. Ciencias Biomédicas</c:v>
                </c:pt>
                <c:pt idx="5">
                  <c:v>Campo 6. Ingenierías y Arquitectura</c:v>
                </c:pt>
                <c:pt idx="6">
                  <c:v>Campo 8. Ciencias Económicas y Empresariales</c:v>
                </c:pt>
                <c:pt idx="7">
                  <c:v>Campo 5. Ciencias de la Naturaleza</c:v>
                </c:pt>
                <c:pt idx="8">
                  <c:v>Campo 1. Matemáticas y Física</c:v>
                </c:pt>
                <c:pt idx="9">
                  <c:v>Campo 2. Química</c:v>
                </c:pt>
              </c:strCache>
            </c:strRef>
          </c:cat>
          <c:val>
            <c:numRef>
              <c:f>Tablas_Graficos!$D$56:$D$65</c:f>
              <c:numCache>
                <c:formatCode>General</c:formatCode>
                <c:ptCount val="10"/>
                <c:pt idx="0">
                  <c:v>27</c:v>
                </c:pt>
                <c:pt idx="1">
                  <c:v>24</c:v>
                </c:pt>
                <c:pt idx="2">
                  <c:v>27</c:v>
                </c:pt>
                <c:pt idx="3">
                  <c:v>11</c:v>
                </c:pt>
                <c:pt idx="4">
                  <c:v>3</c:v>
                </c:pt>
                <c:pt idx="6">
                  <c:v>1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0615680"/>
        <c:axId val="60662912"/>
        <c:axId val="0"/>
      </c:bar3DChart>
      <c:catAx>
        <c:axId val="60615680"/>
        <c:scaling>
          <c:orientation val="minMax"/>
        </c:scaling>
        <c:delete val="0"/>
        <c:axPos val="l"/>
        <c:majorTickMark val="none"/>
        <c:minorTickMark val="none"/>
        <c:tickLblPos val="nextTo"/>
        <c:crossAx val="60662912"/>
        <c:crosses val="autoZero"/>
        <c:auto val="1"/>
        <c:lblAlgn val="ctr"/>
        <c:lblOffset val="100"/>
        <c:noMultiLvlLbl val="0"/>
      </c:catAx>
      <c:valAx>
        <c:axId val="606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615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Tablas_Graficos!$B$46</c:f>
              <c:strCache>
                <c:ptCount val="1"/>
                <c:pt idx="0">
                  <c:v>Presentadas</c:v>
                </c:pt>
              </c:strCache>
            </c:strRef>
          </c:tx>
          <c:invertIfNegative val="0"/>
          <c:cat>
            <c:strRef>
              <c:f>Tablas_Graficos!$A$47:$A$55</c:f>
              <c:strCache>
                <c:ptCount val="9"/>
                <c:pt idx="0">
                  <c:v>Universidad</c:v>
                </c:pt>
                <c:pt idx="1">
                  <c:v>Editorial</c:v>
                </c:pt>
                <c:pt idx="2">
                  <c:v>Asociación</c:v>
                </c:pt>
                <c:pt idx="3">
                  <c:v>Administración Pública</c:v>
                </c:pt>
                <c:pt idx="4">
                  <c:v>CSIC</c:v>
                </c:pt>
                <c:pt idx="5">
                  <c:v>Otros</c:v>
                </c:pt>
                <c:pt idx="6">
                  <c:v>Sociedad</c:v>
                </c:pt>
                <c:pt idx="7">
                  <c:v>Colegio Oficial</c:v>
                </c:pt>
                <c:pt idx="8">
                  <c:v>Real academia</c:v>
                </c:pt>
              </c:strCache>
            </c:strRef>
          </c:cat>
          <c:val>
            <c:numRef>
              <c:f>Tablas_Graficos!$B$47:$B$55</c:f>
              <c:numCache>
                <c:formatCode>General</c:formatCode>
                <c:ptCount val="9"/>
                <c:pt idx="0">
                  <c:v>147</c:v>
                </c:pt>
                <c:pt idx="1">
                  <c:v>32</c:v>
                </c:pt>
                <c:pt idx="2">
                  <c:v>16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Tablas_Graficos!$C$46</c:f>
              <c:strCache>
                <c:ptCount val="1"/>
                <c:pt idx="0">
                  <c:v>Sello</c:v>
                </c:pt>
              </c:strCache>
            </c:strRef>
          </c:tx>
          <c:invertIfNegative val="0"/>
          <c:cat>
            <c:strRef>
              <c:f>Tablas_Graficos!$A$47:$A$55</c:f>
              <c:strCache>
                <c:ptCount val="9"/>
                <c:pt idx="0">
                  <c:v>Universidad</c:v>
                </c:pt>
                <c:pt idx="1">
                  <c:v>Editorial</c:v>
                </c:pt>
                <c:pt idx="2">
                  <c:v>Asociación</c:v>
                </c:pt>
                <c:pt idx="3">
                  <c:v>Administración Pública</c:v>
                </c:pt>
                <c:pt idx="4">
                  <c:v>CSIC</c:v>
                </c:pt>
                <c:pt idx="5">
                  <c:v>Otros</c:v>
                </c:pt>
                <c:pt idx="6">
                  <c:v>Sociedad</c:v>
                </c:pt>
                <c:pt idx="7">
                  <c:v>Colegio Oficial</c:v>
                </c:pt>
                <c:pt idx="8">
                  <c:v>Real academia</c:v>
                </c:pt>
              </c:strCache>
            </c:strRef>
          </c:cat>
          <c:val>
            <c:numRef>
              <c:f>Tablas_Graficos!$C$47:$C$55</c:f>
              <c:numCache>
                <c:formatCode>General</c:formatCode>
                <c:ptCount val="9"/>
                <c:pt idx="0">
                  <c:v>66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032640"/>
        <c:axId val="54042624"/>
      </c:barChart>
      <c:catAx>
        <c:axId val="54032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54042624"/>
        <c:crosses val="autoZero"/>
        <c:auto val="1"/>
        <c:lblAlgn val="ctr"/>
        <c:lblOffset val="100"/>
        <c:noMultiLvlLbl val="0"/>
      </c:catAx>
      <c:valAx>
        <c:axId val="54042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0326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2">
              <a:lumMod val="50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702080"/>
        <c:axId val="54703616"/>
      </c:lineChart>
      <c:catAx>
        <c:axId val="54702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03616"/>
        <c:crosses val="autoZero"/>
        <c:auto val="1"/>
        <c:lblAlgn val="ctr"/>
        <c:lblOffset val="100"/>
        <c:noMultiLvlLbl val="0"/>
      </c:catAx>
      <c:valAx>
        <c:axId val="54703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70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Presentadas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275</c:v>
                </c:pt>
                <c:pt idx="1">
                  <c:v>443</c:v>
                </c:pt>
                <c:pt idx="2">
                  <c:v>255</c:v>
                </c:pt>
                <c:pt idx="3">
                  <c:v>355</c:v>
                </c:pt>
                <c:pt idx="4">
                  <c:v>354</c:v>
                </c:pt>
                <c:pt idx="5">
                  <c:v>227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Obtienen el Sello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33</c:v>
                </c:pt>
                <c:pt idx="1">
                  <c:v>46</c:v>
                </c:pt>
                <c:pt idx="2">
                  <c:v>31</c:v>
                </c:pt>
                <c:pt idx="3">
                  <c:v>99</c:v>
                </c:pt>
                <c:pt idx="4">
                  <c:v>110</c:v>
                </c:pt>
                <c:pt idx="5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33056"/>
        <c:axId val="54767616"/>
      </c:barChart>
      <c:catAx>
        <c:axId val="5473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54767616"/>
        <c:crosses val="autoZero"/>
        <c:auto val="1"/>
        <c:lblAlgn val="ctr"/>
        <c:lblOffset val="100"/>
        <c:noMultiLvlLbl val="0"/>
      </c:catAx>
      <c:valAx>
        <c:axId val="5476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3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Tasa de éxito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Hoja1!$D$2:$D$7</c:f>
              <c:numCache>
                <c:formatCode>0%</c:formatCode>
                <c:ptCount val="6"/>
                <c:pt idx="0">
                  <c:v>0.12</c:v>
                </c:pt>
                <c:pt idx="1">
                  <c:v>0.10383747178329571</c:v>
                </c:pt>
                <c:pt idx="2">
                  <c:v>0.12156862745098039</c:v>
                </c:pt>
                <c:pt idx="3">
                  <c:v>0.27887323943661974</c:v>
                </c:pt>
                <c:pt idx="4">
                  <c:v>0.31073446327683618</c:v>
                </c:pt>
                <c:pt idx="5">
                  <c:v>0.42731277533039647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774400"/>
        <c:axId val="54781440"/>
      </c:lineChart>
      <c:catAx>
        <c:axId val="54774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81440"/>
        <c:crosses val="autoZero"/>
        <c:auto val="1"/>
        <c:lblAlgn val="ctr"/>
        <c:lblOffset val="100"/>
        <c:noMultiLvlLbl val="0"/>
      </c:catAx>
      <c:valAx>
        <c:axId val="54781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4774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561032431770019"/>
          <c:y val="0.14048323166935539"/>
          <c:w val="0.59287895379845901"/>
          <c:h val="0.77968737687151035"/>
        </c:manualLayout>
      </c:layout>
      <c:pie3DChart>
        <c:varyColors val="1"/>
        <c:ser>
          <c:idx val="0"/>
          <c:order val="0"/>
          <c:tx>
            <c:strRef>
              <c:f>Tablas_Graficos!$G$22</c:f>
              <c:strCache>
                <c:ptCount val="1"/>
                <c:pt idx="0">
                  <c:v>Total general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Tablas_Graficos!$A$23:$A$26</c:f>
              <c:strCache>
                <c:ptCount val="4"/>
                <c:pt idx="0">
                  <c:v>CIENCIAS SOCIALES</c:v>
                </c:pt>
                <c:pt idx="1">
                  <c:v>HUMANIDADES</c:v>
                </c:pt>
                <c:pt idx="2">
                  <c:v>CIENCIAS PURAS</c:v>
                </c:pt>
                <c:pt idx="3">
                  <c:v>CIENCIAS DE LA VIDA</c:v>
                </c:pt>
              </c:strCache>
            </c:strRef>
          </c:cat>
          <c:val>
            <c:numRef>
              <c:f>Tablas_Graficos!$G$23:$G$26</c:f>
              <c:numCache>
                <c:formatCode>General</c:formatCode>
                <c:ptCount val="4"/>
                <c:pt idx="0">
                  <c:v>160</c:v>
                </c:pt>
                <c:pt idx="1">
                  <c:v>176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9047809541292873E-2"/>
          <c:y val="0.35266694389588005"/>
          <c:w val="0.2577124869865357"/>
          <c:h val="0.35531961128325174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Tablas_Graficos!$L$2:$L$11</c:f>
              <c:strCache>
                <c:ptCount val="10"/>
                <c:pt idx="0">
                  <c:v>Campo 7. Ciencias Sociales, Políticas, del Comportamiento y de la Educación</c:v>
                </c:pt>
                <c:pt idx="1">
                  <c:v>Campo 11. Filosofía, Filología y Lingüística</c:v>
                </c:pt>
                <c:pt idx="2">
                  <c:v>Campo 10. Historia, Geografía y Artes</c:v>
                </c:pt>
                <c:pt idx="3">
                  <c:v>Campo 5. Ciencias de la Naturaleza</c:v>
                </c:pt>
                <c:pt idx="4">
                  <c:v>Campo 9. Derecho y Jurisprudencia</c:v>
                </c:pt>
                <c:pt idx="5">
                  <c:v>Campo 4. Ciencias Biomédicas</c:v>
                </c:pt>
                <c:pt idx="6">
                  <c:v>Campo 8. Ciencias Económicas y Empresariales</c:v>
                </c:pt>
                <c:pt idx="7">
                  <c:v>Campo 6. Ingenierías y Arquitectura</c:v>
                </c:pt>
                <c:pt idx="8">
                  <c:v>Campo 1. Matemáticas y Física</c:v>
                </c:pt>
                <c:pt idx="9">
                  <c:v>Campo 2. Química</c:v>
                </c:pt>
              </c:strCache>
            </c:strRef>
          </c:cat>
          <c:val>
            <c:numRef>
              <c:f>Tablas_Graficos!$M$2:$M$11</c:f>
              <c:numCache>
                <c:formatCode>General</c:formatCode>
                <c:ptCount val="10"/>
                <c:pt idx="0">
                  <c:v>113</c:v>
                </c:pt>
                <c:pt idx="1">
                  <c:v>92</c:v>
                </c:pt>
                <c:pt idx="2">
                  <c:v>83</c:v>
                </c:pt>
                <c:pt idx="3">
                  <c:v>29</c:v>
                </c:pt>
                <c:pt idx="4">
                  <c:v>28</c:v>
                </c:pt>
                <c:pt idx="5">
                  <c:v>19</c:v>
                </c:pt>
                <c:pt idx="6">
                  <c:v>17</c:v>
                </c:pt>
                <c:pt idx="7">
                  <c:v>7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394304"/>
        <c:axId val="55396992"/>
      </c:barChart>
      <c:catAx>
        <c:axId val="55394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just">
              <a:defRPr sz="1400" b="1">
                <a:solidFill>
                  <a:schemeClr val="bg2">
                    <a:lumMod val="50000"/>
                  </a:schemeClr>
                </a:solidFill>
              </a:defRPr>
            </a:pPr>
            <a:endParaRPr lang="es-ES"/>
          </a:p>
        </c:txPr>
        <c:crossAx val="55396992"/>
        <c:crosses val="autoZero"/>
        <c:auto val="1"/>
        <c:lblAlgn val="ctr"/>
        <c:lblOffset val="100"/>
        <c:noMultiLvlLbl val="0"/>
      </c:catAx>
      <c:valAx>
        <c:axId val="5539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39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0E66A-474C-4D8E-A05F-69D4F6D92184}" type="doc">
      <dgm:prSet loTypeId="urn:microsoft.com/office/officeart/2005/8/layout/default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90D6063-E7EF-476F-9BB9-E2E94B75150E}">
      <dgm:prSet custT="1"/>
      <dgm:spPr>
        <a:solidFill>
          <a:srgbClr val="649CA4"/>
        </a:solidFill>
      </dgm:spPr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Aumentar la visibilidad y el impacto de la ciencia publicada en España</a:t>
          </a:r>
        </a:p>
      </dgm:t>
    </dgm:pt>
    <dgm:pt modelId="{494E74CE-1987-45E7-A277-92A6F5FEB42A}" type="parTrans" cxnId="{78A59445-BF27-4F7D-8308-C9AA6E85E2D4}">
      <dgm:prSet/>
      <dgm:spPr/>
      <dgm:t>
        <a:bodyPr/>
        <a:lstStyle/>
        <a:p>
          <a:endParaRPr lang="es-ES" sz="1400" b="1"/>
        </a:p>
      </dgm:t>
    </dgm:pt>
    <dgm:pt modelId="{6F8C1228-1482-4D3F-9F41-00E994B7487F}" type="sibTrans" cxnId="{78A59445-BF27-4F7D-8308-C9AA6E85E2D4}">
      <dgm:prSet/>
      <dgm:spPr/>
      <dgm:t>
        <a:bodyPr/>
        <a:lstStyle/>
        <a:p>
          <a:endParaRPr lang="es-ES" sz="1400" b="1"/>
        </a:p>
      </dgm:t>
    </dgm:pt>
    <dgm:pt modelId="{61CCBB07-3C2E-450C-B2E3-E65DE3113FF4}">
      <dgm:prSet custT="1"/>
      <dgm:spPr>
        <a:solidFill>
          <a:srgbClr val="649CA4"/>
        </a:solidFill>
      </dgm:spPr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Decantar las revistas científicas españolas de calidad </a:t>
          </a:r>
          <a:endParaRPr lang="es-ES" sz="1600" b="1" dirty="0">
            <a:latin typeface="Calibri" pitchFamily="34" charset="0"/>
            <a:cs typeface="Calibri" pitchFamily="34" charset="0"/>
          </a:endParaRPr>
        </a:p>
      </dgm:t>
    </dgm:pt>
    <dgm:pt modelId="{86AF5358-0210-4417-875F-11C833887BD4}" type="parTrans" cxnId="{AF3C4913-9591-42B4-8A1E-466EC142C985}">
      <dgm:prSet/>
      <dgm:spPr/>
      <dgm:t>
        <a:bodyPr/>
        <a:lstStyle/>
        <a:p>
          <a:endParaRPr lang="es-ES" sz="1400" b="1"/>
        </a:p>
      </dgm:t>
    </dgm:pt>
    <dgm:pt modelId="{1BE38B66-DB20-4389-A482-F87FD3C38C91}" type="sibTrans" cxnId="{AF3C4913-9591-42B4-8A1E-466EC142C985}">
      <dgm:prSet/>
      <dgm:spPr/>
      <dgm:t>
        <a:bodyPr/>
        <a:lstStyle/>
        <a:p>
          <a:endParaRPr lang="es-ES" sz="1400" b="1"/>
        </a:p>
      </dgm:t>
    </dgm:pt>
    <dgm:pt modelId="{CAA75157-94B1-465A-B33F-B4851E8D2A27}">
      <dgm:prSet custT="1"/>
      <dgm:spPr>
        <a:solidFill>
          <a:srgbClr val="649CA4"/>
        </a:solidFill>
      </dgm:spPr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Elaborar una herramienta útil para las agencias de evaluación</a:t>
          </a:r>
        </a:p>
      </dgm:t>
    </dgm:pt>
    <dgm:pt modelId="{80B97E9C-5081-48CC-BCC5-876E5721EEE9}" type="parTrans" cxnId="{76B97090-F656-446E-B888-406378074CF9}">
      <dgm:prSet/>
      <dgm:spPr/>
      <dgm:t>
        <a:bodyPr/>
        <a:lstStyle/>
        <a:p>
          <a:endParaRPr lang="es-ES" sz="1400" b="1"/>
        </a:p>
      </dgm:t>
    </dgm:pt>
    <dgm:pt modelId="{C343AFF5-6023-4DE3-9EF2-650ABF00457A}" type="sibTrans" cxnId="{76B97090-F656-446E-B888-406378074CF9}">
      <dgm:prSet/>
      <dgm:spPr/>
      <dgm:t>
        <a:bodyPr/>
        <a:lstStyle/>
        <a:p>
          <a:endParaRPr lang="es-ES" sz="1400" b="1"/>
        </a:p>
      </dgm:t>
    </dgm:pt>
    <dgm:pt modelId="{421CDC93-0E1A-457F-8799-27D00FB2D889}">
      <dgm:prSet custT="1"/>
      <dgm:spPr>
        <a:solidFill>
          <a:srgbClr val="649CA4"/>
        </a:solidFill>
      </dgm:spPr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Potenciar la mejora de la calidad editorial y de los contenidos publicados</a:t>
          </a:r>
        </a:p>
      </dgm:t>
    </dgm:pt>
    <dgm:pt modelId="{CAF991E1-81CC-48DA-A8BE-AEE088A91F67}" type="parTrans" cxnId="{C54C2328-B111-40F6-B70D-4975FD2C6E17}">
      <dgm:prSet/>
      <dgm:spPr/>
      <dgm:t>
        <a:bodyPr/>
        <a:lstStyle/>
        <a:p>
          <a:endParaRPr lang="es-ES" sz="1400" b="1"/>
        </a:p>
      </dgm:t>
    </dgm:pt>
    <dgm:pt modelId="{19AC451F-1592-4F14-B2B0-1FF14225B8A9}" type="sibTrans" cxnId="{C54C2328-B111-40F6-B70D-4975FD2C6E17}">
      <dgm:prSet/>
      <dgm:spPr/>
      <dgm:t>
        <a:bodyPr/>
        <a:lstStyle/>
        <a:p>
          <a:endParaRPr lang="es-ES" sz="1400" b="1"/>
        </a:p>
      </dgm:t>
    </dgm:pt>
    <dgm:pt modelId="{709BE6F9-B12C-44CE-964C-28E9BE6CDF5D}">
      <dgm:prSet custT="1"/>
      <dgm:spPr>
        <a:solidFill>
          <a:srgbClr val="649CA4"/>
        </a:solidFill>
      </dgm:spPr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Apoyar la profesionalización mediante el uso de software de gestión integral de  edición y publicación electrónica</a:t>
          </a:r>
          <a:endParaRPr lang="es-ES" sz="1600" b="1" dirty="0"/>
        </a:p>
      </dgm:t>
    </dgm:pt>
    <dgm:pt modelId="{C2D334F5-2243-4B67-BA9D-F42343AF51C7}" type="parTrans" cxnId="{EBB4CBDF-17EF-425C-B3D8-2851CDF02DEC}">
      <dgm:prSet/>
      <dgm:spPr/>
      <dgm:t>
        <a:bodyPr/>
        <a:lstStyle/>
        <a:p>
          <a:endParaRPr lang="es-ES" sz="1400" b="1"/>
        </a:p>
      </dgm:t>
    </dgm:pt>
    <dgm:pt modelId="{0F1ABC1E-D1C4-49A0-9FCD-5FBB45CA7A6F}" type="sibTrans" cxnId="{EBB4CBDF-17EF-425C-B3D8-2851CDF02DEC}">
      <dgm:prSet/>
      <dgm:spPr/>
      <dgm:t>
        <a:bodyPr/>
        <a:lstStyle/>
        <a:p>
          <a:endParaRPr lang="es-ES" sz="1400" b="1"/>
        </a:p>
      </dgm:t>
    </dgm:pt>
    <dgm:pt modelId="{5D88D666-FD9A-496B-AF8F-32047DAEFB01}" type="pres">
      <dgm:prSet presAssocID="{4FE0E66A-474C-4D8E-A05F-69D4F6D921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223E4C-1034-4523-BA98-D40AC678212D}" type="pres">
      <dgm:prSet presAssocID="{421CDC93-0E1A-457F-8799-27D00FB2D889}" presName="node" presStyleLbl="node1" presStyleIdx="0" presStyleCnt="5" custLinFactNeighborX="-23570" custLinFactNeighborY="-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42803-F5FD-4345-8F80-7114390035D8}" type="pres">
      <dgm:prSet presAssocID="{19AC451F-1592-4F14-B2B0-1FF14225B8A9}" presName="sibTrans" presStyleCnt="0"/>
      <dgm:spPr/>
      <dgm:t>
        <a:bodyPr/>
        <a:lstStyle/>
        <a:p>
          <a:endParaRPr lang="es-ES"/>
        </a:p>
      </dgm:t>
    </dgm:pt>
    <dgm:pt modelId="{69064530-10C8-49F3-84B9-DFD96E74772D}" type="pres">
      <dgm:prSet presAssocID="{61CCBB07-3C2E-450C-B2E3-E65DE3113FF4}" presName="node" presStyleLbl="node1" presStyleIdx="1" presStyleCnt="5" custLinFactNeighborX="23110" custLinFactNeighborY="-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5182F-367E-4375-BEAE-C56592F7906A}" type="pres">
      <dgm:prSet presAssocID="{1BE38B66-DB20-4389-A482-F87FD3C38C91}" presName="sibTrans" presStyleCnt="0"/>
      <dgm:spPr/>
      <dgm:t>
        <a:bodyPr/>
        <a:lstStyle/>
        <a:p>
          <a:endParaRPr lang="es-ES"/>
        </a:p>
      </dgm:t>
    </dgm:pt>
    <dgm:pt modelId="{4FC08E55-8C48-4579-BBCB-B46CBE2D0242}" type="pres">
      <dgm:prSet presAssocID="{890D6063-E7EF-476F-9BB9-E2E94B75150E}" presName="node" presStyleLbl="node1" presStyleIdx="2" presStyleCnt="5" custLinFactNeighborX="-22886" custLinFactNeighborY="-4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E8893A-64E5-4287-AE3E-2FE1044D3F9E}" type="pres">
      <dgm:prSet presAssocID="{6F8C1228-1482-4D3F-9F41-00E994B7487F}" presName="sibTrans" presStyleCnt="0"/>
      <dgm:spPr/>
      <dgm:t>
        <a:bodyPr/>
        <a:lstStyle/>
        <a:p>
          <a:endParaRPr lang="es-ES"/>
        </a:p>
      </dgm:t>
    </dgm:pt>
    <dgm:pt modelId="{43AB53FF-C94B-4516-BF42-F6609428E3C0}" type="pres">
      <dgm:prSet presAssocID="{709BE6F9-B12C-44CE-964C-28E9BE6CDF5D}" presName="node" presStyleLbl="node1" presStyleIdx="3" presStyleCnt="5" custLinFactNeighborX="22426" custLinFactNeighborY="-4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0EDF75-CE88-42CA-B62F-18533DD8149B}" type="pres">
      <dgm:prSet presAssocID="{0F1ABC1E-D1C4-49A0-9FCD-5FBB45CA7A6F}" presName="sibTrans" presStyleCnt="0"/>
      <dgm:spPr/>
      <dgm:t>
        <a:bodyPr/>
        <a:lstStyle/>
        <a:p>
          <a:endParaRPr lang="es-ES"/>
        </a:p>
      </dgm:t>
    </dgm:pt>
    <dgm:pt modelId="{971257FB-6E0D-4B39-8C1D-309E0BE99A4D}" type="pres">
      <dgm:prSet presAssocID="{CAA75157-94B1-465A-B33F-B4851E8D2A27}" presName="node" presStyleLbl="node1" presStyleIdx="4" presStyleCnt="5" custLinFactNeighborX="-269" custLinFactNeighborY="-2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3C4913-9591-42B4-8A1E-466EC142C985}" srcId="{4FE0E66A-474C-4D8E-A05F-69D4F6D92184}" destId="{61CCBB07-3C2E-450C-B2E3-E65DE3113FF4}" srcOrd="1" destOrd="0" parTransId="{86AF5358-0210-4417-875F-11C833887BD4}" sibTransId="{1BE38B66-DB20-4389-A482-F87FD3C38C91}"/>
    <dgm:cxn modelId="{77080658-F515-444D-A851-1CCA9DE7B0C7}" type="presOf" srcId="{421CDC93-0E1A-457F-8799-27D00FB2D889}" destId="{99223E4C-1034-4523-BA98-D40AC678212D}" srcOrd="0" destOrd="0" presId="urn:microsoft.com/office/officeart/2005/8/layout/default#1"/>
    <dgm:cxn modelId="{76B97090-F656-446E-B888-406378074CF9}" srcId="{4FE0E66A-474C-4D8E-A05F-69D4F6D92184}" destId="{CAA75157-94B1-465A-B33F-B4851E8D2A27}" srcOrd="4" destOrd="0" parTransId="{80B97E9C-5081-48CC-BCC5-876E5721EEE9}" sibTransId="{C343AFF5-6023-4DE3-9EF2-650ABF00457A}"/>
    <dgm:cxn modelId="{77ECC8FD-B20F-4D86-A2FB-83EFDE6A0049}" type="presOf" srcId="{709BE6F9-B12C-44CE-964C-28E9BE6CDF5D}" destId="{43AB53FF-C94B-4516-BF42-F6609428E3C0}" srcOrd="0" destOrd="0" presId="urn:microsoft.com/office/officeart/2005/8/layout/default#1"/>
    <dgm:cxn modelId="{8EFF4FFD-16AC-4C95-BF92-3E3266452D81}" type="presOf" srcId="{4FE0E66A-474C-4D8E-A05F-69D4F6D92184}" destId="{5D88D666-FD9A-496B-AF8F-32047DAEFB01}" srcOrd="0" destOrd="0" presId="urn:microsoft.com/office/officeart/2005/8/layout/default#1"/>
    <dgm:cxn modelId="{36602A1F-FD53-4D09-AAB3-05E5D9F2BC47}" type="presOf" srcId="{CAA75157-94B1-465A-B33F-B4851E8D2A27}" destId="{971257FB-6E0D-4B39-8C1D-309E0BE99A4D}" srcOrd="0" destOrd="0" presId="urn:microsoft.com/office/officeart/2005/8/layout/default#1"/>
    <dgm:cxn modelId="{C54C2328-B111-40F6-B70D-4975FD2C6E17}" srcId="{4FE0E66A-474C-4D8E-A05F-69D4F6D92184}" destId="{421CDC93-0E1A-457F-8799-27D00FB2D889}" srcOrd="0" destOrd="0" parTransId="{CAF991E1-81CC-48DA-A8BE-AEE088A91F67}" sibTransId="{19AC451F-1592-4F14-B2B0-1FF14225B8A9}"/>
    <dgm:cxn modelId="{78A59445-BF27-4F7D-8308-C9AA6E85E2D4}" srcId="{4FE0E66A-474C-4D8E-A05F-69D4F6D92184}" destId="{890D6063-E7EF-476F-9BB9-E2E94B75150E}" srcOrd="2" destOrd="0" parTransId="{494E74CE-1987-45E7-A277-92A6F5FEB42A}" sibTransId="{6F8C1228-1482-4D3F-9F41-00E994B7487F}"/>
    <dgm:cxn modelId="{EBB4CBDF-17EF-425C-B3D8-2851CDF02DEC}" srcId="{4FE0E66A-474C-4D8E-A05F-69D4F6D92184}" destId="{709BE6F9-B12C-44CE-964C-28E9BE6CDF5D}" srcOrd="3" destOrd="0" parTransId="{C2D334F5-2243-4B67-BA9D-F42343AF51C7}" sibTransId="{0F1ABC1E-D1C4-49A0-9FCD-5FBB45CA7A6F}"/>
    <dgm:cxn modelId="{7EC4BAF5-6A48-4BA3-8D4A-4A8C0971E210}" type="presOf" srcId="{61CCBB07-3C2E-450C-B2E3-E65DE3113FF4}" destId="{69064530-10C8-49F3-84B9-DFD96E74772D}" srcOrd="0" destOrd="0" presId="urn:microsoft.com/office/officeart/2005/8/layout/default#1"/>
    <dgm:cxn modelId="{C557176F-3B3B-41FB-A256-C80FC113913A}" type="presOf" srcId="{890D6063-E7EF-476F-9BB9-E2E94B75150E}" destId="{4FC08E55-8C48-4579-BBCB-B46CBE2D0242}" srcOrd="0" destOrd="0" presId="urn:microsoft.com/office/officeart/2005/8/layout/default#1"/>
    <dgm:cxn modelId="{F2A6B1A6-0E42-4D5B-8B84-DCCDD23F99F6}" type="presParOf" srcId="{5D88D666-FD9A-496B-AF8F-32047DAEFB01}" destId="{99223E4C-1034-4523-BA98-D40AC678212D}" srcOrd="0" destOrd="0" presId="urn:microsoft.com/office/officeart/2005/8/layout/default#1"/>
    <dgm:cxn modelId="{1EBB8083-F9B6-447A-A277-662BE39B6CBF}" type="presParOf" srcId="{5D88D666-FD9A-496B-AF8F-32047DAEFB01}" destId="{45642803-F5FD-4345-8F80-7114390035D8}" srcOrd="1" destOrd="0" presId="urn:microsoft.com/office/officeart/2005/8/layout/default#1"/>
    <dgm:cxn modelId="{6853E526-383D-46BB-94AC-2277EA2B6997}" type="presParOf" srcId="{5D88D666-FD9A-496B-AF8F-32047DAEFB01}" destId="{69064530-10C8-49F3-84B9-DFD96E74772D}" srcOrd="2" destOrd="0" presId="urn:microsoft.com/office/officeart/2005/8/layout/default#1"/>
    <dgm:cxn modelId="{44773E96-5163-4191-AAC4-A7997480E65E}" type="presParOf" srcId="{5D88D666-FD9A-496B-AF8F-32047DAEFB01}" destId="{6195182F-367E-4375-BEAE-C56592F7906A}" srcOrd="3" destOrd="0" presId="urn:microsoft.com/office/officeart/2005/8/layout/default#1"/>
    <dgm:cxn modelId="{98695D36-C617-498F-B5D3-AAA2A0799B6C}" type="presParOf" srcId="{5D88D666-FD9A-496B-AF8F-32047DAEFB01}" destId="{4FC08E55-8C48-4579-BBCB-B46CBE2D0242}" srcOrd="4" destOrd="0" presId="urn:microsoft.com/office/officeart/2005/8/layout/default#1"/>
    <dgm:cxn modelId="{8236AF9B-D4F9-4170-ADC8-25E78CCECCBB}" type="presParOf" srcId="{5D88D666-FD9A-496B-AF8F-32047DAEFB01}" destId="{22E8893A-64E5-4287-AE3E-2FE1044D3F9E}" srcOrd="5" destOrd="0" presId="urn:microsoft.com/office/officeart/2005/8/layout/default#1"/>
    <dgm:cxn modelId="{F88DDE0B-503C-4F4C-86DD-15AC1B3CF8C4}" type="presParOf" srcId="{5D88D666-FD9A-496B-AF8F-32047DAEFB01}" destId="{43AB53FF-C94B-4516-BF42-F6609428E3C0}" srcOrd="6" destOrd="0" presId="urn:microsoft.com/office/officeart/2005/8/layout/default#1"/>
    <dgm:cxn modelId="{97F15D90-DF63-433D-959A-0C9DA78AFD8E}" type="presParOf" srcId="{5D88D666-FD9A-496B-AF8F-32047DAEFB01}" destId="{C80EDF75-CE88-42CA-B62F-18533DD8149B}" srcOrd="7" destOrd="0" presId="urn:microsoft.com/office/officeart/2005/8/layout/default#1"/>
    <dgm:cxn modelId="{9E4467E5-503C-4A3A-9FBD-31E4D3B9C04E}" type="presParOf" srcId="{5D88D666-FD9A-496B-AF8F-32047DAEFB01}" destId="{971257FB-6E0D-4B39-8C1D-309E0BE99A4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901C9-6B74-4E1B-B785-4AB87E37EE29}" type="doc">
      <dgm:prSet loTypeId="urn:microsoft.com/office/officeart/2009/3/layout/StepUpProcess" loCatId="process" qsTypeId="urn:microsoft.com/office/officeart/2005/8/quickstyle/simple4" qsCatId="simple" csTypeId="urn:microsoft.com/office/officeart/2005/8/colors/accent2_5" csCatId="accent2" phldr="1"/>
      <dgm:spPr/>
    </dgm:pt>
    <dgm:pt modelId="{FED319D5-223B-4E59-A20B-1817B516663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2012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reunión con Agencias de Evaluación. Presentación Sello FECYT y necesidades agencias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D2D2FA-1DF1-44F1-96F6-1529C5E64546}" type="parTrans" cxnId="{254E7977-0B10-4AB5-8399-E6329F825C30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CA0EB6-C2DC-494D-8C95-5DF68E3AE4D3}" type="sibTrans" cxnId="{254E7977-0B10-4AB5-8399-E6329F825C30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567CD1-CA60-4C56-9155-D4B7030BDA63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2015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reuniones con ANECA sobre el diseño de un instrumento que clasifique las  revistas Sello 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FECYT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C6CDD0-EC39-48D4-A5A6-515C36A88144}" type="parTrans" cxnId="{1E29EA25-B4D9-4397-9F92-EF4A50ED8096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117706-CC2D-43F5-AA7A-D31AD4DCFCBC}" type="sibTrans" cxnId="{1E29EA25-B4D9-4397-9F92-EF4A50ED8096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8C241F-AF7F-4317-8382-2A29B05EC6F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FECYT elabora guía metodológica  clasificación CCSS y HUM y presentación a Agencias de evaluación. I convocatoria Sello UNE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F132FD-707B-4C9C-8B8F-D497938776B4}" type="parTrans" cxnId="{88559CE2-F803-46E2-BDF9-5FE2D95A3837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2F8D1C-C470-412D-835B-861FF950848A}" type="sibTrans" cxnId="{88559CE2-F803-46E2-BDF9-5FE2D95A3837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A66499-5DB0-4131-BE9A-EF5B899BCC64}">
      <dgm:prSet phldrT="[Texto]" custT="1"/>
      <dgm:spPr/>
      <dgm:t>
        <a:bodyPr/>
        <a:lstStyle/>
        <a:p>
          <a:r>
            <a:rPr lang="es-ES" sz="1400" b="1" i="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2006</a:t>
          </a:r>
          <a:r>
            <a:rPr lang="es-ES" sz="1400" i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Inicio del proyecto ARCE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396FAA-6305-454E-A572-505CA1AC14AB}" type="parTrans" cxnId="{25CF56A0-C7EF-44B8-B200-33DC61BA468F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BFD0E9E8-35C1-4184-896D-4182671D6E89}" type="sibTrans" cxnId="{25CF56A0-C7EF-44B8-B200-33DC61BA468F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0ABCFC1A-D34D-403A-A1DF-1AB43A4BE044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Sello de Calidad de Ediciones Académicas UNE-ANECA-FECYT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05FB3D-AD6E-41BE-AD85-87F89312CD9B}" type="parTrans" cxnId="{FCE92639-86FD-4F6E-A2B5-1FC0E0730078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85287F18-BEB4-49BB-BA00-0423F61EBE39}" type="sibTrans" cxnId="{FCE92639-86FD-4F6E-A2B5-1FC0E0730078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660A44C6-7C48-4F76-AF9B-ED0B9D9F6A10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2017-2018: </a:t>
          </a:r>
          <a:r>
            <a:rPr lang="es-ES" sz="14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Convocatoria de evaluación actualizada con nuevos criterios.</a:t>
          </a:r>
          <a:endParaRPr lang="es-ES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3EC19B-469A-4CDF-ACDE-94FF80734E50}" type="parTrans" cxnId="{842015C9-DD6A-475B-AA8F-641B23F59A2C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2CF2E072-299D-4CE4-A076-60BC8AABCCC4}" type="sibTrans" cxnId="{842015C9-DD6A-475B-AA8F-641B23F59A2C}">
      <dgm:prSet/>
      <dgm:spPr/>
      <dgm:t>
        <a:bodyPr/>
        <a:lstStyle/>
        <a:p>
          <a:endParaRPr lang="es-ES" sz="1600">
            <a:solidFill>
              <a:schemeClr val="bg2">
                <a:lumMod val="25000"/>
              </a:schemeClr>
            </a:solidFill>
          </a:endParaRPr>
        </a:p>
      </dgm:t>
    </dgm:pt>
    <dgm:pt modelId="{8B19DD73-3B66-4A19-9DE5-42D12878E007}" type="pres">
      <dgm:prSet presAssocID="{81F901C9-6B74-4E1B-B785-4AB87E37EE29}" presName="rootnode" presStyleCnt="0">
        <dgm:presLayoutVars>
          <dgm:chMax/>
          <dgm:chPref/>
          <dgm:dir/>
          <dgm:animLvl val="lvl"/>
        </dgm:presLayoutVars>
      </dgm:prSet>
      <dgm:spPr/>
    </dgm:pt>
    <dgm:pt modelId="{1F6833DB-3079-427F-9DED-025D41D68046}" type="pres">
      <dgm:prSet presAssocID="{EFA66499-5DB0-4131-BE9A-EF5B899BCC64}" presName="composite" presStyleCnt="0"/>
      <dgm:spPr/>
    </dgm:pt>
    <dgm:pt modelId="{9E007093-0548-4022-A078-DDAE95DC579E}" type="pres">
      <dgm:prSet presAssocID="{EFA66499-5DB0-4131-BE9A-EF5B899BCC64}" presName="LShape" presStyleLbl="alignNode1" presStyleIdx="0" presStyleCnt="11"/>
      <dgm:spPr>
        <a:solidFill>
          <a:srgbClr val="649CA4"/>
        </a:solidFill>
      </dgm:spPr>
    </dgm:pt>
    <dgm:pt modelId="{D5D00D53-3B29-4BD3-8338-1BF3A9B23B95}" type="pres">
      <dgm:prSet presAssocID="{EFA66499-5DB0-4131-BE9A-EF5B899BCC6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7DC32-BE6B-4A9C-B2CE-9E78AA0B61A0}" type="pres">
      <dgm:prSet presAssocID="{EFA66499-5DB0-4131-BE9A-EF5B899BCC64}" presName="Triangle" presStyleLbl="alignNode1" presStyleIdx="1" presStyleCnt="11"/>
      <dgm:spPr>
        <a:solidFill>
          <a:srgbClr val="649CA4"/>
        </a:solidFill>
      </dgm:spPr>
    </dgm:pt>
    <dgm:pt modelId="{AAB7768B-AE7C-4826-A95B-3AE17F7FDA2D}" type="pres">
      <dgm:prSet presAssocID="{BFD0E9E8-35C1-4184-896D-4182671D6E89}" presName="sibTrans" presStyleCnt="0"/>
      <dgm:spPr/>
    </dgm:pt>
    <dgm:pt modelId="{D53F53BD-E3B5-4E99-92DF-8B799DF7D68D}" type="pres">
      <dgm:prSet presAssocID="{BFD0E9E8-35C1-4184-896D-4182671D6E89}" presName="space" presStyleCnt="0"/>
      <dgm:spPr/>
    </dgm:pt>
    <dgm:pt modelId="{3F14895C-FE30-4A07-A44D-B985E4978F35}" type="pres">
      <dgm:prSet presAssocID="{FED319D5-223B-4E59-A20B-1817B5166631}" presName="composite" presStyleCnt="0"/>
      <dgm:spPr/>
    </dgm:pt>
    <dgm:pt modelId="{EF3393FD-7A31-414B-801B-37D65988E577}" type="pres">
      <dgm:prSet presAssocID="{FED319D5-223B-4E59-A20B-1817B5166631}" presName="LShape" presStyleLbl="alignNode1" presStyleIdx="2" presStyleCnt="11"/>
      <dgm:spPr>
        <a:solidFill>
          <a:srgbClr val="649CA4"/>
        </a:solidFill>
      </dgm:spPr>
    </dgm:pt>
    <dgm:pt modelId="{E9D451D7-AD7A-4AEF-8084-CA0BA0B1E0E5}" type="pres">
      <dgm:prSet presAssocID="{FED319D5-223B-4E59-A20B-1817B516663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65305-5737-4920-8DB4-C9709A2FC16E}" type="pres">
      <dgm:prSet presAssocID="{FED319D5-223B-4E59-A20B-1817B5166631}" presName="Triangle" presStyleLbl="alignNode1" presStyleIdx="3" presStyleCnt="11"/>
      <dgm:spPr>
        <a:solidFill>
          <a:srgbClr val="649CA4"/>
        </a:solidFill>
      </dgm:spPr>
    </dgm:pt>
    <dgm:pt modelId="{606F98A7-46CD-4E52-9A25-CB53D38C57F5}" type="pres">
      <dgm:prSet presAssocID="{28CA0EB6-C2DC-494D-8C95-5DF68E3AE4D3}" presName="sibTrans" presStyleCnt="0"/>
      <dgm:spPr/>
    </dgm:pt>
    <dgm:pt modelId="{22875DFB-1F38-4FC1-A386-D37668A37045}" type="pres">
      <dgm:prSet presAssocID="{28CA0EB6-C2DC-494D-8C95-5DF68E3AE4D3}" presName="space" presStyleCnt="0"/>
      <dgm:spPr/>
    </dgm:pt>
    <dgm:pt modelId="{5A8A9DF3-7159-43E8-828D-52F459534D3D}" type="pres">
      <dgm:prSet presAssocID="{96567CD1-CA60-4C56-9155-D4B7030BDA63}" presName="composite" presStyleCnt="0"/>
      <dgm:spPr/>
    </dgm:pt>
    <dgm:pt modelId="{12A72AB8-AB86-4BFC-A58B-3FD5B5186B02}" type="pres">
      <dgm:prSet presAssocID="{96567CD1-CA60-4C56-9155-D4B7030BDA63}" presName="LShape" presStyleLbl="alignNode1" presStyleIdx="4" presStyleCnt="11"/>
      <dgm:spPr>
        <a:solidFill>
          <a:srgbClr val="649CA4"/>
        </a:solidFill>
      </dgm:spPr>
    </dgm:pt>
    <dgm:pt modelId="{C005939A-74CF-4341-971F-EA7B4A9B17CC}" type="pres">
      <dgm:prSet presAssocID="{96567CD1-CA60-4C56-9155-D4B7030BDA6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17C95-BF32-4E1C-B1CB-EA60E5A99AD4}" type="pres">
      <dgm:prSet presAssocID="{96567CD1-CA60-4C56-9155-D4B7030BDA63}" presName="Triangle" presStyleLbl="alignNode1" presStyleIdx="5" presStyleCnt="11"/>
      <dgm:spPr>
        <a:solidFill>
          <a:srgbClr val="649CA4"/>
        </a:solidFill>
      </dgm:spPr>
    </dgm:pt>
    <dgm:pt modelId="{1E857D41-1426-42FA-BBDA-924B5217EAC7}" type="pres">
      <dgm:prSet presAssocID="{D6117706-CC2D-43F5-AA7A-D31AD4DCFCBC}" presName="sibTrans" presStyleCnt="0"/>
      <dgm:spPr/>
    </dgm:pt>
    <dgm:pt modelId="{CBD8C273-9DCF-45E8-A9DB-5961A257CDB0}" type="pres">
      <dgm:prSet presAssocID="{D6117706-CC2D-43F5-AA7A-D31AD4DCFCBC}" presName="space" presStyleCnt="0"/>
      <dgm:spPr/>
    </dgm:pt>
    <dgm:pt modelId="{D779EDE3-75E9-444E-BB62-4087F53895CA}" type="pres">
      <dgm:prSet presAssocID="{0ABCFC1A-D34D-403A-A1DF-1AB43A4BE044}" presName="composite" presStyleCnt="0"/>
      <dgm:spPr/>
    </dgm:pt>
    <dgm:pt modelId="{8C8B5640-3495-4204-94B1-E5FAA3DA41B6}" type="pres">
      <dgm:prSet presAssocID="{0ABCFC1A-D34D-403A-A1DF-1AB43A4BE044}" presName="LShape" presStyleLbl="alignNode1" presStyleIdx="6" presStyleCnt="11"/>
      <dgm:spPr>
        <a:solidFill>
          <a:srgbClr val="649CA4"/>
        </a:solidFill>
      </dgm:spPr>
    </dgm:pt>
    <dgm:pt modelId="{E0874386-9907-436C-8F14-28B048B7D50F}" type="pres">
      <dgm:prSet presAssocID="{0ABCFC1A-D34D-403A-A1DF-1AB43A4BE04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CB8E0-7FB3-4A10-AFE2-1AFAEC8E884E}" type="pres">
      <dgm:prSet presAssocID="{0ABCFC1A-D34D-403A-A1DF-1AB43A4BE044}" presName="Triangle" presStyleLbl="alignNode1" presStyleIdx="7" presStyleCnt="11"/>
      <dgm:spPr>
        <a:solidFill>
          <a:srgbClr val="649CA4"/>
        </a:solidFill>
      </dgm:spPr>
    </dgm:pt>
    <dgm:pt modelId="{AA785352-4E19-4FF7-B210-EF563A123CE2}" type="pres">
      <dgm:prSet presAssocID="{85287F18-BEB4-49BB-BA00-0423F61EBE39}" presName="sibTrans" presStyleCnt="0"/>
      <dgm:spPr/>
    </dgm:pt>
    <dgm:pt modelId="{CB6C892B-BF0B-4F1E-B91D-D29B5E75F701}" type="pres">
      <dgm:prSet presAssocID="{85287F18-BEB4-49BB-BA00-0423F61EBE39}" presName="space" presStyleCnt="0"/>
      <dgm:spPr/>
    </dgm:pt>
    <dgm:pt modelId="{E397F5CB-3914-4B95-A226-44D396CC7306}" type="pres">
      <dgm:prSet presAssocID="{978C241F-AF7F-4317-8382-2A29B05EC6FC}" presName="composite" presStyleCnt="0"/>
      <dgm:spPr/>
    </dgm:pt>
    <dgm:pt modelId="{A5F96DA0-03CD-4775-AEE0-B03857D6F75C}" type="pres">
      <dgm:prSet presAssocID="{978C241F-AF7F-4317-8382-2A29B05EC6FC}" presName="LShape" presStyleLbl="alignNode1" presStyleIdx="8" presStyleCnt="11"/>
      <dgm:spPr>
        <a:solidFill>
          <a:srgbClr val="649CA4"/>
        </a:solidFill>
      </dgm:spPr>
    </dgm:pt>
    <dgm:pt modelId="{968225AA-C567-4D19-AC92-4CC1EE911C7D}" type="pres">
      <dgm:prSet presAssocID="{978C241F-AF7F-4317-8382-2A29B05EC6F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C19D5-D9FC-442D-8288-30C025F3E2BD}" type="pres">
      <dgm:prSet presAssocID="{978C241F-AF7F-4317-8382-2A29B05EC6FC}" presName="Triangle" presStyleLbl="alignNode1" presStyleIdx="9" presStyleCnt="11"/>
      <dgm:spPr>
        <a:solidFill>
          <a:srgbClr val="649CA4"/>
        </a:solidFill>
      </dgm:spPr>
    </dgm:pt>
    <dgm:pt modelId="{FF75CB41-99DA-4C56-A8D7-566C15719E3D}" type="pres">
      <dgm:prSet presAssocID="{CD2F8D1C-C470-412D-835B-861FF950848A}" presName="sibTrans" presStyleCnt="0"/>
      <dgm:spPr/>
    </dgm:pt>
    <dgm:pt modelId="{36528B85-69A9-4C57-8E46-E1C117C18A41}" type="pres">
      <dgm:prSet presAssocID="{CD2F8D1C-C470-412D-835B-861FF950848A}" presName="space" presStyleCnt="0"/>
      <dgm:spPr/>
    </dgm:pt>
    <dgm:pt modelId="{A17B2DA9-4F1F-4C2E-93AD-359518F28104}" type="pres">
      <dgm:prSet presAssocID="{660A44C6-7C48-4F76-AF9B-ED0B9D9F6A10}" presName="composite" presStyleCnt="0"/>
      <dgm:spPr/>
    </dgm:pt>
    <dgm:pt modelId="{D0D2C618-34CB-4068-88DB-3FBE9674D07D}" type="pres">
      <dgm:prSet presAssocID="{660A44C6-7C48-4F76-AF9B-ED0B9D9F6A10}" presName="LShape" presStyleLbl="alignNode1" presStyleIdx="10" presStyleCnt="11"/>
      <dgm:spPr>
        <a:solidFill>
          <a:srgbClr val="649CA4"/>
        </a:solidFill>
      </dgm:spPr>
    </dgm:pt>
    <dgm:pt modelId="{F976547D-F710-420D-B822-2388C68C3BF8}" type="pres">
      <dgm:prSet presAssocID="{660A44C6-7C48-4F76-AF9B-ED0B9D9F6A1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7E5899-E024-4EE7-9FDF-876A1EA93D07}" type="presOf" srcId="{978C241F-AF7F-4317-8382-2A29B05EC6FC}" destId="{968225AA-C567-4D19-AC92-4CC1EE911C7D}" srcOrd="0" destOrd="0" presId="urn:microsoft.com/office/officeart/2009/3/layout/StepUpProcess"/>
    <dgm:cxn modelId="{CA9209B3-86BD-424F-8642-4DAA45E9A177}" type="presOf" srcId="{FED319D5-223B-4E59-A20B-1817B5166631}" destId="{E9D451D7-AD7A-4AEF-8084-CA0BA0B1E0E5}" srcOrd="0" destOrd="0" presId="urn:microsoft.com/office/officeart/2009/3/layout/StepUpProcess"/>
    <dgm:cxn modelId="{3BBBBDC0-1FC6-4CE2-AFE3-FCD52DBFF7D3}" type="presOf" srcId="{0ABCFC1A-D34D-403A-A1DF-1AB43A4BE044}" destId="{E0874386-9907-436C-8F14-28B048B7D50F}" srcOrd="0" destOrd="0" presId="urn:microsoft.com/office/officeart/2009/3/layout/StepUpProcess"/>
    <dgm:cxn modelId="{25CF56A0-C7EF-44B8-B200-33DC61BA468F}" srcId="{81F901C9-6B74-4E1B-B785-4AB87E37EE29}" destId="{EFA66499-5DB0-4131-BE9A-EF5B899BCC64}" srcOrd="0" destOrd="0" parTransId="{9A396FAA-6305-454E-A572-505CA1AC14AB}" sibTransId="{BFD0E9E8-35C1-4184-896D-4182671D6E89}"/>
    <dgm:cxn modelId="{DDBD5D21-BE93-49CD-8607-F674C3FFBFB2}" type="presOf" srcId="{81F901C9-6B74-4E1B-B785-4AB87E37EE29}" destId="{8B19DD73-3B66-4A19-9DE5-42D12878E007}" srcOrd="0" destOrd="0" presId="urn:microsoft.com/office/officeart/2009/3/layout/StepUpProcess"/>
    <dgm:cxn modelId="{7AB38337-47F6-415C-983D-590DEEB45D4F}" type="presOf" srcId="{660A44C6-7C48-4F76-AF9B-ED0B9D9F6A10}" destId="{F976547D-F710-420D-B822-2388C68C3BF8}" srcOrd="0" destOrd="0" presId="urn:microsoft.com/office/officeart/2009/3/layout/StepUpProcess"/>
    <dgm:cxn modelId="{88559CE2-F803-46E2-BDF9-5FE2D95A3837}" srcId="{81F901C9-6B74-4E1B-B785-4AB87E37EE29}" destId="{978C241F-AF7F-4317-8382-2A29B05EC6FC}" srcOrd="4" destOrd="0" parTransId="{86F132FD-707B-4C9C-8B8F-D497938776B4}" sibTransId="{CD2F8D1C-C470-412D-835B-861FF950848A}"/>
    <dgm:cxn modelId="{1E29EA25-B4D9-4397-9F92-EF4A50ED8096}" srcId="{81F901C9-6B74-4E1B-B785-4AB87E37EE29}" destId="{96567CD1-CA60-4C56-9155-D4B7030BDA63}" srcOrd="2" destOrd="0" parTransId="{41C6CDD0-EC39-48D4-A5A6-515C36A88144}" sibTransId="{D6117706-CC2D-43F5-AA7A-D31AD4DCFCBC}"/>
    <dgm:cxn modelId="{254E7977-0B10-4AB5-8399-E6329F825C30}" srcId="{81F901C9-6B74-4E1B-B785-4AB87E37EE29}" destId="{FED319D5-223B-4E59-A20B-1817B5166631}" srcOrd="1" destOrd="0" parTransId="{40D2D2FA-1DF1-44F1-96F6-1529C5E64546}" sibTransId="{28CA0EB6-C2DC-494D-8C95-5DF68E3AE4D3}"/>
    <dgm:cxn modelId="{FCE92639-86FD-4F6E-A2B5-1FC0E0730078}" srcId="{81F901C9-6B74-4E1B-B785-4AB87E37EE29}" destId="{0ABCFC1A-D34D-403A-A1DF-1AB43A4BE044}" srcOrd="3" destOrd="0" parTransId="{D905FB3D-AD6E-41BE-AD85-87F89312CD9B}" sibTransId="{85287F18-BEB4-49BB-BA00-0423F61EBE39}"/>
    <dgm:cxn modelId="{8DD5F818-944B-4D36-AA17-7CEDEBC2237B}" type="presOf" srcId="{EFA66499-5DB0-4131-BE9A-EF5B899BCC64}" destId="{D5D00D53-3B29-4BD3-8338-1BF3A9B23B95}" srcOrd="0" destOrd="0" presId="urn:microsoft.com/office/officeart/2009/3/layout/StepUpProcess"/>
    <dgm:cxn modelId="{093D2BC4-F198-4726-8142-59F6D0107345}" type="presOf" srcId="{96567CD1-CA60-4C56-9155-D4B7030BDA63}" destId="{C005939A-74CF-4341-971F-EA7B4A9B17CC}" srcOrd="0" destOrd="0" presId="urn:microsoft.com/office/officeart/2009/3/layout/StepUpProcess"/>
    <dgm:cxn modelId="{842015C9-DD6A-475B-AA8F-641B23F59A2C}" srcId="{81F901C9-6B74-4E1B-B785-4AB87E37EE29}" destId="{660A44C6-7C48-4F76-AF9B-ED0B9D9F6A10}" srcOrd="5" destOrd="0" parTransId="{8D3EC19B-469A-4CDF-ACDE-94FF80734E50}" sibTransId="{2CF2E072-299D-4CE4-A076-60BC8AABCCC4}"/>
    <dgm:cxn modelId="{1CBEDF35-E24B-4F77-BCC6-925FC752EC10}" type="presParOf" srcId="{8B19DD73-3B66-4A19-9DE5-42D12878E007}" destId="{1F6833DB-3079-427F-9DED-025D41D68046}" srcOrd="0" destOrd="0" presId="urn:microsoft.com/office/officeart/2009/3/layout/StepUpProcess"/>
    <dgm:cxn modelId="{FBBDEC36-A0F4-41CB-82F0-8BBD45BD0961}" type="presParOf" srcId="{1F6833DB-3079-427F-9DED-025D41D68046}" destId="{9E007093-0548-4022-A078-DDAE95DC579E}" srcOrd="0" destOrd="0" presId="urn:microsoft.com/office/officeart/2009/3/layout/StepUpProcess"/>
    <dgm:cxn modelId="{C71A8732-2DDF-42CB-9238-9457BC9ED4BC}" type="presParOf" srcId="{1F6833DB-3079-427F-9DED-025D41D68046}" destId="{D5D00D53-3B29-4BD3-8338-1BF3A9B23B95}" srcOrd="1" destOrd="0" presId="urn:microsoft.com/office/officeart/2009/3/layout/StepUpProcess"/>
    <dgm:cxn modelId="{DDC50CAA-C620-4F02-AF06-17CD810D078B}" type="presParOf" srcId="{1F6833DB-3079-427F-9DED-025D41D68046}" destId="{E557DC32-BE6B-4A9C-B2CE-9E78AA0B61A0}" srcOrd="2" destOrd="0" presId="urn:microsoft.com/office/officeart/2009/3/layout/StepUpProcess"/>
    <dgm:cxn modelId="{8440703F-28DD-4905-956F-830B81CDEF32}" type="presParOf" srcId="{8B19DD73-3B66-4A19-9DE5-42D12878E007}" destId="{AAB7768B-AE7C-4826-A95B-3AE17F7FDA2D}" srcOrd="1" destOrd="0" presId="urn:microsoft.com/office/officeart/2009/3/layout/StepUpProcess"/>
    <dgm:cxn modelId="{8C22825D-08A9-4F37-9298-FACC3A56561E}" type="presParOf" srcId="{AAB7768B-AE7C-4826-A95B-3AE17F7FDA2D}" destId="{D53F53BD-E3B5-4E99-92DF-8B799DF7D68D}" srcOrd="0" destOrd="0" presId="urn:microsoft.com/office/officeart/2009/3/layout/StepUpProcess"/>
    <dgm:cxn modelId="{EDAFC3DF-375F-447D-B5D2-C5A207435A0F}" type="presParOf" srcId="{8B19DD73-3B66-4A19-9DE5-42D12878E007}" destId="{3F14895C-FE30-4A07-A44D-B985E4978F35}" srcOrd="2" destOrd="0" presId="urn:microsoft.com/office/officeart/2009/3/layout/StepUpProcess"/>
    <dgm:cxn modelId="{1F2F9E43-1A3E-44B1-9DFB-BF7376B23EF6}" type="presParOf" srcId="{3F14895C-FE30-4A07-A44D-B985E4978F35}" destId="{EF3393FD-7A31-414B-801B-37D65988E577}" srcOrd="0" destOrd="0" presId="urn:microsoft.com/office/officeart/2009/3/layout/StepUpProcess"/>
    <dgm:cxn modelId="{9D6EE96A-465A-443C-9F8D-6C320CFD3689}" type="presParOf" srcId="{3F14895C-FE30-4A07-A44D-B985E4978F35}" destId="{E9D451D7-AD7A-4AEF-8084-CA0BA0B1E0E5}" srcOrd="1" destOrd="0" presId="urn:microsoft.com/office/officeart/2009/3/layout/StepUpProcess"/>
    <dgm:cxn modelId="{190389F9-EA6B-41BA-8F4E-04EFF37189FD}" type="presParOf" srcId="{3F14895C-FE30-4A07-A44D-B985E4978F35}" destId="{08265305-5737-4920-8DB4-C9709A2FC16E}" srcOrd="2" destOrd="0" presId="urn:microsoft.com/office/officeart/2009/3/layout/StepUpProcess"/>
    <dgm:cxn modelId="{0F3C0D7B-632B-4210-A769-EFF49EE8EE39}" type="presParOf" srcId="{8B19DD73-3B66-4A19-9DE5-42D12878E007}" destId="{606F98A7-46CD-4E52-9A25-CB53D38C57F5}" srcOrd="3" destOrd="0" presId="urn:microsoft.com/office/officeart/2009/3/layout/StepUpProcess"/>
    <dgm:cxn modelId="{93F64F09-9ED7-4856-8323-06BB332C87F3}" type="presParOf" srcId="{606F98A7-46CD-4E52-9A25-CB53D38C57F5}" destId="{22875DFB-1F38-4FC1-A386-D37668A37045}" srcOrd="0" destOrd="0" presId="urn:microsoft.com/office/officeart/2009/3/layout/StepUpProcess"/>
    <dgm:cxn modelId="{B117597F-675E-44E2-A577-5656F88714AF}" type="presParOf" srcId="{8B19DD73-3B66-4A19-9DE5-42D12878E007}" destId="{5A8A9DF3-7159-43E8-828D-52F459534D3D}" srcOrd="4" destOrd="0" presId="urn:microsoft.com/office/officeart/2009/3/layout/StepUpProcess"/>
    <dgm:cxn modelId="{953836E0-95C6-481E-9202-DCD0749290B6}" type="presParOf" srcId="{5A8A9DF3-7159-43E8-828D-52F459534D3D}" destId="{12A72AB8-AB86-4BFC-A58B-3FD5B5186B02}" srcOrd="0" destOrd="0" presId="urn:microsoft.com/office/officeart/2009/3/layout/StepUpProcess"/>
    <dgm:cxn modelId="{42CB648B-EF32-45DD-A4EF-43601E42E66F}" type="presParOf" srcId="{5A8A9DF3-7159-43E8-828D-52F459534D3D}" destId="{C005939A-74CF-4341-971F-EA7B4A9B17CC}" srcOrd="1" destOrd="0" presId="urn:microsoft.com/office/officeart/2009/3/layout/StepUpProcess"/>
    <dgm:cxn modelId="{3700F067-38BA-4561-AB0B-D82BD4755462}" type="presParOf" srcId="{5A8A9DF3-7159-43E8-828D-52F459534D3D}" destId="{01517C95-BF32-4E1C-B1CB-EA60E5A99AD4}" srcOrd="2" destOrd="0" presId="urn:microsoft.com/office/officeart/2009/3/layout/StepUpProcess"/>
    <dgm:cxn modelId="{A17D9F4D-9E0B-4AFD-A31F-5A56DB0389F0}" type="presParOf" srcId="{8B19DD73-3B66-4A19-9DE5-42D12878E007}" destId="{1E857D41-1426-42FA-BBDA-924B5217EAC7}" srcOrd="5" destOrd="0" presId="urn:microsoft.com/office/officeart/2009/3/layout/StepUpProcess"/>
    <dgm:cxn modelId="{D11AA567-1FC1-4C1D-947E-F370BF0CDFED}" type="presParOf" srcId="{1E857D41-1426-42FA-BBDA-924B5217EAC7}" destId="{CBD8C273-9DCF-45E8-A9DB-5961A257CDB0}" srcOrd="0" destOrd="0" presId="urn:microsoft.com/office/officeart/2009/3/layout/StepUpProcess"/>
    <dgm:cxn modelId="{749810B5-BD2F-41D3-8FDF-DF2DA7D5EF24}" type="presParOf" srcId="{8B19DD73-3B66-4A19-9DE5-42D12878E007}" destId="{D779EDE3-75E9-444E-BB62-4087F53895CA}" srcOrd="6" destOrd="0" presId="urn:microsoft.com/office/officeart/2009/3/layout/StepUpProcess"/>
    <dgm:cxn modelId="{BDA125B8-EDFB-408C-AAF2-B94274C83FD0}" type="presParOf" srcId="{D779EDE3-75E9-444E-BB62-4087F53895CA}" destId="{8C8B5640-3495-4204-94B1-E5FAA3DA41B6}" srcOrd="0" destOrd="0" presId="urn:microsoft.com/office/officeart/2009/3/layout/StepUpProcess"/>
    <dgm:cxn modelId="{D8B19F21-BC6D-4CB9-BF32-786512042474}" type="presParOf" srcId="{D779EDE3-75E9-444E-BB62-4087F53895CA}" destId="{E0874386-9907-436C-8F14-28B048B7D50F}" srcOrd="1" destOrd="0" presId="urn:microsoft.com/office/officeart/2009/3/layout/StepUpProcess"/>
    <dgm:cxn modelId="{E3977CC0-36AA-4F84-8B37-D6630D0BBDA2}" type="presParOf" srcId="{D779EDE3-75E9-444E-BB62-4087F53895CA}" destId="{6EFCB8E0-7FB3-4A10-AFE2-1AFAEC8E884E}" srcOrd="2" destOrd="0" presId="urn:microsoft.com/office/officeart/2009/3/layout/StepUpProcess"/>
    <dgm:cxn modelId="{B7F31736-E4DC-4110-8882-67ACD88C0108}" type="presParOf" srcId="{8B19DD73-3B66-4A19-9DE5-42D12878E007}" destId="{AA785352-4E19-4FF7-B210-EF563A123CE2}" srcOrd="7" destOrd="0" presId="urn:microsoft.com/office/officeart/2009/3/layout/StepUpProcess"/>
    <dgm:cxn modelId="{63505361-E423-41DD-AEF9-7080B6277D8B}" type="presParOf" srcId="{AA785352-4E19-4FF7-B210-EF563A123CE2}" destId="{CB6C892B-BF0B-4F1E-B91D-D29B5E75F701}" srcOrd="0" destOrd="0" presId="urn:microsoft.com/office/officeart/2009/3/layout/StepUpProcess"/>
    <dgm:cxn modelId="{DE708883-8069-40F3-8C47-CA5346DC7DA6}" type="presParOf" srcId="{8B19DD73-3B66-4A19-9DE5-42D12878E007}" destId="{E397F5CB-3914-4B95-A226-44D396CC7306}" srcOrd="8" destOrd="0" presId="urn:microsoft.com/office/officeart/2009/3/layout/StepUpProcess"/>
    <dgm:cxn modelId="{3541A5A2-03BC-4443-8C70-E15F7B4C9FE0}" type="presParOf" srcId="{E397F5CB-3914-4B95-A226-44D396CC7306}" destId="{A5F96DA0-03CD-4775-AEE0-B03857D6F75C}" srcOrd="0" destOrd="0" presId="urn:microsoft.com/office/officeart/2009/3/layout/StepUpProcess"/>
    <dgm:cxn modelId="{FFD6567C-9228-4EDD-8473-9070B4F4C536}" type="presParOf" srcId="{E397F5CB-3914-4B95-A226-44D396CC7306}" destId="{968225AA-C567-4D19-AC92-4CC1EE911C7D}" srcOrd="1" destOrd="0" presId="urn:microsoft.com/office/officeart/2009/3/layout/StepUpProcess"/>
    <dgm:cxn modelId="{0FAA3184-EBB1-4999-AA2F-372BCE18ECF0}" type="presParOf" srcId="{E397F5CB-3914-4B95-A226-44D396CC7306}" destId="{D91C19D5-D9FC-442D-8288-30C025F3E2BD}" srcOrd="2" destOrd="0" presId="urn:microsoft.com/office/officeart/2009/3/layout/StepUpProcess"/>
    <dgm:cxn modelId="{8E3EFC39-214B-408D-B1A7-F03525E989E2}" type="presParOf" srcId="{8B19DD73-3B66-4A19-9DE5-42D12878E007}" destId="{FF75CB41-99DA-4C56-A8D7-566C15719E3D}" srcOrd="9" destOrd="0" presId="urn:microsoft.com/office/officeart/2009/3/layout/StepUpProcess"/>
    <dgm:cxn modelId="{62B13CE8-D479-4883-B179-6191AACA0AE7}" type="presParOf" srcId="{FF75CB41-99DA-4C56-A8D7-566C15719E3D}" destId="{36528B85-69A9-4C57-8E46-E1C117C18A41}" srcOrd="0" destOrd="0" presId="urn:microsoft.com/office/officeart/2009/3/layout/StepUpProcess"/>
    <dgm:cxn modelId="{BF405AFF-159B-485E-B015-239592ED1764}" type="presParOf" srcId="{8B19DD73-3B66-4A19-9DE5-42D12878E007}" destId="{A17B2DA9-4F1F-4C2E-93AD-359518F28104}" srcOrd="10" destOrd="0" presId="urn:microsoft.com/office/officeart/2009/3/layout/StepUpProcess"/>
    <dgm:cxn modelId="{7B249E42-6887-494F-B64B-637B92055547}" type="presParOf" srcId="{A17B2DA9-4F1F-4C2E-93AD-359518F28104}" destId="{D0D2C618-34CB-4068-88DB-3FBE9674D07D}" srcOrd="0" destOrd="0" presId="urn:microsoft.com/office/officeart/2009/3/layout/StepUpProcess"/>
    <dgm:cxn modelId="{84090703-5ADF-4BB3-A8D3-AFDC36A57340}" type="presParOf" srcId="{A17B2DA9-4F1F-4C2E-93AD-359518F28104}" destId="{F976547D-F710-420D-B822-2388C68C3B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23E4C-1034-4523-BA98-D40AC678212D}">
      <dsp:nvSpPr>
        <dsp:cNvPr id="0" name=""/>
        <dsp:cNvSpPr/>
      </dsp:nvSpPr>
      <dsp:spPr>
        <a:xfrm>
          <a:off x="476328" y="321"/>
          <a:ext cx="2657344" cy="1594406"/>
        </a:xfrm>
        <a:prstGeom prst="rect">
          <a:avLst/>
        </a:prstGeom>
        <a:solidFill>
          <a:srgbClr val="649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Potenciar la mejora de la calidad editorial y de los contenidos publicados</a:t>
          </a:r>
        </a:p>
      </dsp:txBody>
      <dsp:txXfrm>
        <a:off x="476328" y="321"/>
        <a:ext cx="2657344" cy="1594406"/>
      </dsp:txXfrm>
    </dsp:sp>
    <dsp:sp modelId="{69064530-10C8-49F3-84B9-DFD96E74772D}">
      <dsp:nvSpPr>
        <dsp:cNvPr id="0" name=""/>
        <dsp:cNvSpPr/>
      </dsp:nvSpPr>
      <dsp:spPr>
        <a:xfrm>
          <a:off x="4639855" y="321"/>
          <a:ext cx="2657344" cy="1594406"/>
        </a:xfrm>
        <a:prstGeom prst="rect">
          <a:avLst/>
        </a:prstGeom>
        <a:solidFill>
          <a:srgbClr val="649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Decantar las revistas científicas españolas de calidad </a:t>
          </a:r>
          <a:endParaRPr lang="es-ES" sz="1600" b="1" kern="1200" dirty="0">
            <a:latin typeface="Calibri" pitchFamily="34" charset="0"/>
            <a:cs typeface="Calibri" pitchFamily="34" charset="0"/>
          </a:endParaRPr>
        </a:p>
      </dsp:txBody>
      <dsp:txXfrm>
        <a:off x="4639855" y="321"/>
        <a:ext cx="2657344" cy="1594406"/>
      </dsp:txXfrm>
    </dsp:sp>
    <dsp:sp modelId="{4FC08E55-8C48-4579-BBCB-B46CBE2D0242}">
      <dsp:nvSpPr>
        <dsp:cNvPr id="0" name=""/>
        <dsp:cNvSpPr/>
      </dsp:nvSpPr>
      <dsp:spPr>
        <a:xfrm>
          <a:off x="494504" y="1789862"/>
          <a:ext cx="2657344" cy="1594406"/>
        </a:xfrm>
        <a:prstGeom prst="rect">
          <a:avLst/>
        </a:prstGeom>
        <a:solidFill>
          <a:srgbClr val="649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Aumentar la visibilidad y el impacto de la ciencia publicada en España</a:t>
          </a:r>
        </a:p>
      </dsp:txBody>
      <dsp:txXfrm>
        <a:off x="494504" y="1789862"/>
        <a:ext cx="2657344" cy="1594406"/>
      </dsp:txXfrm>
    </dsp:sp>
    <dsp:sp modelId="{43AB53FF-C94B-4516-BF42-F6609428E3C0}">
      <dsp:nvSpPr>
        <dsp:cNvPr id="0" name=""/>
        <dsp:cNvSpPr/>
      </dsp:nvSpPr>
      <dsp:spPr>
        <a:xfrm>
          <a:off x="4621679" y="1789862"/>
          <a:ext cx="2657344" cy="1594406"/>
        </a:xfrm>
        <a:prstGeom prst="rect">
          <a:avLst/>
        </a:prstGeom>
        <a:solidFill>
          <a:srgbClr val="649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Apoyar la profesionalización mediante el uso de software de gestión integral de  edición y publicación electrónica</a:t>
          </a:r>
          <a:endParaRPr lang="es-ES" sz="1600" b="1" kern="1200" dirty="0"/>
        </a:p>
      </dsp:txBody>
      <dsp:txXfrm>
        <a:off x="4621679" y="1789862"/>
        <a:ext cx="2657344" cy="1594406"/>
      </dsp:txXfrm>
    </dsp:sp>
    <dsp:sp modelId="{971257FB-6E0D-4B39-8C1D-309E0BE99A4D}">
      <dsp:nvSpPr>
        <dsp:cNvPr id="0" name=""/>
        <dsp:cNvSpPr/>
      </dsp:nvSpPr>
      <dsp:spPr>
        <a:xfrm>
          <a:off x="2557055" y="3675067"/>
          <a:ext cx="2657344" cy="1594406"/>
        </a:xfrm>
        <a:prstGeom prst="rect">
          <a:avLst/>
        </a:prstGeom>
        <a:solidFill>
          <a:srgbClr val="649C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Elaborar una herramienta útil para las agencias de evaluación</a:t>
          </a:r>
        </a:p>
      </dsp:txBody>
      <dsp:txXfrm>
        <a:off x="2557055" y="3675067"/>
        <a:ext cx="2657344" cy="1594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7093-0548-4022-A078-DDAE95DC579E}">
      <dsp:nvSpPr>
        <dsp:cNvPr id="0" name=""/>
        <dsp:cNvSpPr/>
      </dsp:nvSpPr>
      <dsp:spPr>
        <a:xfrm rot="5400000">
          <a:off x="357673" y="3079209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00D53-3B29-4BD3-8338-1BF3A9B23B95}">
      <dsp:nvSpPr>
        <dsp:cNvPr id="0" name=""/>
        <dsp:cNvSpPr/>
      </dsp:nvSpPr>
      <dsp:spPr>
        <a:xfrm>
          <a:off x="180775" y="3606083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2006</a:t>
          </a:r>
          <a:r>
            <a:rPr lang="es-ES" sz="1400" i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Inicio del proyecto ARCE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775" y="3606083"/>
        <a:ext cx="1591999" cy="1395480"/>
      </dsp:txXfrm>
    </dsp:sp>
    <dsp:sp modelId="{E557DC32-BE6B-4A9C-B2CE-9E78AA0B61A0}">
      <dsp:nvSpPr>
        <dsp:cNvPr id="0" name=""/>
        <dsp:cNvSpPr/>
      </dsp:nvSpPr>
      <dsp:spPr>
        <a:xfrm>
          <a:off x="1472397" y="2949386"/>
          <a:ext cx="300377" cy="300377"/>
        </a:xfrm>
        <a:prstGeom prst="triangle">
          <a:avLst>
            <a:gd name="adj" fmla="val 10000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393FD-7A31-414B-801B-37D65988E577}">
      <dsp:nvSpPr>
        <dsp:cNvPr id="0" name=""/>
        <dsp:cNvSpPr/>
      </dsp:nvSpPr>
      <dsp:spPr>
        <a:xfrm rot="5400000">
          <a:off x="2306591" y="2596947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451D7-AD7A-4AEF-8084-CA0BA0B1E0E5}">
      <dsp:nvSpPr>
        <dsp:cNvPr id="0" name=""/>
        <dsp:cNvSpPr/>
      </dsp:nvSpPr>
      <dsp:spPr>
        <a:xfrm>
          <a:off x="2129693" y="3123821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2012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reunión con Agencias de Evaluación. Presentación Sello FECYT y necesidades agencias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9693" y="3123821"/>
        <a:ext cx="1591999" cy="1395480"/>
      </dsp:txXfrm>
    </dsp:sp>
    <dsp:sp modelId="{08265305-5737-4920-8DB4-C9709A2FC16E}">
      <dsp:nvSpPr>
        <dsp:cNvPr id="0" name=""/>
        <dsp:cNvSpPr/>
      </dsp:nvSpPr>
      <dsp:spPr>
        <a:xfrm>
          <a:off x="3421315" y="2467124"/>
          <a:ext cx="300377" cy="300377"/>
        </a:xfrm>
        <a:prstGeom prst="triangle">
          <a:avLst>
            <a:gd name="adj" fmla="val 10000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72AB8-AB86-4BFC-A58B-3FD5B5186B02}">
      <dsp:nvSpPr>
        <dsp:cNvPr id="0" name=""/>
        <dsp:cNvSpPr/>
      </dsp:nvSpPr>
      <dsp:spPr>
        <a:xfrm rot="5400000">
          <a:off x="4255508" y="2114685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5939A-74CF-4341-971F-EA7B4A9B17CC}">
      <dsp:nvSpPr>
        <dsp:cNvPr id="0" name=""/>
        <dsp:cNvSpPr/>
      </dsp:nvSpPr>
      <dsp:spPr>
        <a:xfrm>
          <a:off x="4078611" y="2641559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2015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reuniones con ANECA sobre el diseño de un instrumento que clasifique las  revistas Sello 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FECYT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8611" y="2641559"/>
        <a:ext cx="1591999" cy="1395480"/>
      </dsp:txXfrm>
    </dsp:sp>
    <dsp:sp modelId="{01517C95-BF32-4E1C-B1CB-EA60E5A99AD4}">
      <dsp:nvSpPr>
        <dsp:cNvPr id="0" name=""/>
        <dsp:cNvSpPr/>
      </dsp:nvSpPr>
      <dsp:spPr>
        <a:xfrm>
          <a:off x="5370233" y="1984863"/>
          <a:ext cx="300377" cy="300377"/>
        </a:xfrm>
        <a:prstGeom prst="triangle">
          <a:avLst>
            <a:gd name="adj" fmla="val 10000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B5640-3495-4204-94B1-E5FAA3DA41B6}">
      <dsp:nvSpPr>
        <dsp:cNvPr id="0" name=""/>
        <dsp:cNvSpPr/>
      </dsp:nvSpPr>
      <dsp:spPr>
        <a:xfrm rot="5400000">
          <a:off x="6204426" y="1632424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74386-9907-436C-8F14-28B048B7D50F}">
      <dsp:nvSpPr>
        <dsp:cNvPr id="0" name=""/>
        <dsp:cNvSpPr/>
      </dsp:nvSpPr>
      <dsp:spPr>
        <a:xfrm>
          <a:off x="6027529" y="2159298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Sello de Calidad de Ediciones Académicas UNE-ANECA-FECYT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7529" y="2159298"/>
        <a:ext cx="1591999" cy="1395480"/>
      </dsp:txXfrm>
    </dsp:sp>
    <dsp:sp modelId="{6EFCB8E0-7FB3-4A10-AFE2-1AFAEC8E884E}">
      <dsp:nvSpPr>
        <dsp:cNvPr id="0" name=""/>
        <dsp:cNvSpPr/>
      </dsp:nvSpPr>
      <dsp:spPr>
        <a:xfrm>
          <a:off x="7319151" y="1502601"/>
          <a:ext cx="300377" cy="300377"/>
        </a:xfrm>
        <a:prstGeom prst="triangle">
          <a:avLst>
            <a:gd name="adj" fmla="val 10000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96DA0-03CD-4775-AEE0-B03857D6F75C}">
      <dsp:nvSpPr>
        <dsp:cNvPr id="0" name=""/>
        <dsp:cNvSpPr/>
      </dsp:nvSpPr>
      <dsp:spPr>
        <a:xfrm rot="5400000">
          <a:off x="8153344" y="1150162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225AA-C567-4D19-AC92-4CC1EE911C7D}">
      <dsp:nvSpPr>
        <dsp:cNvPr id="0" name=""/>
        <dsp:cNvSpPr/>
      </dsp:nvSpPr>
      <dsp:spPr>
        <a:xfrm>
          <a:off x="7976447" y="1677036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FECYT elabora guía metodológica  clasificación CCSS y HUM y presentación a Agencias de evaluación. I convocatoria Sello UNE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76447" y="1677036"/>
        <a:ext cx="1591999" cy="1395480"/>
      </dsp:txXfrm>
    </dsp:sp>
    <dsp:sp modelId="{D91C19D5-D9FC-442D-8288-30C025F3E2BD}">
      <dsp:nvSpPr>
        <dsp:cNvPr id="0" name=""/>
        <dsp:cNvSpPr/>
      </dsp:nvSpPr>
      <dsp:spPr>
        <a:xfrm>
          <a:off x="9268068" y="1020339"/>
          <a:ext cx="300377" cy="300377"/>
        </a:xfrm>
        <a:prstGeom prst="triangle">
          <a:avLst>
            <a:gd name="adj" fmla="val 10000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2C618-34CB-4068-88DB-3FBE9674D07D}">
      <dsp:nvSpPr>
        <dsp:cNvPr id="0" name=""/>
        <dsp:cNvSpPr/>
      </dsp:nvSpPr>
      <dsp:spPr>
        <a:xfrm rot="5400000">
          <a:off x="10102262" y="667901"/>
          <a:ext cx="1059744" cy="1763390"/>
        </a:xfrm>
        <a:prstGeom prst="corner">
          <a:avLst>
            <a:gd name="adj1" fmla="val 16120"/>
            <a:gd name="adj2" fmla="val 16110"/>
          </a:avLst>
        </a:prstGeom>
        <a:solidFill>
          <a:srgbClr val="649CA4"/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6547D-F710-420D-B822-2388C68C3BF8}">
      <dsp:nvSpPr>
        <dsp:cNvPr id="0" name=""/>
        <dsp:cNvSpPr/>
      </dsp:nvSpPr>
      <dsp:spPr>
        <a:xfrm>
          <a:off x="9925364" y="1194774"/>
          <a:ext cx="1591999" cy="139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2017-2018: </a:t>
          </a:r>
          <a:r>
            <a:rPr lang="es-ES" sz="1400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Convocatoria de evaluación actualizada con nuevos criterios.</a:t>
          </a:r>
          <a:endParaRPr lang="es-ES" sz="1400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25364" y="1194774"/>
        <a:ext cx="1591999" cy="139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001A-2A11-47BD-8412-4E205142A153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B60A-8A02-4A7B-A088-2E66CB29F9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8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4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B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60178"/>
            <a:ext cx="9144000" cy="11792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12" y="-142493"/>
            <a:ext cx="4960988" cy="685799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210682"/>
            <a:ext cx="5041402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91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9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77D9E8"/>
                </a:solidFill>
              </a:defRPr>
            </a:lvl2pPr>
            <a:lvl4pPr>
              <a:defRPr>
                <a:solidFill>
                  <a:srgbClr val="77D9E8"/>
                </a:solidFill>
              </a:defRPr>
            </a:lvl4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28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Recortar rectángulo de esquina diagonal"/>
          <p:cNvSpPr/>
          <p:nvPr userDrawn="1"/>
        </p:nvSpPr>
        <p:spPr>
          <a:xfrm>
            <a:off x="6231467" y="1690688"/>
            <a:ext cx="5372398" cy="4665662"/>
          </a:xfrm>
          <a:prstGeom prst="snip2DiagRect">
            <a:avLst>
              <a:gd name="adj1" fmla="val 5471"/>
              <a:gd name="adj2" fmla="val 16667"/>
            </a:avLst>
          </a:prstGeom>
          <a:solidFill>
            <a:srgbClr val="77D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8" name="10 Recortar rectángulo de esquina diagonal"/>
          <p:cNvSpPr/>
          <p:nvPr userDrawn="1"/>
        </p:nvSpPr>
        <p:spPr>
          <a:xfrm>
            <a:off x="915474" y="1690688"/>
            <a:ext cx="5181600" cy="4665662"/>
          </a:xfrm>
          <a:prstGeom prst="snip2DiagRect">
            <a:avLst>
              <a:gd name="adj1" fmla="val 5471"/>
              <a:gd name="adj2" fmla="val 16667"/>
            </a:avLst>
          </a:prstGeom>
          <a:solidFill>
            <a:srgbClr val="77D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7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B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Redondear rectángulo de esquina diagonal"/>
          <p:cNvSpPr/>
          <p:nvPr userDrawn="1"/>
        </p:nvSpPr>
        <p:spPr>
          <a:xfrm>
            <a:off x="319046" y="1681164"/>
            <a:ext cx="11453853" cy="467518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77D9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77D9E8"/>
                </a:solidFill>
              </a:defRPr>
            </a:lvl3pPr>
            <a:lvl4pPr>
              <a:defRPr sz="1600"/>
            </a:lvl4pPr>
            <a:lvl5pPr>
              <a:defRPr sz="1600">
                <a:solidFill>
                  <a:srgbClr val="77D9E8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77D9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77D9E8"/>
                </a:solidFill>
              </a:defRPr>
            </a:lvl3pPr>
            <a:lvl4pPr>
              <a:defRPr sz="1600"/>
            </a:lvl4pPr>
            <a:lvl5pPr>
              <a:defRPr sz="1600">
                <a:solidFill>
                  <a:srgbClr val="77D9E8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7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" y="365126"/>
            <a:ext cx="735803" cy="1044840"/>
          </a:xfrm>
          <a:prstGeom prst="rect">
            <a:avLst/>
          </a:prstGeom>
        </p:spPr>
      </p:pic>
      <p:cxnSp>
        <p:nvCxnSpPr>
          <p:cNvPr id="14" name="16 Conector recto"/>
          <p:cNvCxnSpPr/>
          <p:nvPr userDrawn="1"/>
        </p:nvCxnSpPr>
        <p:spPr>
          <a:xfrm>
            <a:off x="6087465" y="1690688"/>
            <a:ext cx="0" cy="46440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3 CuadroTexto"/>
          <p:cNvSpPr txBox="1"/>
          <p:nvPr userDrawn="1"/>
        </p:nvSpPr>
        <p:spPr>
          <a:xfrm>
            <a:off x="-324544" y="6464369"/>
            <a:ext cx="7200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</a:pPr>
            <a:fld id="{5195C9D8-27D3-4D1C-8255-DFE2B8848C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Tx/>
                <a:buNone/>
                <a:tabLst/>
              </a:pPr>
              <a:t>‹Nº›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2" descr="O:\LOGOTIPOS\NUEVO LOGO MEIC\MEIC-FECY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93" y="6386270"/>
            <a:ext cx="2612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3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7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74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77D9E8"/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rgbClr val="77D9E8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04C8B-BEAB-4A13-8A58-661CEBE42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29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0C5C-259E-4436-9A90-A31A7B56AF1B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7" name="3 CuadroTexto"/>
          <p:cNvSpPr txBox="1"/>
          <p:nvPr userDrawn="1"/>
        </p:nvSpPr>
        <p:spPr>
          <a:xfrm>
            <a:off x="-324544" y="6464369"/>
            <a:ext cx="72008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</a:pPr>
            <a:fld id="{5195C9D8-27D3-4D1C-8255-DFE2B8848C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Tx/>
                <a:buNone/>
                <a:tabLst/>
              </a:pPr>
              <a:t>‹Nº›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 descr="O:\LOGOTIPOS\NUEVO LOGO MEIC\MEIC-FECYT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93" y="6386270"/>
            <a:ext cx="2612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7 Imagen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" y="365126"/>
            <a:ext cx="735803" cy="10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revistas.fecyt.es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185" y="536133"/>
            <a:ext cx="11686032" cy="2207067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Evaluación de la calidad editorial y científica de las revistas científicas españolas </a:t>
            </a:r>
            <a:r>
              <a:rPr lang="es-ES" i="1" dirty="0" smtClean="0"/>
              <a:t>FECYT </a:t>
            </a:r>
            <a:r>
              <a:rPr lang="es-ES" dirty="0" smtClean="0"/>
              <a:t>2018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2370" y="3429000"/>
            <a:ext cx="9175630" cy="1710435"/>
          </a:xfrm>
        </p:spPr>
        <p:txBody>
          <a:bodyPr>
            <a:normAutofit/>
          </a:bodyPr>
          <a:lstStyle/>
          <a:p>
            <a:r>
              <a:rPr lang="es-ES" dirty="0" smtClean="0"/>
              <a:t>23/05/2019</a:t>
            </a:r>
          </a:p>
          <a:p>
            <a:endParaRPr lang="es-ES" sz="1050" b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9ª Conferencia internacional sobre revistas de Ciencias Sociales y Humanidades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3442656" y="5253328"/>
            <a:ext cx="2466366" cy="6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licensebuttons.net/l/by-nc/3.0/88x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6" y="5911357"/>
            <a:ext cx="1439770" cy="4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Indicadores de recomendado cumplimiento</a:t>
            </a:r>
            <a:endParaRPr lang="es-ES" dirty="0"/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4" y="2009552"/>
            <a:ext cx="4671433" cy="40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02301" y="1268414"/>
            <a:ext cx="6337300" cy="45858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>
              <a:defRPr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defRPr sz="2200" b="1">
                <a:solidFill>
                  <a:srgbClr val="649CA4"/>
                </a:solidFill>
                <a:latin typeface="Cambria" pitchFamily="18" charset="0"/>
                <a:ea typeface="+mj-ea"/>
                <a:cs typeface="+mj-cs"/>
              </a:defRPr>
            </a:lvl2pPr>
            <a:lvl3pPr marL="1257300" lvl="2" indent="-342900">
              <a:buFont typeface="Wingdings" panose="05000000000000000000" pitchFamily="2" charset="2"/>
              <a:buChar char="ü"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1">
              <a:defRPr/>
            </a:pPr>
            <a:endParaRPr lang="es-ES" dirty="0"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dirty="0" smtClean="0">
                <a:latin typeface="+mn-lt"/>
              </a:rPr>
              <a:t>14. Políticas </a:t>
            </a:r>
            <a:r>
              <a:rPr lang="es-ES" dirty="0">
                <a:latin typeface="+mn-lt"/>
              </a:rPr>
              <a:t>de difusión de contenidos: 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Uso de canales en redes sociales.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Mención de cómo referenciar los artículos</a:t>
            </a:r>
          </a:p>
          <a:p>
            <a:pPr lvl="1">
              <a:lnSpc>
                <a:spcPct val="150000"/>
              </a:lnSpc>
              <a:defRPr/>
            </a:pPr>
            <a:endParaRPr lang="es-ES" dirty="0"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dirty="0" smtClean="0">
                <a:latin typeface="+mn-lt"/>
              </a:rPr>
              <a:t>15. Uso </a:t>
            </a:r>
            <a:r>
              <a:rPr lang="es-ES" dirty="0">
                <a:latin typeface="+mn-lt"/>
              </a:rPr>
              <a:t>de estadísticas: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Datos estadísticos de gestión editorial.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Estadísticas de uso.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Métrica complementaria a la tradicional basada en citas</a:t>
            </a:r>
            <a:r>
              <a:rPr lang="es-ES" dirty="0" smtClean="0">
                <a:latin typeface="+mn-lt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endParaRPr lang="es-ES" dirty="0" smtClean="0">
              <a:latin typeface="+mn-lt"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Indicadores de recomendado cumplimiento</a:t>
            </a:r>
            <a:endParaRPr lang="es-ES" dirty="0"/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4" y="2009552"/>
            <a:ext cx="4671433" cy="40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264638" y="839948"/>
            <a:ext cx="8093831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defRPr sz="2200" b="1">
                <a:solidFill>
                  <a:srgbClr val="649CA4"/>
                </a:solidFill>
                <a:latin typeface="Cambria" pitchFamily="18" charset="0"/>
                <a:ea typeface="+mj-ea"/>
                <a:cs typeface="+mj-cs"/>
              </a:defRPr>
            </a:lvl2pPr>
            <a:lvl3pPr marL="1257300" lvl="2" indent="-342900">
              <a:buFont typeface="Wingdings" panose="05000000000000000000" pitchFamily="2" charset="2"/>
              <a:buChar char="ü"/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1">
              <a:defRPr/>
            </a:pPr>
            <a:endParaRPr lang="es-ES" dirty="0"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dirty="0" smtClean="0">
                <a:latin typeface="+mn-lt"/>
              </a:rPr>
              <a:t>16. Navegación </a:t>
            </a:r>
            <a:r>
              <a:rPr lang="es-ES" dirty="0">
                <a:latin typeface="+mn-lt"/>
              </a:rPr>
              <a:t>y funcionalidad en el acceso a contenidos: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Motor de búsqueda en sus contenidos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Multiplicidad en los formatos de los artículos.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Existencia de sumarios, de tablas de contenido o una estructura que permita el acceso a los artículos.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Navegación web ergonómica, sencilla y accesible.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Servicios de valor añadido para los lectores</a:t>
            </a:r>
            <a:r>
              <a:rPr lang="es-ES" dirty="0" smtClean="0">
                <a:latin typeface="+mn-lt"/>
              </a:rPr>
              <a:t>.</a:t>
            </a:r>
          </a:p>
          <a:p>
            <a:pPr marL="914400" lvl="2" indent="0">
              <a:lnSpc>
                <a:spcPct val="150000"/>
              </a:lnSpc>
              <a:buNone/>
              <a:defRPr/>
            </a:pPr>
            <a:endParaRPr lang="es-ES" dirty="0"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dirty="0" smtClean="0">
                <a:latin typeface="+mn-lt"/>
              </a:rPr>
              <a:t>17. Interoperabilidad</a:t>
            </a:r>
            <a:r>
              <a:rPr lang="es-ES" dirty="0">
                <a:latin typeface="+mn-lt"/>
              </a:rPr>
              <a:t>: 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Uso de identificadores unívocos y persistentes.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Uso de protocolos de interoperabilidad que permitan ser recolectados por otros sistemas de distribución.</a:t>
            </a:r>
          </a:p>
          <a:p>
            <a:pPr lvl="2">
              <a:lnSpc>
                <a:spcPct val="150000"/>
              </a:lnSpc>
              <a:defRPr/>
            </a:pPr>
            <a:r>
              <a:rPr lang="es-ES" dirty="0">
                <a:latin typeface="+mn-lt"/>
              </a:rPr>
              <a:t>Dispone de un API permita la minería de datos</a:t>
            </a:r>
            <a:r>
              <a:rPr lang="es-E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Resultados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33441"/>
              </p:ext>
            </p:extLst>
          </p:nvPr>
        </p:nvGraphicFramePr>
        <p:xfrm>
          <a:off x="440118" y="1477958"/>
          <a:ext cx="11296958" cy="44728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4025"/>
                <a:gridCol w="3302758"/>
                <a:gridCol w="1427450"/>
                <a:gridCol w="1483577"/>
                <a:gridCol w="1456355"/>
                <a:gridCol w="1282793"/>
              </a:tblGrid>
              <a:tr h="6295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Modalidades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Campos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Revistas que no superan la fase 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Revistas que superan la fase 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Revistas que no superan la fase 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  <a:latin typeface="+mn-lt"/>
                        </a:rPr>
                        <a:t>Revistas Sello FECYT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55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Modalidad 1: Ciencias Puras y aplicadas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Ingenierías y Arquitectura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Matemáticas y Física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Química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Modalidad 2: Ciencias de la Vida 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Ciencias Biomédicas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Ciencias de la Naturaleza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6836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Modalidad 3: Ciencias Sociales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Ciencias Económicas y Empresariales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683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Ciencias Sociales, Políticas, del Comportamiento y de la Educación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33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Derecho y Jurisprudencia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Modalidad 4: Humanidades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Filosofía, Filología y Lingüística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Historia, Geografía y Artes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32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27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885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Total general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116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111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n-lt"/>
                        </a:rPr>
                        <a:t>14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n-lt"/>
                        </a:rPr>
                        <a:t>97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Resultados por modalidad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77416"/>
              </p:ext>
            </p:extLst>
          </p:nvPr>
        </p:nvGraphicFramePr>
        <p:xfrm>
          <a:off x="3189313" y="4957630"/>
          <a:ext cx="5315920" cy="160297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72016"/>
                <a:gridCol w="1085944"/>
                <a:gridCol w="1328980"/>
                <a:gridCol w="1328980"/>
              </a:tblGrid>
              <a:tr h="320595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Presentadas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Sello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Tasa de éxito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2059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Humanidades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54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51%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2059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Ciencias Sociales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2059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Ciencias de la Vida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2059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Ciencias Puras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84519"/>
              </p:ext>
            </p:extLst>
          </p:nvPr>
        </p:nvGraphicFramePr>
        <p:xfrm>
          <a:off x="2932305" y="1019013"/>
          <a:ext cx="6263890" cy="330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4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Resultados por campos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68137"/>
              </p:ext>
            </p:extLst>
          </p:nvPr>
        </p:nvGraphicFramePr>
        <p:xfrm>
          <a:off x="712921" y="875653"/>
          <a:ext cx="9701939" cy="523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8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Resultados por tipo de entidad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1004"/>
              </p:ext>
            </p:extLst>
          </p:nvPr>
        </p:nvGraphicFramePr>
        <p:xfrm>
          <a:off x="1803620" y="1943100"/>
          <a:ext cx="8605300" cy="403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0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8883"/>
            <a:ext cx="10515600" cy="1325563"/>
          </a:xfrm>
        </p:spPr>
        <p:txBody>
          <a:bodyPr/>
          <a:lstStyle/>
          <a:p>
            <a:pPr lvl="0"/>
            <a:r>
              <a:rPr lang="es-ES" dirty="0">
                <a:solidFill>
                  <a:srgbClr val="649CA4"/>
                </a:solidFill>
              </a:rPr>
              <a:t>Trayectoria del Sello de Calidad </a:t>
            </a:r>
            <a:r>
              <a:rPr lang="es-ES" dirty="0" smtClean="0">
                <a:solidFill>
                  <a:srgbClr val="649CA4"/>
                </a:solidFill>
              </a:rPr>
              <a:t>FECYT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30740" y="1613118"/>
            <a:ext cx="616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Seis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convocatorias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generales (2007, 2009, 2011, 2013, 2015 y 2018), de participación voluntaria y abierta a las revistas científicas españolas y </a:t>
            </a: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tres procesos de renovación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del Sello de Calidad (2013, 2015 y 2016)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bg2">
                  <a:lumMod val="25000"/>
                </a:schemeClr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VI convocatoria: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de nueva incorporación + renovación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schemeClr val="bg2">
                  <a:lumMod val="25000"/>
                </a:schemeClr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Esfuerzo constatado de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las revistas por mejorar </a:t>
            </a: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su calidad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y creciente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interés en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el Sello de Calidad</a:t>
            </a:r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103285"/>
              </p:ext>
            </p:extLst>
          </p:nvPr>
        </p:nvGraphicFramePr>
        <p:xfrm>
          <a:off x="7094283" y="4018081"/>
          <a:ext cx="4032448" cy="241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99731"/>
              </p:ext>
            </p:extLst>
          </p:nvPr>
        </p:nvGraphicFramePr>
        <p:xfrm>
          <a:off x="736847" y="4178591"/>
          <a:ext cx="4657276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319"/>
                <a:gridCol w="1164319"/>
                <a:gridCol w="1164319"/>
                <a:gridCol w="1164319"/>
              </a:tblGrid>
              <a:tr h="403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Ed. 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Presentadas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Obtienen el Sello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Tasa de éxito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275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II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443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III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255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IV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355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99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28%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V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VI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97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43%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76392"/>
              </p:ext>
            </p:extLst>
          </p:nvPr>
        </p:nvGraphicFramePr>
        <p:xfrm>
          <a:off x="6823185" y="1040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173851"/>
              </p:ext>
            </p:extLst>
          </p:nvPr>
        </p:nvGraphicFramePr>
        <p:xfrm>
          <a:off x="6888480" y="36752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736847" y="5593404"/>
            <a:ext cx="4642549" cy="22373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762804" y="5924304"/>
            <a:ext cx="26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+mj-lt"/>
              </a:rPr>
              <a:t>VI en resolución provisional</a:t>
            </a:r>
            <a:endParaRPr lang="es-E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7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05"/>
            <a:ext cx="11353800" cy="1325563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649CA4"/>
                </a:solidFill>
              </a:rPr>
              <a:t>¿Quién ha obtenido el Sello de Calidad FECYT?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2" y="3818156"/>
            <a:ext cx="2420888" cy="24208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1557" y="1061794"/>
            <a:ext cx="1171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395 revistas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cuentan con el Sello de Calidad tras la resolución provisional de la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VI Convocatoria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(mayo 2019)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45690" y="4346029"/>
            <a:ext cx="50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Las áreas de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Ciencias Sociales y Humanidades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quedan especialmente representadas, a través de una acreditación de su calidad, de manera constantemente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actualizada con renovaciones periódicas del Sello de Calidad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56034" y="6281731"/>
            <a:ext cx="699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2064 revistas evaluadas,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cuales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1035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títulos únicos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78962"/>
              </p:ext>
            </p:extLst>
          </p:nvPr>
        </p:nvGraphicFramePr>
        <p:xfrm>
          <a:off x="720819" y="1735320"/>
          <a:ext cx="9629409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751"/>
                <a:gridCol w="1228443"/>
                <a:gridCol w="1228443"/>
                <a:gridCol w="1228443"/>
                <a:gridCol w="1228443"/>
                <a:gridCol w="1228443"/>
                <a:gridCol w="1228443"/>
              </a:tblGrid>
              <a:tr h="3733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Áreas y materias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IV </a:t>
                      </a:r>
                      <a:r>
                        <a:rPr lang="es-ES" sz="16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Conv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R2015</a:t>
                      </a:r>
                      <a:endParaRPr lang="es-ES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R2016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 </a:t>
                      </a:r>
                      <a:r>
                        <a:rPr lang="es-ES" sz="16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Conv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VI </a:t>
                      </a:r>
                      <a:r>
                        <a:rPr lang="es-ES" sz="16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Conv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general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CIENCIAS SOCIALES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160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HUMANIDADES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41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53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176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CIENCIAS PURAS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CIENCIAS DE LA VIDA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33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 general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99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61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110</a:t>
                      </a:r>
                      <a:endParaRPr lang="es-E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97</a:t>
                      </a:r>
                      <a:endParaRPr lang="es-E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395</a:t>
                      </a:r>
                      <a:endParaRPr lang="es-E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590023"/>
              </p:ext>
            </p:extLst>
          </p:nvPr>
        </p:nvGraphicFramePr>
        <p:xfrm>
          <a:off x="654619" y="3468126"/>
          <a:ext cx="6111939" cy="293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57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05"/>
            <a:ext cx="11353800" cy="1325563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649CA4"/>
                </a:solidFill>
              </a:rPr>
              <a:t>¿Quién ha obtenido el Sello de Calidad FECYT?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64" y="1942036"/>
            <a:ext cx="2420888" cy="242088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964055"/>
              </p:ext>
            </p:extLst>
          </p:nvPr>
        </p:nvGraphicFramePr>
        <p:xfrm>
          <a:off x="140882" y="1338385"/>
          <a:ext cx="11926111" cy="506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9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8883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649CA4"/>
                </a:solidFill>
              </a:rPr>
              <a:t>Propuesta FECYT 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11576067"/>
              </p:ext>
            </p:extLst>
          </p:nvPr>
        </p:nvGraphicFramePr>
        <p:xfrm>
          <a:off x="342331" y="1189137"/>
          <a:ext cx="1152321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73842" y="1612250"/>
            <a:ext cx="715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OBJETIVO: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que las agencias de evaluación dispongan de instrumentos de acreditación de la calidad de las publicaciones para que puedan utilizarlos como indicio de calidad en las evaluaciones curriculares*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8883"/>
            <a:ext cx="10515600" cy="1325563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s-ES" dirty="0">
                <a:solidFill>
                  <a:srgbClr val="649CA4"/>
                </a:solidFill>
              </a:rPr>
              <a:t>Proyecto de apoyo a las revistas científicas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1"/>
          </p:nvPr>
        </p:nvSpPr>
        <p:spPr>
          <a:xfrm>
            <a:off x="347472" y="1550407"/>
            <a:ext cx="11704320" cy="297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El Proyecto ARCE se creó en 2006 para responder a una situación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Escasa presencia de revistas españolas en índices internacionales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Limitada profesionalización de las revistas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Publicación electrónica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limitada o deficiente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Necesidad de difusión de estándares de edición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FECYT cuenta con un sistema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que identifica a las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revistas científicas españolas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 calidad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contrastada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utilizando un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modelo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sólido y coherente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acorde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 estándares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internacionales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12" y="4424904"/>
            <a:ext cx="3726652" cy="1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evaluacionarce@fecyt.es</a:t>
            </a:r>
          </a:p>
          <a:p>
            <a:r>
              <a:rPr lang="es-ES" dirty="0" smtClean="0"/>
              <a:t>https</a:t>
            </a:r>
            <a:r>
              <a:rPr lang="es-ES" dirty="0"/>
              <a:t>://calidadrevistas.fecyt.es/</a:t>
            </a:r>
          </a:p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3442656" y="5253328"/>
            <a:ext cx="2466366" cy="6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11565333"/>
              </p:ext>
            </p:extLst>
          </p:nvPr>
        </p:nvGraphicFramePr>
        <p:xfrm>
          <a:off x="2139518" y="994299"/>
          <a:ext cx="7785752" cy="531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rvada hacia la derecha"/>
          <p:cNvSpPr/>
          <p:nvPr/>
        </p:nvSpPr>
        <p:spPr>
          <a:xfrm rot="5400000">
            <a:off x="5537003" y="-627493"/>
            <a:ext cx="1092867" cy="2827247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>
            <a:off x="1713390" y="1697034"/>
            <a:ext cx="1109709" cy="2022710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19508065">
            <a:off x="3714289" y="4393258"/>
            <a:ext cx="910135" cy="1685015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Flecha curvada hacia la izquierda"/>
          <p:cNvSpPr/>
          <p:nvPr/>
        </p:nvSpPr>
        <p:spPr>
          <a:xfrm rot="2278275">
            <a:off x="7552119" y="4331679"/>
            <a:ext cx="945850" cy="1802037"/>
          </a:xfrm>
          <a:prstGeom prst="curvedLef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9253163" y="1844824"/>
            <a:ext cx="1213610" cy="1874920"/>
          </a:xfrm>
          <a:prstGeom prst="curvedLef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788" y="196443"/>
            <a:ext cx="10515600" cy="1325563"/>
          </a:xfrm>
        </p:spPr>
        <p:txBody>
          <a:bodyPr/>
          <a:lstStyle/>
          <a:p>
            <a:r>
              <a:rPr lang="es-ES" dirty="0"/>
              <a:t>Sello de calidad FECYT para las revistas científicas españolas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9788" y="1494725"/>
            <a:ext cx="5157787" cy="823912"/>
          </a:xfrm>
        </p:spPr>
        <p:txBody>
          <a:bodyPr/>
          <a:lstStyle/>
          <a:p>
            <a:r>
              <a:rPr lang="es-ES" dirty="0"/>
              <a:t>¿Cómo</a:t>
            </a:r>
            <a:r>
              <a:rPr lang="es-ES" dirty="0" smtClean="0"/>
              <a:t>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92458" y="2505075"/>
            <a:ext cx="5411480" cy="3684588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Difusión de estándares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de calidad editorial y científica en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revistas</a:t>
            </a:r>
          </a:p>
          <a:p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Proceso de evaluación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de calidad de revistas científicas españolas: FECYT concede a las revistas aprobadas un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Sello de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Calidad</a:t>
            </a:r>
          </a:p>
          <a:p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Promoción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de las revistas acreditadas:</a:t>
            </a:r>
          </a:p>
          <a:p>
            <a:pPr lvl="1"/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Presentación a </a:t>
            </a:r>
            <a:r>
              <a:rPr lang="es-ES" sz="1800" b="1" dirty="0" err="1">
                <a:solidFill>
                  <a:schemeClr val="bg2">
                    <a:lumMod val="25000"/>
                  </a:schemeClr>
                </a:solidFill>
              </a:rPr>
              <a:t>WoS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s-ES" sz="1800" b="1" dirty="0" err="1">
                <a:solidFill>
                  <a:schemeClr val="bg2">
                    <a:lumMod val="25000"/>
                  </a:schemeClr>
                </a:solidFill>
              </a:rPr>
              <a:t>Scopus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de las revistas de con Sello de Calidad</a:t>
            </a:r>
          </a:p>
          <a:p>
            <a:pPr lvl="1"/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Búsqueda de reconocimiento por parte de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</a:rPr>
              <a:t>agencias de </a:t>
            </a:r>
            <a:r>
              <a:rPr lang="es-ES" sz="1800" b="1" dirty="0" smtClean="0">
                <a:solidFill>
                  <a:schemeClr val="bg2">
                    <a:lumMod val="25000"/>
                  </a:schemeClr>
                </a:solidFill>
              </a:rPr>
              <a:t>evaluación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Apoyo a la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edición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electrónica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RECYT y formación en OJS a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editores</a:t>
            </a:r>
          </a:p>
          <a:p>
            <a:pPr lvl="1"/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494725"/>
            <a:ext cx="5183188" cy="823912"/>
          </a:xfrm>
        </p:spPr>
        <p:txBody>
          <a:bodyPr/>
          <a:lstStyle/>
          <a:p>
            <a:r>
              <a:rPr lang="es-ES" dirty="0"/>
              <a:t>Garantías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03939" y="2505075"/>
            <a:ext cx="5658974" cy="3684588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Cumplimiento de los principios de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publicidad, transparencia, concurrencia, objetividad, igualdad y no discriminación</a:t>
            </a:r>
          </a:p>
          <a:p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Certificación ISO 9001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del proceso de evaluación </a:t>
            </a:r>
          </a:p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Eficacia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en la ejecución: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cumplimiento de plazos establecidos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 (máx. 6 meses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Gestión documental electrónica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de las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solicitudes</a:t>
            </a:r>
          </a:p>
          <a:p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Comisión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de Evaluación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: expertos en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</a:rPr>
              <a:t>bibliometría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 y por áreas de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conocimiento</a:t>
            </a:r>
          </a:p>
          <a:p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Evaluación de los procesos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: grupo de expertos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6138" y="0"/>
            <a:ext cx="10515600" cy="1325563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rgbClr val="649CA4"/>
                </a:solidFill>
              </a:rPr>
              <a:t>VI </a:t>
            </a:r>
            <a:r>
              <a:rPr lang="es-ES" dirty="0">
                <a:solidFill>
                  <a:srgbClr val="649CA4"/>
                </a:solidFill>
              </a:rPr>
              <a:t>Convocatoria</a:t>
            </a:r>
            <a:r>
              <a:rPr lang="es-ES" dirty="0" smtClean="0">
                <a:solidFill>
                  <a:srgbClr val="649CA4"/>
                </a:solidFill>
              </a:rPr>
              <a:t>: Proceso </a:t>
            </a:r>
            <a:r>
              <a:rPr lang="es-ES" dirty="0">
                <a:solidFill>
                  <a:srgbClr val="649CA4"/>
                </a:solidFill>
              </a:rPr>
              <a:t>de </a:t>
            </a:r>
            <a:r>
              <a:rPr lang="es-ES" dirty="0" smtClean="0">
                <a:solidFill>
                  <a:srgbClr val="649CA4"/>
                </a:solidFill>
              </a:rPr>
              <a:t>evaluación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08" y="2610544"/>
            <a:ext cx="3284983" cy="32849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90462" y="5115982"/>
            <a:ext cx="30246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alibri" panose="020F0502020204030204" pitchFamily="34" charset="0"/>
              </a:rPr>
              <a:t>Además de las bases, la </a:t>
            </a:r>
            <a:r>
              <a:rPr lang="es-ES" sz="1200" b="1" u="sng" dirty="0" smtClean="0">
                <a:latin typeface="Calibri" panose="020F0502020204030204" pitchFamily="34" charset="0"/>
              </a:rPr>
              <a:t>guía de evaluación</a:t>
            </a:r>
            <a:r>
              <a:rPr lang="es-ES" sz="1200" b="1" dirty="0" smtClean="0">
                <a:latin typeface="Calibri" panose="020F0502020204030204" pitchFamily="34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</a:rPr>
              <a:t>es un documento público que  detalla los </a:t>
            </a:r>
            <a:r>
              <a:rPr lang="es-ES" sz="1200" b="1" dirty="0" smtClean="0">
                <a:latin typeface="Calibri" panose="020F0502020204030204" pitchFamily="34" charset="0"/>
              </a:rPr>
              <a:t>indicadores y criterios de evaluación. Disponible en:</a:t>
            </a:r>
          </a:p>
          <a:p>
            <a:r>
              <a:rPr lang="es-ES" sz="1200" b="1" dirty="0" smtClean="0">
                <a:latin typeface="Calibri" panose="020F0502020204030204" pitchFamily="34" charset="0"/>
                <a:hlinkClick r:id="rId3"/>
              </a:rPr>
              <a:t>https://calidadrevistas.fecyt.es</a:t>
            </a:r>
            <a:r>
              <a:rPr lang="es-ES" sz="1200" b="1" dirty="0" smtClean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639216" y="1319774"/>
            <a:ext cx="3680995" cy="3270498"/>
            <a:chOff x="2641216" y="1593586"/>
            <a:chExt cx="4086225" cy="3630538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564" r="11720" b="23869"/>
            <a:stretch/>
          </p:blipFill>
          <p:spPr>
            <a:xfrm>
              <a:off x="2641216" y="1593586"/>
              <a:ext cx="4086225" cy="3630538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2920121" y="1996499"/>
              <a:ext cx="1519072" cy="21217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200" b="1" dirty="0" smtClean="0">
                  <a:solidFill>
                    <a:srgbClr val="30CDD7"/>
                  </a:solidFill>
                  <a:latin typeface="Calibri" pitchFamily="34" charset="0"/>
                  <a:cs typeface="Calibri" pitchFamily="34" charset="0"/>
                </a:rPr>
                <a:t>REGISTRO</a:t>
              </a:r>
            </a:p>
            <a:p>
              <a:pPr marL="171450" lvl="0" indent="-171450" defTabSz="8001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1200" dirty="0" smtClean="0">
                  <a:latin typeface="Calibri" pitchFamily="34" charset="0"/>
                  <a:cs typeface="Calibri" pitchFamily="34" charset="0"/>
                </a:rPr>
                <a:t>Requisitos </a:t>
              </a:r>
            </a:p>
            <a:p>
              <a:pPr marL="171450" lvl="0" indent="-171450" defTabSz="8001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1200" dirty="0" smtClean="0">
                  <a:latin typeface="Calibri" pitchFamily="34" charset="0"/>
                  <a:cs typeface="Calibri" pitchFamily="34" charset="0"/>
                </a:rPr>
                <a:t>Documentación</a:t>
              </a:r>
            </a:p>
            <a:p>
              <a:pPr marL="171450" lvl="0" indent="-171450" defTabSz="8001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1200" dirty="0" smtClean="0">
                  <a:latin typeface="Calibri" pitchFamily="34" charset="0"/>
                  <a:cs typeface="Calibri" pitchFamily="34" charset="0"/>
                </a:rPr>
                <a:t>Cuestionario de autoevaluación </a:t>
              </a:r>
            </a:p>
            <a:p>
              <a:pPr marL="171450" lvl="0" indent="-171450" defTabSz="8001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1200" dirty="0" smtClean="0">
                  <a:latin typeface="Calibri" pitchFamily="34" charset="0"/>
                  <a:cs typeface="Calibri" pitchFamily="34" charset="0"/>
                </a:rPr>
                <a:t>Apoyo institucional</a:t>
              </a:r>
            </a:p>
            <a:p>
              <a:pPr marL="171450" lvl="0" indent="-171450" defTabSz="80010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ES" sz="1200" dirty="0" smtClean="0">
                  <a:latin typeface="Calibri" pitchFamily="34" charset="0"/>
                  <a:cs typeface="Calibri" pitchFamily="34" charset="0"/>
                </a:rPr>
                <a:t>Solicitud electrónica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15138" r="14395" b="1970"/>
          <a:stretch/>
        </p:blipFill>
        <p:spPr bwMode="auto">
          <a:xfrm>
            <a:off x="2330896" y="2293062"/>
            <a:ext cx="1439704" cy="1117382"/>
          </a:xfrm>
          <a:prstGeom prst="rect">
            <a:avLst/>
          </a:prstGeom>
          <a:noFill/>
          <a:ln w="9525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t="18619" r="27744" b="29754"/>
          <a:stretch/>
        </p:blipFill>
        <p:spPr>
          <a:xfrm>
            <a:off x="8742504" y="2866426"/>
            <a:ext cx="2683158" cy="322687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833374" y="1753854"/>
            <a:ext cx="2331641" cy="11849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400" b="1" dirty="0" smtClean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FASE 2</a:t>
            </a: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400" b="1" dirty="0" smtClean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EVALUACIÓN </a:t>
            </a:r>
            <a:r>
              <a:rPr lang="es-ES" sz="1400" b="1" dirty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DE CALIDAD POR ÁREAS </a:t>
            </a:r>
            <a:r>
              <a:rPr lang="es-ES" sz="1400" b="1" dirty="0" smtClean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1400" b="1" dirty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CONOCIMIENTO </a:t>
            </a: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Evaluación por </a:t>
            </a:r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expertos temáticos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773504" y="1365001"/>
            <a:ext cx="2160240" cy="1248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400" b="1" dirty="0" smtClean="0">
                <a:solidFill>
                  <a:srgbClr val="30CDD7"/>
                </a:solidFill>
                <a:latin typeface="Calibri" panose="020F0502020204030204" pitchFamily="34" charset="0"/>
                <a:cs typeface="Calibri" pitchFamily="34" charset="0"/>
              </a:rPr>
              <a:t>FASE 1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400" b="1" dirty="0" smtClean="0">
                <a:solidFill>
                  <a:srgbClr val="30CDD7"/>
                </a:solidFill>
                <a:latin typeface="Calibri" panose="020F0502020204030204" pitchFamily="34" charset="0"/>
                <a:cs typeface="Calibri" pitchFamily="34" charset="0"/>
              </a:rPr>
              <a:t>CALIDAD </a:t>
            </a:r>
            <a:r>
              <a:rPr lang="es-ES" sz="1400" b="1" dirty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  <a:t>EDITORIAL Y CIENTÍFICA</a:t>
            </a:r>
            <a:br>
              <a:rPr lang="es-ES" sz="1400" b="1" dirty="0">
                <a:solidFill>
                  <a:srgbClr val="30CDD7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1200" b="1" dirty="0" smtClean="0">
                <a:latin typeface="Calibri" panose="020F0502020204030204" pitchFamily="34" charset="0"/>
              </a:rPr>
              <a:t>COMISIÓN DE EVALUACIÓN</a:t>
            </a:r>
            <a:r>
              <a:rPr lang="es-ES" sz="1200" dirty="0" smtClean="0">
                <a:latin typeface="Calibri" panose="020F0502020204030204" pitchFamily="34" charset="0"/>
              </a:rPr>
              <a:t> expertos </a:t>
            </a:r>
            <a:r>
              <a:rPr lang="es-ES" sz="1200" dirty="0">
                <a:latin typeface="Calibri" panose="020F0502020204030204" pitchFamily="34" charset="0"/>
              </a:rPr>
              <a:t>en </a:t>
            </a:r>
            <a:r>
              <a:rPr lang="es-ES" sz="1200" dirty="0" err="1">
                <a:latin typeface="Calibri" panose="020F0502020204030204" pitchFamily="34" charset="0"/>
              </a:rPr>
              <a:t>bibliometría</a:t>
            </a:r>
            <a:r>
              <a:rPr lang="es-ES" sz="1200" dirty="0">
                <a:latin typeface="Calibri" panose="020F0502020204030204" pitchFamily="34" charset="0"/>
              </a:rPr>
              <a:t> y evaluación de la ciencia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094441" y="6306251"/>
            <a:ext cx="288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</a:rPr>
              <a:t>Imágenes: 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</a:rPr>
              <a:t>Martha </a:t>
            </a:r>
            <a:r>
              <a:rPr lang="es-ES" sz="700" dirty="0" err="1" smtClean="0">
                <a:solidFill>
                  <a:schemeClr val="bg1">
                    <a:lumMod val="65000"/>
                  </a:schemeClr>
                </a:solidFill>
              </a:rPr>
              <a:t>Ormiston</a:t>
            </a:r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" sz="700" dirty="0" err="1" smtClean="0">
                <a:solidFill>
                  <a:schemeClr val="bg1">
                    <a:lumMod val="65000"/>
                  </a:schemeClr>
                </a:solidFill>
              </a:rPr>
              <a:t>Sergey</a:t>
            </a:r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</a:rPr>
              <a:t>Demushkin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bg1">
                    <a:lumMod val="65000"/>
                  </a:schemeClr>
                </a:solidFill>
              </a:rPr>
              <a:t>Noun</a:t>
            </a:r>
            <a:r>
              <a:rPr lang="es-ES" sz="700" dirty="0">
                <a:solidFill>
                  <a:schemeClr val="bg1">
                    <a:lumMod val="65000"/>
                  </a:schemeClr>
                </a:solidFill>
              </a:rPr>
              <a:t> Project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94792" y="4515719"/>
            <a:ext cx="2105548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 smtClean="0">
                <a:solidFill>
                  <a:srgbClr val="30CDD7"/>
                </a:solidFill>
                <a:latin typeface="Calibri" panose="020F0502020204030204" pitchFamily="34" charset="0"/>
                <a:cs typeface="Calibri" pitchFamily="34" charset="0"/>
              </a:rPr>
              <a:t>REVISIÓN TÉCNICA DE LA DOCUMENTACIÓN</a:t>
            </a:r>
            <a:endParaRPr lang="es-ES" sz="1600" dirty="0">
              <a:solidFill>
                <a:srgbClr val="30CDD7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434" y="1428387"/>
            <a:ext cx="62608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 utiliza este indicador para reevaluar de oficio las revistas que tienen que renovar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altLang="es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división por </a:t>
            </a:r>
            <a:r>
              <a:rPr lang="es-ES" alt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áreas de conocimiento </a:t>
            </a:r>
            <a:r>
              <a:rPr lang="es-ES" alt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 las revistas y considerando de patrones de citación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revistas no indexadas: </a:t>
            </a:r>
            <a:r>
              <a:rPr lang="es-ES" alt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cálculo de citas recibidas por revistas sí indexadas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cálculo por medio de la </a:t>
            </a:r>
            <a:r>
              <a:rPr lang="es-ES" alt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ponderación de fuentes de citación y visibilidad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altLang="es-ES" sz="1600" b="1" dirty="0">
              <a:solidFill>
                <a:srgbClr val="649CA4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Citas de los </a:t>
            </a:r>
            <a:r>
              <a:rPr lang="es-ES" alt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últimos 5 años.</a:t>
            </a:r>
          </a:p>
          <a:p>
            <a:pPr>
              <a:defRPr/>
            </a:pPr>
            <a:endParaRPr lang="es-ES" altLang="es-ES" sz="1600" b="1" dirty="0">
              <a:solidFill>
                <a:srgbClr val="649CA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1" t="23732" r="29118" b="34172"/>
          <a:stretch>
            <a:fillRect/>
          </a:stretch>
        </p:blipFill>
        <p:spPr bwMode="auto">
          <a:xfrm>
            <a:off x="6595270" y="1263650"/>
            <a:ext cx="5243292" cy="39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</a:t>
            </a:r>
            <a:r>
              <a:rPr lang="es-ES" dirty="0">
                <a:solidFill>
                  <a:srgbClr val="649CA4"/>
                </a:solidFill>
              </a:rPr>
              <a:t>Repercusión, impacto y visibilidad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23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86499" y="1867814"/>
            <a:ext cx="114347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60%  suma de las Citas  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distintas bases de datos (</a:t>
            </a:r>
            <a:r>
              <a:rPr lang="es-ES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WoS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SCOPUS, ESCI y </a:t>
            </a:r>
            <a:r>
              <a:rPr lang="es-ES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SCielo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otorgan la máxima puntuación (60) y </a:t>
            </a:r>
            <a:r>
              <a:rPr lang="es-ES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reescala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según la puntuación de la revistas que ha obtenido la máxima.</a:t>
            </a:r>
          </a:p>
          <a:p>
            <a:pPr>
              <a:defRPr/>
            </a:pPr>
            <a:endParaRPr lang="es-E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10% Cuartiles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al igual que en los casos anteriores, la puntuación de cada ítem se </a:t>
            </a:r>
            <a:r>
              <a:rPr lang="es-ES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reescala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con la puntuación máxima:</a:t>
            </a: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1/2 Cuartil JCR </a:t>
            </a:r>
            <a:endParaRPr lang="es-E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1/2 Cuartil SJR </a:t>
            </a: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endParaRPr lang="es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10% h-</a:t>
            </a:r>
            <a:r>
              <a:rPr lang="es-ES" sz="1600" b="1" dirty="0" err="1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Index</a:t>
            </a:r>
            <a:r>
              <a:rPr 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 , 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 puntuación de cada ítem se </a:t>
            </a:r>
            <a:r>
              <a:rPr lang="es-ES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reescala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con la puntuación máxima de cada ítem de cada una de las revistas:</a:t>
            </a: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1/3 </a:t>
            </a: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h-</a:t>
            </a:r>
            <a:r>
              <a:rPr lang="es-ES" sz="16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WoS</a:t>
            </a:r>
            <a:endParaRPr lang="es-E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1/3 h-</a:t>
            </a:r>
            <a:r>
              <a:rPr lang="es-ES" sz="16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SJR </a:t>
            </a:r>
            <a:endParaRPr lang="es-E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1/3 h5-Index </a:t>
            </a:r>
            <a:r>
              <a:rPr lang="es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Google </a:t>
            </a:r>
            <a:r>
              <a:rPr lang="es-ES" sz="16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S.Metrics</a:t>
            </a:r>
            <a:endParaRPr lang="es-ES" sz="1600" b="1" dirty="0" smtClean="0">
              <a:solidFill>
                <a:prstClr val="black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  <a:defRPr/>
            </a:pPr>
            <a:endParaRPr lang="es-ES" sz="1600" b="1" dirty="0">
              <a:solidFill>
                <a:prstClr val="black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rgbClr val="649CA4"/>
                </a:solidFill>
                <a:latin typeface="Calibri" panose="020F0502020204030204" pitchFamily="34" charset="0"/>
                <a:ea typeface="+mj-ea"/>
                <a:cs typeface="+mj-cs"/>
              </a:rPr>
              <a:t>20% la puntuación total Índice Compuesto de Difusión Secundaria de MIAR (ICDS) </a:t>
            </a: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 la máxima puntuación)</a:t>
            </a:r>
          </a:p>
          <a:p>
            <a:pPr>
              <a:defRPr/>
            </a:pPr>
            <a:endParaRPr lang="es-ES" altLang="es-ES" sz="1600" b="1" dirty="0">
              <a:solidFill>
                <a:srgbClr val="649CA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/>
              <a:t>VI Convocatoria: </a:t>
            </a:r>
            <a:r>
              <a:rPr lang="es-ES" dirty="0"/>
              <a:t>Repercusión, impacto y visibilidad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5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</a:t>
            </a:r>
            <a:r>
              <a:rPr lang="es-ES" dirty="0">
                <a:solidFill>
                  <a:srgbClr val="649CA4"/>
                </a:solidFill>
              </a:rPr>
              <a:t>Repercusión, impacto y visibilidad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34435" y="2065227"/>
            <a:ext cx="64704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ES" sz="22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Umbral de corte: el </a:t>
            </a:r>
            <a:r>
              <a:rPr lang="es-E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de la puntuación de referencia en cada modalidad. </a:t>
            </a:r>
            <a:endParaRPr lang="es-ES" sz="1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E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cálculo  se han tenido en cuenta las revistas que se han presentado a la evaluación para la obtención del Sello por primera vez más las que lo obtuvieron en pasadas convocatorias. </a:t>
            </a:r>
            <a:r>
              <a:rPr lang="es-ES" sz="1600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nido </a:t>
            </a:r>
            <a:r>
              <a:rPr lang="es-ES" sz="16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en cuenta las revistas que se han presentado a la evaluación para la obtención del Sello por primera vez más las que lo obtuvieron en pasadas convocatorias. </a:t>
            </a:r>
            <a:endParaRPr lang="es-ES" sz="1600" b="1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endParaRPr lang="es-ES" altLang="es-ES" sz="1600" b="1" dirty="0">
              <a:solidFill>
                <a:srgbClr val="649CA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0716" r="41019" b="19443"/>
          <a:stretch>
            <a:fillRect/>
          </a:stretch>
        </p:blipFill>
        <p:spPr bwMode="auto">
          <a:xfrm>
            <a:off x="7226379" y="1041990"/>
            <a:ext cx="4247067" cy="509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4" t="74768" r="27710" b="18655"/>
          <a:stretch/>
        </p:blipFill>
        <p:spPr bwMode="auto">
          <a:xfrm>
            <a:off x="8746130" y="6399515"/>
            <a:ext cx="1207567" cy="3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98538" y="152400"/>
            <a:ext cx="111934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649CA4"/>
                </a:solidFill>
              </a:rPr>
              <a:t>VI Convocatoria: Indicadores de recomendado cumplimiento</a:t>
            </a:r>
            <a:endParaRPr lang="es-ES" dirty="0"/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4" y="2009552"/>
            <a:ext cx="4671433" cy="40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20267" y="1052513"/>
            <a:ext cx="6527800" cy="51706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s-ES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sz="2200" b="1" dirty="0">
                <a:solidFill>
                  <a:srgbClr val="649CA4"/>
                </a:solidFill>
                <a:ea typeface="+mj-ea"/>
                <a:cs typeface="+mj-cs"/>
              </a:rPr>
              <a:t>12. Políticas de acceso abierto y reúso: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Política editorial en favor del acceso abierto a los contenidos y especificación de los permisos de autoarchivo.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Especificación de quien posee los derechos de explotación o patrimoniales.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Bajo qué licencias se publican los contenidos.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Indicar importes de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</a:rPr>
              <a:t>APC’s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s-ES" sz="2200" b="1" dirty="0">
                <a:solidFill>
                  <a:srgbClr val="649CA4"/>
                </a:solidFill>
                <a:ea typeface="+mj-ea"/>
                <a:cs typeface="+mj-cs"/>
              </a:rPr>
              <a:t>13. Aspectos éticos: </a:t>
            </a:r>
          </a:p>
          <a:p>
            <a:pPr lvl="1"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adhesión a normas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y códigos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de ética internacionales o bien, tener su propio código de ética.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es-ES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3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CYT_Presentación_PAN_2017.potx" id="{4922F79B-4118-42BB-92C1-A0143F00D5A0}" vid="{E222D3A1-6F91-4E95-B709-ED636665F52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ECYT-2012">
    <a:dk1>
      <a:srgbClr val="000000"/>
    </a:dk1>
    <a:lt1>
      <a:srgbClr val="FFFFFF"/>
    </a:lt1>
    <a:dk2>
      <a:srgbClr val="000000"/>
    </a:dk2>
    <a:lt2>
      <a:srgbClr val="808080"/>
    </a:lt2>
    <a:accent1>
      <a:srgbClr val="2D2D8A"/>
    </a:accent1>
    <a:accent2>
      <a:srgbClr val="333399"/>
    </a:accent2>
    <a:accent3>
      <a:srgbClr val="0033CC"/>
    </a:accent3>
    <a:accent4>
      <a:srgbClr val="008000"/>
    </a:accent4>
    <a:accent5>
      <a:srgbClr val="4C6600"/>
    </a:accent5>
    <a:accent6>
      <a:srgbClr val="C00000"/>
    </a:accent6>
    <a:hlink>
      <a:srgbClr val="009999"/>
    </a:hlink>
    <a:folHlink>
      <a:srgbClr val="99CC00"/>
    </a:folHlink>
  </a:clrScheme>
  <a:fontScheme name="Diseño predeterminado">
    <a:majorFont>
      <a:latin typeface="Georgia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FECYT_Presentación_PAN_2017</Template>
  <TotalTime>1317</TotalTime>
  <Words>1473</Words>
  <Application>Microsoft Office PowerPoint</Application>
  <PresentationFormat>Personalizado</PresentationFormat>
  <Paragraphs>311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Evaluación de la calidad editorial y científica de las revistas científicas españolas FECYT 2018</vt:lpstr>
      <vt:lpstr>Proyecto de apoyo a las revistas científicas</vt:lpstr>
      <vt:lpstr>Presentación de PowerPoint</vt:lpstr>
      <vt:lpstr>Sello de calidad FECYT para las revistas científicas españolas</vt:lpstr>
      <vt:lpstr>VI Convocatoria: Proceso de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Trayectoria del Sello de Calidad FECYT</vt:lpstr>
      <vt:lpstr>¿Quién ha obtenido el Sello de Calidad FECYT?</vt:lpstr>
      <vt:lpstr>¿Quién ha obtenido el Sello de Calidad FECYT?</vt:lpstr>
      <vt:lpstr>Propuesta FECYT </vt:lpstr>
      <vt:lpstr>Muchas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de “Aviso Legal y Política de Privacidad” en todas las Web de FECYT</dc:title>
  <dc:creator>Florencio Núñez Núñez</dc:creator>
  <cp:keywords>FECYT</cp:keywords>
  <cp:lastModifiedBy>María Ángeles Coslado Bernabé</cp:lastModifiedBy>
  <cp:revision>85</cp:revision>
  <dcterms:created xsi:type="dcterms:W3CDTF">2017-05-11T10:58:16Z</dcterms:created>
  <dcterms:modified xsi:type="dcterms:W3CDTF">2019-05-19T21:15:52Z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to de correo">
    <vt:lpwstr>fnunez@fecyt.es</vt:lpwstr>
  </property>
</Properties>
</file>