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4"/>
  </p:notesMasterIdLst>
  <p:sldIdLst>
    <p:sldId id="256" r:id="rId2"/>
    <p:sldId id="257" r:id="rId3"/>
    <p:sldId id="258" r:id="rId4"/>
    <p:sldId id="284" r:id="rId5"/>
    <p:sldId id="289" r:id="rId6"/>
    <p:sldId id="259" r:id="rId7"/>
    <p:sldId id="264" r:id="rId8"/>
    <p:sldId id="286" r:id="rId9"/>
    <p:sldId id="283" r:id="rId10"/>
    <p:sldId id="285" r:id="rId11"/>
    <p:sldId id="287" r:id="rId12"/>
    <p:sldId id="260" r:id="rId13"/>
    <p:sldId id="267" r:id="rId14"/>
    <p:sldId id="268" r:id="rId15"/>
    <p:sldId id="261" r:id="rId16"/>
    <p:sldId id="270" r:id="rId17"/>
    <p:sldId id="278" r:id="rId18"/>
    <p:sldId id="279" r:id="rId19"/>
    <p:sldId id="262" r:id="rId20"/>
    <p:sldId id="277" r:id="rId21"/>
    <p:sldId id="290" r:id="rId22"/>
    <p:sldId id="265" r:id="rId23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5" autoAdjust="0"/>
    <p:restoredTop sz="95520" autoAdjust="0"/>
  </p:normalViewPr>
  <p:slideViewPr>
    <p:cSldViewPr snapToGrid="0">
      <p:cViewPr varScale="1">
        <p:scale>
          <a:sx n="68" d="100"/>
          <a:sy n="68" d="100"/>
        </p:scale>
        <p:origin x="14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44"/>
    </p:cViewPr>
  </p:sorter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3_PhD_EuroMPM\29_CRECS2019_Logrono\savedrec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Hoja3!$E$8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Hoja3!$F$8:$J$8</c:f>
              <c:numCache>
                <c:formatCode>General</c:formatCode>
                <c:ptCount val="5"/>
                <c:pt idx="0">
                  <c:v>10</c:v>
                </c:pt>
                <c:pt idx="1">
                  <c:v>70</c:v>
                </c:pt>
                <c:pt idx="2">
                  <c:v>67</c:v>
                </c:pt>
                <c:pt idx="3">
                  <c:v>58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2-4139-A9AF-19AD89198286}"/>
            </c:ext>
          </c:extLst>
        </c:ser>
        <c:ser>
          <c:idx val="1"/>
          <c:order val="1"/>
          <c:tx>
            <c:strRef>
              <c:f>Hoja3!$E$9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Hoja3!$F$9:$J$9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112</c:v>
                </c:pt>
                <c:pt idx="3">
                  <c:v>130</c:v>
                </c:pt>
                <c:pt idx="4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52-4139-A9AF-19AD89198286}"/>
            </c:ext>
          </c:extLst>
        </c:ser>
        <c:ser>
          <c:idx val="2"/>
          <c:order val="2"/>
          <c:tx>
            <c:strRef>
              <c:f>Hoja3!$E$10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Hoja3!$F$10:$J$10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19</c:v>
                </c:pt>
                <c:pt idx="3">
                  <c:v>96</c:v>
                </c:pt>
                <c:pt idx="4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52-4139-A9AF-19AD89198286}"/>
            </c:ext>
          </c:extLst>
        </c:ser>
        <c:ser>
          <c:idx val="3"/>
          <c:order val="3"/>
          <c:tx>
            <c:strRef>
              <c:f>Hoja3!$E$11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Hoja3!$F$11:$J$11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29</c:v>
                </c:pt>
                <c:pt idx="4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52-4139-A9AF-19AD89198286}"/>
            </c:ext>
          </c:extLst>
        </c:ser>
        <c:ser>
          <c:idx val="4"/>
          <c:order val="4"/>
          <c:tx>
            <c:strRef>
              <c:f>Hoja3!$E$12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Hoja3!$F$12:$J$12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52-4139-A9AF-19AD89198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46176767"/>
        <c:axId val="246180511"/>
      </c:barChart>
      <c:lineChart>
        <c:grouping val="stacked"/>
        <c:varyColors val="0"/>
        <c:ser>
          <c:idx val="5"/>
          <c:order val="5"/>
          <c:tx>
            <c:strRef>
              <c:f>Hoja3!$E$13</c:f>
              <c:strCache>
                <c:ptCount val="1"/>
                <c:pt idx="0">
                  <c:v>Publicaciones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Hoja3!$F$13:$J$13</c:f>
              <c:numCache>
                <c:formatCode>General</c:formatCode>
                <c:ptCount val="5"/>
                <c:pt idx="0">
                  <c:v>71</c:v>
                </c:pt>
                <c:pt idx="1">
                  <c:v>88</c:v>
                </c:pt>
                <c:pt idx="2">
                  <c:v>91</c:v>
                </c:pt>
                <c:pt idx="3">
                  <c:v>113</c:v>
                </c:pt>
                <c:pt idx="4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52-4139-A9AF-19AD89198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955327"/>
        <c:axId val="484919007"/>
      </c:lineChart>
      <c:catAx>
        <c:axId val="246176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46180511"/>
        <c:crosses val="autoZero"/>
        <c:auto val="1"/>
        <c:lblAlgn val="ctr"/>
        <c:lblOffset val="100"/>
        <c:noMultiLvlLbl val="0"/>
      </c:catAx>
      <c:valAx>
        <c:axId val="24618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46176767"/>
        <c:crosses val="autoZero"/>
        <c:crossBetween val="between"/>
      </c:valAx>
      <c:valAx>
        <c:axId val="48491900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80955327"/>
        <c:crosses val="max"/>
        <c:crossBetween val="between"/>
      </c:valAx>
      <c:catAx>
        <c:axId val="4809553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91900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6964C60-39C9-407C-B558-13B2638F53CE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117475"/>
            <a:ext cx="3144837" cy="235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07" y="2564972"/>
            <a:ext cx="5683250" cy="740429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62E7974-8996-4FE4-90BA-9D549944D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01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1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39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37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629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85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baseline="0" dirty="0"/>
          </a:p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1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925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06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8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686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47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5287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018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118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389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06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696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231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80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16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2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44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2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47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29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11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15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69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83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09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0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02/06/2019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48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26/science.aao0185" TargetMode="External"/><Relationship Id="rId3" Type="http://schemas.openxmlformats.org/officeDocument/2006/relationships/hyperlink" Target="https://doi.org/10.1007/s11192-012-0940-1" TargetMode="External"/><Relationship Id="rId7" Type="http://schemas.openxmlformats.org/officeDocument/2006/relationships/hyperlink" Target="http://hdl.handle.net/10481/20201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2/asi.22688" TargetMode="External"/><Relationship Id="rId11" Type="http://schemas.openxmlformats.org/officeDocument/2006/relationships/hyperlink" Target="https://doi.org/10.1016/j.ijinfomgt.2019.01.013" TargetMode="External"/><Relationship Id="rId5" Type="http://schemas.openxmlformats.org/officeDocument/2006/relationships/hyperlink" Target="https://doi.org/10.1002/asi.21525" TargetMode="External"/><Relationship Id="rId10" Type="http://schemas.openxmlformats.org/officeDocument/2006/relationships/hyperlink" Target="https://ojs.hh.se/index.php/JISIB/article/view/362" TargetMode="External"/><Relationship Id="rId4" Type="http://schemas.openxmlformats.org/officeDocument/2006/relationships/hyperlink" Target="https://doi.org/10.1007/BF02019280" TargetMode="External"/><Relationship Id="rId9" Type="http://schemas.openxmlformats.org/officeDocument/2006/relationships/hyperlink" Target="https://doi.org/10.3145/epi.2017.sep.16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4"/>
          <a:stretch/>
        </p:blipFill>
        <p:spPr>
          <a:xfrm>
            <a:off x="450937" y="591008"/>
            <a:ext cx="8267178" cy="241523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2" y="2563222"/>
            <a:ext cx="7989752" cy="1504844"/>
          </a:xfrm>
        </p:spPr>
        <p:txBody>
          <a:bodyPr>
            <a:normAutofit/>
          </a:bodyPr>
          <a:lstStyle/>
          <a:p>
            <a:pPr algn="ctr"/>
            <a:b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Conferencia Internacional sobre revistas científicas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2" y="4093466"/>
            <a:ext cx="7989752" cy="590321"/>
          </a:xfrm>
        </p:spPr>
        <p:txBody>
          <a:bodyPr>
            <a:noAutofit/>
          </a:bodyPr>
          <a:lstStyle/>
          <a:p>
            <a:pPr algn="ctr"/>
            <a:r>
              <a:rPr lang="es-ES" sz="2400" dirty="0">
                <a:solidFill>
                  <a:srgbClr val="6B03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temático y conceptual de revistas científicas mediante SciMAT: el caso de El Profesional de la Información (EPI), 2014-2018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81192" y="5815903"/>
            <a:ext cx="80309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Logroño, 23 y 24 de mayo del 2019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81193" y="5387859"/>
            <a:ext cx="8030916" cy="3335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None/>
            </a:pP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José-Ricardo López-Robles, Manuel-Jesús Cobo, Javier 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Guallar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José-Ramón Otegi-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Olaso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Nadia-Karina Gamboa-Rosales.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5522" y="2290985"/>
            <a:ext cx="35734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CRECS 2019</a:t>
            </a:r>
          </a:p>
        </p:txBody>
      </p:sp>
    </p:spTree>
    <p:extLst>
      <p:ext uri="{BB962C8B-B14F-4D97-AF65-F5344CB8AC3E}">
        <p14:creationId xmlns:p14="http://schemas.microsoft.com/office/powerpoint/2010/main" val="419371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 estratégico se divide en 4 cuadrantes: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-C1.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motor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temas importantes para la construcción de un campo científico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-C2.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periféricos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desarrollados internamente pero aislados del resto de temas, y tienen un papel más marginal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-C3.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emergentes o en declive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están en evolución y poco desarrollados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-C4.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básicos o transversales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importantes para el campo científico pero con poco desarrollados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3CC12A2-B935-491F-A4CC-712794E83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183" y="4852540"/>
            <a:ext cx="3642731" cy="200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8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Análisis de rendimiento.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evalúa la contribución relativa de los temas de investigación identificados a todo el campo de investigación utilizando indicadores como: 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documentos publicados, número de citas y diferentes tipos de indicadores bibliométricos (</a:t>
            </a:r>
            <a:r>
              <a:rPr lang="es-ES_tradnl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h-</a:t>
            </a:r>
            <a:r>
              <a:rPr lang="es-ES_tradnl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3339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3409407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532044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 Y BASE DE DATOS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 Core </a:t>
            </a:r>
            <a:r>
              <a:rPr lang="es-ES" sz="2000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IS=(“1386-6710”) AND PY=2014-2018 (ARTICLE OR REVIEW)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EL CORPUS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476 documentos (</a:t>
            </a: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s-E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=13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1.105 citas y 2,435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base de datos fue construida el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de mayo de 2019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2014: 71 documentos, 274 citas y 685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2015: 88 documentos, 388 citas y 848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2016: 91 documentos, 236 citas y 813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2017: 113 documentos, 178 citas y 1.077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2018: 113 documentos, 29 citas y 1.199 palabras clave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22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666" y="687474"/>
            <a:ext cx="7769278" cy="1083329"/>
          </a:xfrm>
        </p:spPr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PUBLICACIONES Y CITAS POR AÑO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95937"/>
              </p:ext>
            </p:extLst>
          </p:nvPr>
        </p:nvGraphicFramePr>
        <p:xfrm>
          <a:off x="547006" y="2000250"/>
          <a:ext cx="8023937" cy="462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F0F32A1-7AFD-8C41-8A83-15B71EA81804}"/>
              </a:ext>
            </a:extLst>
          </p:cNvPr>
          <p:cNvSpPr txBox="1"/>
          <p:nvPr/>
        </p:nvSpPr>
        <p:spPr>
          <a:xfrm rot="16200000">
            <a:off x="-1347678" y="3931474"/>
            <a:ext cx="3509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D0F12E-ABC2-E941-9E8A-E48507BAFA5A}"/>
              </a:ext>
            </a:extLst>
          </p:cNvPr>
          <p:cNvSpPr txBox="1"/>
          <p:nvPr/>
        </p:nvSpPr>
        <p:spPr>
          <a:xfrm rot="5400000">
            <a:off x="6855589" y="3931474"/>
            <a:ext cx="3509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PUBLICACIONES</a:t>
            </a:r>
          </a:p>
        </p:txBody>
      </p:sp>
    </p:spTree>
    <p:extLst>
      <p:ext uri="{BB962C8B-B14F-4D97-AF65-F5344CB8AC3E}">
        <p14:creationId xmlns:p14="http://schemas.microsoft.com/office/powerpoint/2010/main" val="419621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4088674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223876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49" y="1905759"/>
            <a:ext cx="6563638" cy="46439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643487" y="6365036"/>
            <a:ext cx="3865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 estratégico de 2014-2018</a:t>
            </a:r>
            <a:endParaRPr lang="es-E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9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60580"/>
              </p:ext>
            </p:extLst>
          </p:nvPr>
        </p:nvGraphicFramePr>
        <p:xfrm>
          <a:off x="581192" y="2131422"/>
          <a:ext cx="7989754" cy="2036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6708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58766403"/>
                    </a:ext>
                  </a:extLst>
                </a:gridCol>
                <a:gridCol w="1551798">
                  <a:extLst>
                    <a:ext uri="{9D8B030D-6E8A-4147-A177-3AD203B41FA5}">
                      <a16:colId xmlns:a16="http://schemas.microsoft.com/office/drawing/2014/main" val="4052594123"/>
                    </a:ext>
                  </a:extLst>
                </a:gridCol>
                <a:gridCol w="1185474">
                  <a:extLst>
                    <a:ext uri="{9D8B030D-6E8A-4147-A177-3AD203B41FA5}">
                      <a16:colId xmlns:a16="http://schemas.microsoft.com/office/drawing/2014/main" val="2232308671"/>
                    </a:ext>
                  </a:extLst>
                </a:gridCol>
                <a:gridCol w="1185474">
                  <a:extLst>
                    <a:ext uri="{9D8B030D-6E8A-4147-A177-3AD203B41FA5}">
                      <a16:colId xmlns:a16="http://schemas.microsoft.com/office/drawing/2014/main" val="22110435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Cuadrante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Publicaciones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Citas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</a:t>
                      </a:r>
                      <a:r>
                        <a:rPr lang="es-ES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POLITICAL-COMMUNICATION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WEB-2.0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92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ONLINE-MEDIA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475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PUBLIC-LIBRARIES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77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BIG-DATA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3243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ALTMETRICS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72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JOURNALISM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70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PROFESSIONAL-PROFILES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61096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581191" y="4298346"/>
            <a:ext cx="79897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Durante el periodo de 2014 a 2018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El Profesional de la Información</a:t>
            </a:r>
            <a:r>
              <a:rPr lang="es-ES" sz="20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 presenta 8 temas. Los temas según su peso en el desarrollo del estado del arte son: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POLITICAL-COMMUNICATION, WEB-2.0, JOURNALISM, ONLINE-MEDIA, PUBLIC-LIBRARIES, ALTMETRICS, PROFESSIONAL-PROFILES y BIG-DATA.</a:t>
            </a:r>
          </a:p>
        </p:txBody>
      </p:sp>
    </p:spTree>
    <p:extLst>
      <p:ext uri="{BB962C8B-B14F-4D97-AF65-F5344CB8AC3E}">
        <p14:creationId xmlns:p14="http://schemas.microsoft.com/office/powerpoint/2010/main" val="2043597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37502"/>
              </p:ext>
            </p:extLst>
          </p:nvPr>
        </p:nvGraphicFramePr>
        <p:xfrm>
          <a:off x="573028" y="2131422"/>
          <a:ext cx="8085184" cy="4625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5184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</a:tblGrid>
              <a:tr h="1464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POLITICAL-COMMUNICATION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4341314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" b="3770"/>
          <a:stretch/>
        </p:blipFill>
        <p:spPr>
          <a:xfrm>
            <a:off x="1534363" y="2557965"/>
            <a:ext cx="6083410" cy="398048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FA3FB87-60B6-9440-ADD3-D68C3064F9DE}"/>
              </a:ext>
            </a:extLst>
          </p:cNvPr>
          <p:cNvSpPr/>
          <p:nvPr/>
        </p:nvSpPr>
        <p:spPr>
          <a:xfrm>
            <a:off x="592692" y="2451387"/>
            <a:ext cx="8065520" cy="40870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729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4807135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119186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802521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770804"/>
            <a:ext cx="7989752" cy="4878190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tamaño de la producción de </a:t>
            </a:r>
            <a:r>
              <a:rPr lang="es-E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muestra un notable aumento en 2014-2018.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Los principales temas utilizados son: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POLITICAL COMMUNICATION, WEB 2.0, ONLINE MEDIA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(C1,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motores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JOURNALISM, PROFESSIONAL PROFILES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(C4,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básicos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PUBLIC LIBRARIES, BIG DATA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(C2,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periféricos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ALTMETRICS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 (C3,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emergentes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Se ha podido apreciar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las palabras clave relacionadas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con estos temas y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sus relaciones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FUTURAS INVESTIGACIONES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 la evolución de los temas de investigación a lo largo de los períodos de tiempo consecutivos.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otras revistas y a disciplinas.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87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770804"/>
            <a:ext cx="7989752" cy="4878190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Batagelj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Vladimir;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Cerinšek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Monika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(2013). "On bibliographic networks".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Scientometrics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96 n. 3, pp. 845-864.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https://doi.org/10.1007/s11192-012-0940-1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Callon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Michael;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Courtial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Jean Pierre;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Laville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Francoise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(1991).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"Co-word analysis as a tool for describing the network of interactions between basic and technological research: The case of polymer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chemsitry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Scientometrics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22, n. 1, pp. 155-205.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https://doi.org/10.1007/BF02019280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‐Herrera, Antonio Gabriel; Herrera‐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Viedma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Enrique; Herrera, Francisco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(2011). "Science mapping software tools: Review, analysis, and cooperative study among tools".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the American Society for Information Science and Technology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62, n. 7, pp. 1382-1402.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https://doi.org/10.1002/asi.21525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‐Herrera, Antonio Gabriel; Herrera‐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Viedma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Enrique; Herrera, Francisco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(2012). "SciMAT: A new science mapping analysis software tool".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the American Society for Information Science and Technology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63, n. 8, pp. 1609-1630.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https://doi.org/10.1002/asi.22688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(2012). "SciMAT: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software para el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científico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Granada: Universidad de Granada.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http://hdl.handle.net/10481/20201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Fortunato, Santo;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Bergstrom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Carl T;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Börner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Katy; Evans, James 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Helbing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Dirk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Milojević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Staša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Petersen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Alexander M;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Radicchi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Filippo; Sinatra, Roberta;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Brian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(2018).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E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s-E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359 n. 6379.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https://doi.org/10.1126/science.aao0185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Guallar, Javier;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Ferran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Ferrer, Núria;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Abadal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Ernest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Server, Adán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(2017). "Revistas científicas españolas de información y documentación: análisis temático y metodológico". </a:t>
            </a:r>
            <a:r>
              <a:rPr lang="es-E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26, n. 5, pp. 947-960.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https://doi.org/10.3145/epi.2017.sep.16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-Robles, José Ricardo;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Arcos, Rubén;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Nadia Karina;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Hamurabi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(2018). "Mapping the structure and evolution of JISIB: A bibliometric analysis of articles published in the Journal of Intelligence Studies in Business between 2011 and 2017".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Intelligence Studies in Business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8, n. 3, pp. 9-21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https://ojs.hh.se/index.php/JISIB/article/view/362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-Robles, José Ricardo; Porto Gómez, Igone;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(2019). "30 years of intelligence models in management and business: A bibliometric review".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Journal of Information Management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48, n., pp. 22-38.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https://doi.org/10.1016/j.ijinfomgt.2019.01.013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-Robles, José Ricardo;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Guallar, Javier;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Nadia-Karina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(2019). "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(EPI): un análisis retrospectivo y de evolución de 2006 a 2017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prensa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74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2" y="2537827"/>
            <a:ext cx="7989752" cy="1504844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E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4"/>
          <a:stretch/>
        </p:blipFill>
        <p:spPr>
          <a:xfrm>
            <a:off x="450937" y="591008"/>
            <a:ext cx="8267178" cy="2415239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2935522" y="2290985"/>
            <a:ext cx="35734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CRECS 2019</a:t>
            </a:r>
          </a:p>
        </p:txBody>
      </p:sp>
      <p:sp>
        <p:nvSpPr>
          <p:cNvPr id="16" name="Subtítulo 2"/>
          <p:cNvSpPr>
            <a:spLocks noGrp="1"/>
          </p:cNvSpPr>
          <p:nvPr>
            <p:ph type="subTitle" idx="1"/>
          </p:nvPr>
        </p:nvSpPr>
        <p:spPr>
          <a:xfrm>
            <a:off x="577124" y="4170082"/>
            <a:ext cx="7989752" cy="590321"/>
          </a:xfrm>
        </p:spPr>
        <p:txBody>
          <a:bodyPr>
            <a:normAutofit/>
          </a:bodyPr>
          <a:lstStyle/>
          <a:p>
            <a:pPr algn="ctr"/>
            <a:r>
              <a:rPr lang="es-ES" sz="2400" dirty="0">
                <a:solidFill>
                  <a:srgbClr val="6B03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ricardolopezrobles@Outlook.com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075681D-6310-2149-AF4F-2C1636710C18}"/>
              </a:ext>
            </a:extLst>
          </p:cNvPr>
          <p:cNvSpPr/>
          <p:nvPr/>
        </p:nvSpPr>
        <p:spPr>
          <a:xfrm>
            <a:off x="581193" y="4956059"/>
            <a:ext cx="8030916" cy="3335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None/>
            </a:pP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José-Ricardo López-Robles, Manuel-Jesús Cobo, Javier Guallar, José-Ramón Otegi-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Olaso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Nadia-Karina Gamboa-Rosales.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1217907-0ED4-ED46-B582-47A5B0B2CBF3}"/>
              </a:ext>
            </a:extLst>
          </p:cNvPr>
          <p:cNvSpPr/>
          <p:nvPr/>
        </p:nvSpPr>
        <p:spPr>
          <a:xfrm>
            <a:off x="581192" y="5309383"/>
            <a:ext cx="79897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kern="1600" dirty="0">
                <a:solidFill>
                  <a:schemeClr val="bg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AGRADECIMIENTOS: </a:t>
            </a: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Los autores J. R. López-Robles y N. K. Gamboa-Rosales agradecen el apoyo del CONACYT-Consejo Nacional de Ciencia y Tecnología (México) y la DGRI-Dirección General de Relaciones Exteriores (México) para la realización de este estudio.</a:t>
            </a:r>
          </a:p>
        </p:txBody>
      </p:sp>
    </p:spTree>
    <p:extLst>
      <p:ext uri="{BB962C8B-B14F-4D97-AF65-F5344CB8AC3E}">
        <p14:creationId xmlns:p14="http://schemas.microsoft.com/office/powerpoint/2010/main" val="144012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985554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325343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Analizar la estructura conceptual de la revista </a:t>
            </a:r>
            <a:r>
              <a:rPr lang="es-ES_tradn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(EPI)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último lustro (2014-2018), a través de la evaluación de las publicaciones utilizando SciMAT.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 es una revista sobre comunicación, información, indicadores, bibliotecas y tecnologías de la información.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en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(Web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en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Scimago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Country Rank (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2014 y 2018 concentra 476 documentos (h-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=13), 1.105 citas y 2.435 palabras clave. 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veces citado (sin citas propias): 1.105 (882) 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Artículos en que se cita (sin citas propias): 844 (677)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de artículos, 342 son de libre acceso.  </a:t>
            </a:r>
          </a:p>
        </p:txBody>
      </p:sp>
    </p:spTree>
    <p:extLst>
      <p:ext uri="{BB962C8B-B14F-4D97-AF65-F5344CB8AC3E}">
        <p14:creationId xmlns:p14="http://schemas.microsoft.com/office/powerpoint/2010/main" val="415797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un software de código abierto (GPL v3) desarrollado para realizar un análisis de mapeo científico bajo un marco longitudinal.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mapas científicos muestran una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representación visual de información científica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son útiles para el estudio de la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 un área científica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determinada;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a través de mapas científicos se pueden analizar las temáticas tratadas en un campo científico  concreto y su evolución en el tiempo.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Diversas herramientas: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Vosviewer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BibExcel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InSpire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775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2717072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77077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los temas de investigación.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analizan las palabras clave mediante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co-palabras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co-word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seguido de una agrupación de palabras clave por temas. Se basa en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considerar que cada documento puede caracterizarse por un conjunto de palabras clave: a más palabras clave y más similitudes entre dos documentos, más serán de la misma “especie”.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considerar que las relaciones entre palabras clave permiten describir el contenido de un conjunto de documentos al mostrar las asociaciones entre términos.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6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Visualización de los temas de investigación y sus redes temáticas.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lista de palabras clave se construye un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grafo o red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 el que: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nodos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palabras clave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enlaces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ellos = sus relaciones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nodos (dos palabras clave) estarán conectados si aparecen en los mismos documentos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resultado, para cada período de tiempo estudiado, se obtiene un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conjunto de temas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visualización puede ser de formas diferentes. La nuestra: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-Diagramas estratégicos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visualizar los temas detectados,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Redes temáticas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mostrar las palabras clave de cada tema y sus relaciones. </a:t>
            </a:r>
          </a:p>
        </p:txBody>
      </p:sp>
    </p:spTree>
    <p:extLst>
      <p:ext uri="{BB962C8B-B14F-4D97-AF65-F5344CB8AC3E}">
        <p14:creationId xmlns:p14="http://schemas.microsoft.com/office/powerpoint/2010/main" val="266055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329683"/>
            <a:ext cx="7989752" cy="4208769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0 Imagen">
            <a:extLst>
              <a:ext uri="{FF2B5EF4-FFF2-40B4-BE49-F238E27FC236}">
                <a16:creationId xmlns:a16="http://schemas.microsoft.com/office/drawing/2014/main" id="{14BCE511-3806-6549-93C4-86FC8891BB55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48"/>
          <a:stretch/>
        </p:blipFill>
        <p:spPr bwMode="auto">
          <a:xfrm>
            <a:off x="3038216" y="2857691"/>
            <a:ext cx="4092070" cy="37987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EAD3CEF6-EDC6-6F42-A128-8C6C22F53D05}"/>
              </a:ext>
            </a:extLst>
          </p:cNvPr>
          <p:cNvSpPr txBox="1"/>
          <p:nvPr/>
        </p:nvSpPr>
        <p:spPr>
          <a:xfrm>
            <a:off x="126641" y="3698209"/>
            <a:ext cx="4380598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periféricos</a:t>
            </a:r>
          </a:p>
          <a:p>
            <a:pPr algn="r"/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2 (C2)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6A3B33B-5EB3-FE47-811D-D647FE0824B8}"/>
              </a:ext>
            </a:extLst>
          </p:cNvPr>
          <p:cNvSpPr txBox="1"/>
          <p:nvPr/>
        </p:nvSpPr>
        <p:spPr>
          <a:xfrm>
            <a:off x="325231" y="5054500"/>
            <a:ext cx="4182007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emergentes o en declive</a:t>
            </a:r>
          </a:p>
          <a:p>
            <a:pPr algn="r"/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3 (C3)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9A7B7F3-61C2-EE49-9B75-010E5F67109A}"/>
              </a:ext>
            </a:extLst>
          </p:cNvPr>
          <p:cNvSpPr txBox="1"/>
          <p:nvPr/>
        </p:nvSpPr>
        <p:spPr>
          <a:xfrm>
            <a:off x="4701350" y="5086914"/>
            <a:ext cx="32627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básicos y transversales</a:t>
            </a:r>
          </a:p>
          <a:p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4 (C4)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3FD4E2-7630-B64C-A94F-A4F7B810750C}"/>
              </a:ext>
            </a:extLst>
          </p:cNvPr>
          <p:cNvSpPr txBox="1"/>
          <p:nvPr/>
        </p:nvSpPr>
        <p:spPr>
          <a:xfrm>
            <a:off x="4701349" y="3636860"/>
            <a:ext cx="2879427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Motor</a:t>
            </a:r>
          </a:p>
          <a:p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1 (C1)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561071E-5ACF-FA43-BD71-3191083155B8}"/>
              </a:ext>
            </a:extLst>
          </p:cNvPr>
          <p:cNvSpPr txBox="1"/>
          <p:nvPr/>
        </p:nvSpPr>
        <p:spPr>
          <a:xfrm>
            <a:off x="724554" y="6227697"/>
            <a:ext cx="813319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s-E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D083410-3E5C-4C48-98FA-B239195D0F40}"/>
              </a:ext>
            </a:extLst>
          </p:cNvPr>
          <p:cNvSpPr txBox="1"/>
          <p:nvPr/>
        </p:nvSpPr>
        <p:spPr>
          <a:xfrm>
            <a:off x="2829992" y="2793446"/>
            <a:ext cx="3509363" cy="4010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densidad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29A203A-B3FA-E044-BD9D-0B3622733A51}"/>
              </a:ext>
            </a:extLst>
          </p:cNvPr>
          <p:cNvSpPr txBox="1"/>
          <p:nvPr/>
        </p:nvSpPr>
        <p:spPr>
          <a:xfrm>
            <a:off x="6141062" y="4422104"/>
            <a:ext cx="249299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centralidad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85F78ED-1397-8340-AD06-FE56E08AFCB9}"/>
              </a:ext>
            </a:extLst>
          </p:cNvPr>
          <p:cNvSpPr/>
          <p:nvPr/>
        </p:nvSpPr>
        <p:spPr>
          <a:xfrm>
            <a:off x="592692" y="2448409"/>
            <a:ext cx="8065520" cy="40870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D6E9912F-BF4C-5E49-AF20-50D59A718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9547"/>
              </p:ext>
            </p:extLst>
          </p:nvPr>
        </p:nvGraphicFramePr>
        <p:xfrm>
          <a:off x="573028" y="2131422"/>
          <a:ext cx="8085184" cy="4625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5184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</a:tblGrid>
              <a:tr h="1464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Diagrama estratégico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4341314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0619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Anaranjad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2752</TotalTime>
  <Words>1835</Words>
  <Application>Microsoft Office PowerPoint</Application>
  <PresentationFormat>Presentación en pantalla (4:3)</PresentationFormat>
  <Paragraphs>230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Wingdings 2</vt:lpstr>
      <vt:lpstr>Dividendo</vt:lpstr>
      <vt:lpstr> Conferencia Internacional sobre revistas científicas</vt:lpstr>
      <vt:lpstr>Tabla de contenido</vt:lpstr>
      <vt:lpstr>Tabla de contenido</vt:lpstr>
      <vt:lpstr>1. INTRODUCcióN</vt:lpstr>
      <vt:lpstr>1. INTRODUCcióN</vt:lpstr>
      <vt:lpstr>TABLA DE CONTENIDO</vt:lpstr>
      <vt:lpstr>2. METODOLOGÍA</vt:lpstr>
      <vt:lpstr>2. METODOLOGÍA</vt:lpstr>
      <vt:lpstr>2. METODOLOGÍA</vt:lpstr>
      <vt:lpstr>2. METODOLOGÍA</vt:lpstr>
      <vt:lpstr>2. METODOLOGÍA</vt:lpstr>
      <vt:lpstr>TABLA DE CONTENIDO</vt:lpstr>
      <vt:lpstr>3. Preparación de datos</vt:lpstr>
      <vt:lpstr>PUBLICACIONES Y CITAS POR AÑO</vt:lpstr>
      <vt:lpstr>TABLA DE CONTENIDO</vt:lpstr>
      <vt:lpstr>4. ANÁLISIS CONCEPTUAL</vt:lpstr>
      <vt:lpstr>4. ANÁLISIS CONCEPTUAL</vt:lpstr>
      <vt:lpstr>4. ANÁLISIS CONCEPTUAL</vt:lpstr>
      <vt:lpstr>TABLA DE CONTENIDO</vt:lpstr>
      <vt:lpstr>CONCLUSIONES</vt:lpstr>
      <vt:lpstr>REFERENCIAS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 Years of Business Intelligence: a Bibliometric Review from 1958 to 2017</dc:title>
  <dc:creator>R</dc:creator>
  <cp:lastModifiedBy>Javier Guallar</cp:lastModifiedBy>
  <cp:revision>108</cp:revision>
  <cp:lastPrinted>2018-11-20T19:30:40Z</cp:lastPrinted>
  <dcterms:created xsi:type="dcterms:W3CDTF">2018-09-24T16:44:55Z</dcterms:created>
  <dcterms:modified xsi:type="dcterms:W3CDTF">2019-06-02T20:49:59Z</dcterms:modified>
</cp:coreProperties>
</file>