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6" r:id="rId2"/>
    <p:sldId id="298" r:id="rId3"/>
    <p:sldId id="333" r:id="rId4"/>
    <p:sldId id="338" r:id="rId5"/>
    <p:sldId id="316" r:id="rId6"/>
    <p:sldId id="321" r:id="rId7"/>
    <p:sldId id="334" r:id="rId8"/>
    <p:sldId id="353" r:id="rId9"/>
    <p:sldId id="346" r:id="rId10"/>
    <p:sldId id="339" r:id="rId11"/>
    <p:sldId id="335" r:id="rId12"/>
    <p:sldId id="350" r:id="rId13"/>
    <p:sldId id="326" r:id="rId14"/>
    <p:sldId id="357" r:id="rId15"/>
    <p:sldId id="342" r:id="rId16"/>
    <p:sldId id="352" r:id="rId17"/>
    <p:sldId id="332" r:id="rId18"/>
    <p:sldId id="310" r:id="rId19"/>
    <p:sldId id="311" r:id="rId20"/>
    <p:sldId id="363" r:id="rId21"/>
    <p:sldId id="312" r:id="rId22"/>
    <p:sldId id="355" r:id="rId23"/>
    <p:sldId id="364" r:id="rId24"/>
    <p:sldId id="274" r:id="rId25"/>
  </p:sldIdLst>
  <p:sldSz cx="9144000" cy="6858000" type="screen4x3"/>
  <p:notesSz cx="9926638" cy="6797675"/>
  <p:defaultTextStyle>
    <a:defPPr>
      <a:defRPr lang="ca-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141">
          <p15:clr>
            <a:srgbClr val="A4A3A4"/>
          </p15:clr>
        </p15:guide>
        <p15:guide id="4"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uís anglada" initials="l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A02"/>
    <a:srgbClr val="287886"/>
    <a:srgbClr val="DAA600"/>
    <a:srgbClr val="E6FB7D"/>
    <a:srgbClr val="000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96625" autoAdjust="0"/>
  </p:normalViewPr>
  <p:slideViewPr>
    <p:cSldViewPr showGuides="1">
      <p:cViewPr>
        <p:scale>
          <a:sx n="50" d="100"/>
          <a:sy n="50" d="100"/>
        </p:scale>
        <p:origin x="-3384" y="-1452"/>
      </p:cViewPr>
      <p:guideLst>
        <p:guide orient="horz" pos="2160"/>
        <p:guide pos="2880"/>
      </p:guideLst>
    </p:cSldViewPr>
  </p:slideViewPr>
  <p:outlineViewPr>
    <p:cViewPr>
      <p:scale>
        <a:sx n="33" d="100"/>
        <a:sy n="33" d="100"/>
      </p:scale>
      <p:origin x="0" y="5640"/>
    </p:cViewPr>
  </p:outlineViewPr>
  <p:notesTextViewPr>
    <p:cViewPr>
      <p:scale>
        <a:sx n="1" d="1"/>
        <a:sy n="1" d="1"/>
      </p:scale>
      <p:origin x="0" y="0"/>
    </p:cViewPr>
  </p:notesTextViewPr>
  <p:sorterViewPr>
    <p:cViewPr>
      <p:scale>
        <a:sx n="200" d="100"/>
        <a:sy n="200" d="100"/>
      </p:scale>
      <p:origin x="0" y="-14868"/>
    </p:cViewPr>
  </p:sorterViewPr>
  <p:notesViewPr>
    <p:cSldViewPr showGuides="1">
      <p:cViewPr varScale="1">
        <p:scale>
          <a:sx n="80" d="100"/>
          <a:sy n="80" d="100"/>
        </p:scale>
        <p:origin x="-1974" y="-78"/>
      </p:cViewPr>
      <p:guideLst>
        <p:guide orient="horz" pos="2880"/>
        <p:guide orient="horz" pos="2141"/>
        <p:guide pos="2160"/>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18T17:12:27.237" idx="1">
    <p:pos x="10" y="10"/>
    <p:text>id Navas, p.</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4301543" cy="339884"/>
          </a:xfrm>
          <a:prstGeom prst="rect">
            <a:avLst/>
          </a:prstGeom>
        </p:spPr>
        <p:txBody>
          <a:bodyPr vert="horz" lIns="91440" tIns="45720" rIns="91440" bIns="45720" rtlCol="0"/>
          <a:lstStyle>
            <a:lvl1pPr algn="l">
              <a:defRPr sz="1200"/>
            </a:lvl1pPr>
          </a:lstStyle>
          <a:p>
            <a:endParaRPr lang="ca-ES" dirty="0"/>
          </a:p>
        </p:txBody>
      </p:sp>
      <p:sp>
        <p:nvSpPr>
          <p:cNvPr id="3" name="2 Marcador de fecha"/>
          <p:cNvSpPr>
            <a:spLocks noGrp="1"/>
          </p:cNvSpPr>
          <p:nvPr>
            <p:ph type="dt" sz="quarter" idx="1"/>
          </p:nvPr>
        </p:nvSpPr>
        <p:spPr>
          <a:xfrm>
            <a:off x="244867" y="6457792"/>
            <a:ext cx="4301543" cy="339884"/>
          </a:xfrm>
          <a:prstGeom prst="rect">
            <a:avLst/>
          </a:prstGeom>
        </p:spPr>
        <p:txBody>
          <a:bodyPr vert="horz" lIns="91440" tIns="45720" rIns="91440" bIns="45720" rtlCol="0"/>
          <a:lstStyle>
            <a:lvl1pPr algn="r">
              <a:defRPr sz="1200"/>
            </a:lvl1pPr>
          </a:lstStyle>
          <a:p>
            <a:pPr algn="l"/>
            <a:fld id="{EDA6CF73-5B32-4B59-850B-0686AE221736}" type="datetimeFigureOut">
              <a:rPr lang="ca-ES" smtClean="0"/>
              <a:pPr algn="l"/>
              <a:t>20/5/2019</a:t>
            </a:fld>
            <a:endParaRPr lang="ca-ES" dirty="0"/>
          </a:p>
        </p:txBody>
      </p:sp>
      <p:sp>
        <p:nvSpPr>
          <p:cNvPr id="4" name="3 Marcador de pie de página"/>
          <p:cNvSpPr>
            <a:spLocks noGrp="1"/>
          </p:cNvSpPr>
          <p:nvPr>
            <p:ph type="ftr" sz="quarter" idx="2"/>
          </p:nvPr>
        </p:nvSpPr>
        <p:spPr>
          <a:xfrm>
            <a:off x="5625099" y="0"/>
            <a:ext cx="4301543" cy="339884"/>
          </a:xfrm>
          <a:prstGeom prst="rect">
            <a:avLst/>
          </a:prstGeom>
        </p:spPr>
        <p:txBody>
          <a:bodyPr vert="horz" lIns="91440" tIns="45720" rIns="91440" bIns="45720" rtlCol="0" anchor="t"/>
          <a:lstStyle>
            <a:lvl1pPr algn="l">
              <a:defRPr sz="1200"/>
            </a:lvl1pPr>
          </a:lstStyle>
          <a:p>
            <a:pPr algn="r"/>
            <a:endParaRPr lang="ca-ES" dirty="0"/>
          </a:p>
        </p:txBody>
      </p:sp>
      <p:sp>
        <p:nvSpPr>
          <p:cNvPr id="5" name="4 Marcador de número de diapositiva"/>
          <p:cNvSpPr>
            <a:spLocks noGrp="1"/>
          </p:cNvSpPr>
          <p:nvPr>
            <p:ph type="sldNum" sz="quarter" idx="3"/>
          </p:nvPr>
        </p:nvSpPr>
        <p:spPr>
          <a:xfrm>
            <a:off x="5380236" y="6456612"/>
            <a:ext cx="4301543" cy="339884"/>
          </a:xfrm>
          <a:prstGeom prst="rect">
            <a:avLst/>
          </a:prstGeom>
        </p:spPr>
        <p:txBody>
          <a:bodyPr vert="horz" lIns="91440" tIns="45720" rIns="91440" bIns="45720" rtlCol="0" anchor="t"/>
          <a:lstStyle>
            <a:lvl1pPr algn="r">
              <a:defRPr sz="1200"/>
            </a:lvl1pPr>
          </a:lstStyle>
          <a:p>
            <a:fld id="{1A9F4608-4A92-4B6E-AE20-E931816FAAA6}" type="slidenum">
              <a:rPr lang="ca-ES" smtClean="0"/>
              <a:t>‹Nº›</a:t>
            </a:fld>
            <a:endParaRPr lang="ca-ES" dirty="0"/>
          </a:p>
        </p:txBody>
      </p:sp>
    </p:spTree>
    <p:extLst>
      <p:ext uri="{BB962C8B-B14F-4D97-AF65-F5344CB8AC3E}">
        <p14:creationId xmlns:p14="http://schemas.microsoft.com/office/powerpoint/2010/main" val="192812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a-ES" altLang="ca-ES" dirty="0"/>
          </a:p>
        </p:txBody>
      </p:sp>
      <p:sp>
        <p:nvSpPr>
          <p:cNvPr id="3075" name="Rectangle 3"/>
          <p:cNvSpPr>
            <a:spLocks noGrp="1" noChangeArrowheads="1"/>
          </p:cNvSpPr>
          <p:nvPr>
            <p:ph type="dt" idx="1"/>
          </p:nvPr>
        </p:nvSpPr>
        <p:spPr bwMode="auto">
          <a:xfrm>
            <a:off x="5622802"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a-ES" altLang="ca-ES" dirty="0"/>
          </a:p>
        </p:txBody>
      </p:sp>
      <p:sp>
        <p:nvSpPr>
          <p:cNvPr id="3076"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92665" y="3228896"/>
            <a:ext cx="7941310" cy="30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a-ES" altLang="ca-ES"/>
              <a:t>Haga clic para modificar el estilo de texto del patrón</a:t>
            </a:r>
          </a:p>
          <a:p>
            <a:pPr lvl="1"/>
            <a:r>
              <a:rPr lang="ca-ES" altLang="ca-ES"/>
              <a:t>Segundo nivel</a:t>
            </a:r>
          </a:p>
          <a:p>
            <a:pPr lvl="2"/>
            <a:r>
              <a:rPr lang="ca-ES" altLang="ca-ES"/>
              <a:t>Tercer nivel</a:t>
            </a:r>
          </a:p>
          <a:p>
            <a:pPr lvl="3"/>
            <a:r>
              <a:rPr lang="ca-ES" altLang="ca-ES"/>
              <a:t>Cuarto nivel</a:t>
            </a:r>
          </a:p>
          <a:p>
            <a:pPr lvl="4"/>
            <a:r>
              <a:rPr lang="ca-ES" altLang="ca-ES"/>
              <a:t>Quinto nivel</a:t>
            </a:r>
          </a:p>
        </p:txBody>
      </p:sp>
      <p:sp>
        <p:nvSpPr>
          <p:cNvPr id="3078" name="Rectangle 6"/>
          <p:cNvSpPr>
            <a:spLocks noGrp="1" noChangeArrowheads="1"/>
          </p:cNvSpPr>
          <p:nvPr>
            <p:ph type="ftr" sz="quarter" idx="4"/>
          </p:nvPr>
        </p:nvSpPr>
        <p:spPr bwMode="auto">
          <a:xfrm>
            <a:off x="4" y="6456612"/>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a-ES" altLang="ca-ES" dirty="0"/>
          </a:p>
        </p:txBody>
      </p:sp>
      <p:sp>
        <p:nvSpPr>
          <p:cNvPr id="3079" name="Rectangle 7"/>
          <p:cNvSpPr>
            <a:spLocks noGrp="1" noChangeArrowheads="1"/>
          </p:cNvSpPr>
          <p:nvPr>
            <p:ph type="sldNum" sz="quarter" idx="5"/>
          </p:nvPr>
        </p:nvSpPr>
        <p:spPr bwMode="auto">
          <a:xfrm>
            <a:off x="5622802" y="6456612"/>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E31DE8-8CDE-4FE6-A77C-CBE8D30343F6}" type="slidenum">
              <a:rPr lang="ca-ES" altLang="ca-ES"/>
              <a:pPr/>
              <a:t>‹Nº›</a:t>
            </a:fld>
            <a:endParaRPr lang="ca-ES" altLang="ca-ES" dirty="0"/>
          </a:p>
        </p:txBody>
      </p:sp>
    </p:spTree>
    <p:extLst>
      <p:ext uri="{BB962C8B-B14F-4D97-AF65-F5344CB8AC3E}">
        <p14:creationId xmlns:p14="http://schemas.microsoft.com/office/powerpoint/2010/main" val="5120883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Resumen de entre 700 y 800 palabras</a:t>
            </a:r>
          </a:p>
          <a:p>
            <a:endParaRPr lang="es-ES" dirty="0"/>
          </a:p>
          <a:p>
            <a:r>
              <a:rPr lang="es-ES" dirty="0"/>
              <a:t>A menudo se ha recordado que los primeros libros impresos imitaron a los manuscritos y que aquellos no tomaron su forma definitiva hasta que la imprenta tuvo algunos años de rodaje. Probablemente podamos decir lo mismo del futuro (aún no determinado pero seguro que cambiante) de las revistas científicas.</a:t>
            </a:r>
          </a:p>
          <a:p>
            <a:endParaRPr lang="es-ES" dirty="0"/>
          </a:p>
          <a:p>
            <a:r>
              <a:rPr lang="es-ES" dirty="0"/>
              <a:t>RACO (Revistes Catalanes en </a:t>
            </a:r>
            <a:r>
              <a:rPr lang="es-ES" dirty="0" err="1"/>
              <a:t>Accés</a:t>
            </a:r>
            <a:r>
              <a:rPr lang="es-ES" dirty="0"/>
              <a:t> </a:t>
            </a:r>
            <a:r>
              <a:rPr lang="es-ES" dirty="0" err="1"/>
              <a:t>Obert</a:t>
            </a:r>
            <a:r>
              <a:rPr lang="es-ES" dirty="0"/>
              <a:t>) es un caso paradigmático de la evolución constante de la comunicación científica. Nació a partir de un boletín electrónico de sumarios..., y actualmente para muchas de las revistas que incluye es un repositorio, para todas un portal..., y en el futuro quizá sea una plataforma o una ‘</a:t>
            </a:r>
            <a:r>
              <a:rPr lang="es-ES" dirty="0" err="1"/>
              <a:t>megarrevista</a:t>
            </a:r>
            <a:r>
              <a:rPr lang="es-ES" dirty="0"/>
              <a:t>’</a:t>
            </a:r>
          </a:p>
          <a:p>
            <a:endParaRPr lang="es-ES" dirty="0"/>
          </a:p>
          <a:p>
            <a:r>
              <a:rPr lang="es-ES" dirty="0"/>
              <a:t>RACO nació en 2006, después de una gestación de 5 años, y a fecha de hoy incorpora 500 revistas de 94 instituciones editoras. RACO permite consultar conjuntamente 215.000 artículos (de los cuales un 90% están en acceso abierto) y en el año 2017 recibió 11,5M de visitas.</a:t>
            </a:r>
          </a:p>
          <a:p>
            <a:endParaRPr lang="es-ES" dirty="0"/>
          </a:p>
          <a:p>
            <a:r>
              <a:rPr lang="es-ES" dirty="0"/>
              <a:t>El objetivo de la comunicación es presentar una visión del desarrollo actual y del previsible futuro de RACO, y a su vez fijar lo que han podido ser sus aciertos y sus fracasos. La comunicación tendrá estas partes:</a:t>
            </a:r>
          </a:p>
          <a:p>
            <a:r>
              <a:rPr lang="es-ES" dirty="0"/>
              <a:t>•	Desarrollo de RACO: el inicio, el crecimiento, el portal hoy.</a:t>
            </a:r>
          </a:p>
          <a:p>
            <a:r>
              <a:rPr lang="es-ES" dirty="0"/>
              <a:t>•	Aciertos o éxitos: ser inclusivo, concentrarse en un contenido identificable por el público (las revistas), descentralizar trabajo.</a:t>
            </a:r>
          </a:p>
          <a:p>
            <a:r>
              <a:rPr lang="es-ES" dirty="0"/>
              <a:t>•	Fracasos o retos: sostenibilidad económica, mejora de la calidad de las revistas, institucionalización de RACO.</a:t>
            </a:r>
          </a:p>
          <a:p>
            <a:r>
              <a:rPr lang="es-ES" dirty="0"/>
              <a:t>•	Tres escenarios posibles para RACO: morir, languidecer, transformarse.</a:t>
            </a:r>
          </a:p>
          <a:p>
            <a:endParaRPr lang="es-ES" dirty="0"/>
          </a:p>
          <a:p>
            <a:r>
              <a:rPr lang="es-ES" dirty="0"/>
              <a:t>La metodología utilizada se basará en el análisis de los datos que el promotor de RACO (el CSUC) tiene del portal. Dado que RACO representa de forma bastante fidedigna el universo de revistas científicas editadas en Cataluña, se hará una comparación de esta situación con la española y la mundial</a:t>
            </a:r>
          </a:p>
          <a:p>
            <a:r>
              <a:rPr lang="es-ES" dirty="0"/>
              <a:t> </a:t>
            </a:r>
          </a:p>
          <a:p>
            <a:r>
              <a:rPr lang="es-ES" dirty="0"/>
              <a:t>Las  principales aportaciones de la comunicación pueden ser tres:</a:t>
            </a:r>
          </a:p>
          <a:p>
            <a:r>
              <a:rPr lang="es-ES" dirty="0"/>
              <a:t>•	Tener una visión crítica de la evolución pasada de RACO, haciendo hincapié no solo en los logros sino, de forma especial, en lo que no se ha conseguido aún.  </a:t>
            </a:r>
          </a:p>
          <a:p>
            <a:r>
              <a:rPr lang="es-ES" dirty="0"/>
              <a:t>•	Comparar las características de la edición de revistas científicas digitales incluidas en RACO con otros portales de revistas.</a:t>
            </a:r>
          </a:p>
          <a:p>
            <a:r>
              <a:rPr lang="es-ES" dirty="0"/>
              <a:t>•	Explorar los posibles escenarios de futuro que tiene hoy no solo RACO sino cualquier iniciativa digital de comunicación científica. </a:t>
            </a:r>
          </a:p>
          <a:p>
            <a:endParaRPr lang="es-ES" dirty="0"/>
          </a:p>
        </p:txBody>
      </p:sp>
      <p:sp>
        <p:nvSpPr>
          <p:cNvPr id="4" name="3 Marcador de número de diapositiva"/>
          <p:cNvSpPr>
            <a:spLocks noGrp="1"/>
          </p:cNvSpPr>
          <p:nvPr>
            <p:ph type="sldNum" sz="quarter" idx="10"/>
          </p:nvPr>
        </p:nvSpPr>
        <p:spPr/>
        <p:txBody>
          <a:bodyPr/>
          <a:lstStyle/>
          <a:p>
            <a:fld id="{BFE31DE8-8CDE-4FE6-A77C-CBE8D30343F6}" type="slidenum">
              <a:rPr lang="ca-ES" altLang="ca-ES" smtClean="0"/>
              <a:pPr/>
              <a:t>1</a:t>
            </a:fld>
            <a:endParaRPr lang="ca-ES" altLang="ca-ES" dirty="0"/>
          </a:p>
        </p:txBody>
      </p:sp>
    </p:spTree>
    <p:extLst>
      <p:ext uri="{BB962C8B-B14F-4D97-AF65-F5344CB8AC3E}">
        <p14:creationId xmlns:p14="http://schemas.microsoft.com/office/powerpoint/2010/main" val="412052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El objetivo de la comunicación es presentar una visión del desarrollo actual y del previsible futuro de RACO, y a su vez fijar lo que han podido ser sus aciertos y sus fracasos. </a:t>
            </a:r>
          </a:p>
          <a:p>
            <a:endParaRPr lang="es-ES" dirty="0"/>
          </a:p>
          <a:p>
            <a:r>
              <a:rPr lang="es-ES" dirty="0"/>
              <a:t>Se analiza el pasado (incluyendo período de gestación para intentar aprender en el presente para preparar el futuro y:</a:t>
            </a:r>
          </a:p>
          <a:p>
            <a:pPr marL="171450" indent="-171450">
              <a:buFontTx/>
              <a:buChar char="-"/>
            </a:pPr>
            <a:r>
              <a:rPr lang="es-ES" dirty="0"/>
              <a:t>Multiplicar aciertos</a:t>
            </a:r>
          </a:p>
          <a:p>
            <a:pPr marL="171450" indent="-171450">
              <a:buFontTx/>
              <a:buChar char="-"/>
            </a:pPr>
            <a:r>
              <a:rPr lang="es-ES" dirty="0"/>
              <a:t>Evitar fracasos</a:t>
            </a:r>
          </a:p>
          <a:p>
            <a:pPr marL="0" indent="0">
              <a:buFontTx/>
              <a:buNone/>
            </a:pPr>
            <a:endParaRPr lang="es-ES" sz="2400" dirty="0"/>
          </a:p>
          <a:p>
            <a:pPr marL="0" indent="0">
              <a:buFontTx/>
              <a:buNone/>
            </a:pPr>
            <a:r>
              <a:rPr lang="es-ES" sz="2400" dirty="0"/>
              <a:t>Inevitablemente se harán referencias a Dialnet (y a </a:t>
            </a:r>
            <a:r>
              <a:rPr lang="es-ES" sz="2400" dirty="0" err="1"/>
              <a:t>Recyt</a:t>
            </a:r>
            <a:r>
              <a:rPr lang="es-ES" sz="2400" dirty="0"/>
              <a:t>)</a:t>
            </a:r>
          </a:p>
          <a:p>
            <a:pPr marL="0" indent="0">
              <a:buFontTx/>
              <a:buNone/>
            </a:pPr>
            <a:r>
              <a:rPr lang="es-ES" sz="2400" dirty="0"/>
              <a:t>Aciertos o éxitos: </a:t>
            </a:r>
            <a:r>
              <a:rPr lang="es-ES" sz="2000" dirty="0"/>
              <a:t>ser inclusivo, concentrarse en un contenido identificable por el público (las revistas), descentralizar trabajo.</a:t>
            </a:r>
          </a:p>
          <a:p>
            <a:r>
              <a:rPr lang="es-ES" sz="2400" dirty="0"/>
              <a:t>Fracasos o retos: </a:t>
            </a:r>
            <a:r>
              <a:rPr lang="es-ES" sz="2000" dirty="0"/>
              <a:t>sostenibilidad económica, mejora de la calidad de las revistas, institucionalización de RACO.</a:t>
            </a:r>
          </a:p>
          <a:p>
            <a:r>
              <a:rPr lang="es-ES" sz="2400" dirty="0"/>
              <a:t>Tres escenarios posibles para RACO: </a:t>
            </a:r>
            <a:r>
              <a:rPr lang="es-ES" sz="2200" dirty="0"/>
              <a:t>morir, languidecer, transformarse.</a:t>
            </a:r>
          </a:p>
          <a:p>
            <a:endParaRPr lang="es-ES" dirty="0"/>
          </a:p>
        </p:txBody>
      </p:sp>
      <p:sp>
        <p:nvSpPr>
          <p:cNvPr id="4" name="3 Marcador de número de diapositiva"/>
          <p:cNvSpPr>
            <a:spLocks noGrp="1"/>
          </p:cNvSpPr>
          <p:nvPr>
            <p:ph type="sldNum" sz="quarter" idx="10"/>
          </p:nvPr>
        </p:nvSpPr>
        <p:spPr/>
        <p:txBody>
          <a:bodyPr/>
          <a:lstStyle/>
          <a:p>
            <a:fld id="{BFE31DE8-8CDE-4FE6-A77C-CBE8D30343F6}" type="slidenum">
              <a:rPr lang="ca-ES" altLang="ca-ES" smtClean="0"/>
              <a:pPr/>
              <a:t>2</a:t>
            </a:fld>
            <a:endParaRPr lang="ca-ES" altLang="ca-ES" dirty="0"/>
          </a:p>
        </p:txBody>
      </p:sp>
    </p:spTree>
    <p:extLst>
      <p:ext uri="{BB962C8B-B14F-4D97-AF65-F5344CB8AC3E}">
        <p14:creationId xmlns:p14="http://schemas.microsoft.com/office/powerpoint/2010/main" val="164032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Contractar, </a:t>
            </a:r>
            <a:r>
              <a:rPr lang="es-ES" dirty="0" err="1"/>
              <a:t>organitzar</a:t>
            </a:r>
            <a:r>
              <a:rPr lang="es-ES" dirty="0"/>
              <a:t> i </a:t>
            </a:r>
            <a:r>
              <a:rPr lang="es-ES" dirty="0" err="1"/>
              <a:t>accedir</a:t>
            </a:r>
            <a:r>
              <a:rPr lang="es-ES" dirty="0"/>
              <a:t> a les revistes </a:t>
            </a:r>
            <a:r>
              <a:rPr lang="es-ES" dirty="0" err="1"/>
              <a:t>electròniques</a:t>
            </a:r>
            <a:r>
              <a:rPr lang="es-ES" dirty="0"/>
              <a:t> en les </a:t>
            </a:r>
            <a:r>
              <a:rPr lang="es-ES" dirty="0" err="1"/>
              <a:t>biblioteques</a:t>
            </a:r>
            <a:r>
              <a:rPr lang="es-ES" dirty="0"/>
              <a:t> de les </a:t>
            </a:r>
            <a:r>
              <a:rPr lang="es-ES" dirty="0" err="1"/>
              <a:t>universitats</a:t>
            </a:r>
            <a:r>
              <a:rPr lang="es-ES" dirty="0"/>
              <a:t> de Catalunya</a:t>
            </a:r>
          </a:p>
          <a:p>
            <a:r>
              <a:rPr lang="es-ES" dirty="0"/>
              <a:t>L. </a:t>
            </a:r>
            <a:r>
              <a:rPr lang="es-ES" dirty="0" err="1"/>
              <a:t>Anglada</a:t>
            </a:r>
            <a:r>
              <a:rPr lang="es-ES" dirty="0"/>
              <a:t>, N. </a:t>
            </a:r>
            <a:r>
              <a:rPr lang="es-ES" dirty="0" err="1"/>
              <a:t>Comellas</a:t>
            </a:r>
            <a:r>
              <a:rPr lang="es-ES" dirty="0"/>
              <a:t>, J. Roig, R. Ros, M. </a:t>
            </a:r>
            <a:r>
              <a:rPr lang="es-ES" dirty="0" err="1"/>
              <a:t>Tort</a:t>
            </a:r>
            <a:endParaRPr lang="es-ES" dirty="0"/>
          </a:p>
          <a:p>
            <a:endParaRPr lang="es-ES" dirty="0"/>
          </a:p>
          <a:p>
            <a:endParaRPr lang="es-ES" dirty="0"/>
          </a:p>
          <a:p>
            <a:r>
              <a:rPr lang="es-ES" dirty="0" err="1"/>
              <a:t>Sistemes</a:t>
            </a:r>
            <a:r>
              <a:rPr lang="es-ES" dirty="0"/>
              <a:t> </a:t>
            </a:r>
            <a:r>
              <a:rPr lang="es-ES" dirty="0" err="1"/>
              <a:t>complementaris</a:t>
            </a:r>
            <a:r>
              <a:rPr lang="es-ES" dirty="0"/>
              <a:t> </a:t>
            </a:r>
            <a:r>
              <a:rPr lang="es-ES" dirty="0" err="1"/>
              <a:t>d’accés</a:t>
            </a:r>
            <a:r>
              <a:rPr lang="es-ES" dirty="0"/>
              <a:t> a les revistes </a:t>
            </a:r>
            <a:r>
              <a:rPr lang="es-ES" dirty="0" err="1"/>
              <a:t>electròniques</a:t>
            </a:r>
            <a:r>
              <a:rPr lang="es-ES" dirty="0"/>
              <a:t> </a:t>
            </a:r>
          </a:p>
          <a:p>
            <a:r>
              <a:rPr lang="es-ES" dirty="0" err="1"/>
              <a:t>Com</a:t>
            </a:r>
            <a:r>
              <a:rPr lang="es-ES" dirty="0"/>
              <a:t> han </a:t>
            </a:r>
            <a:r>
              <a:rPr lang="es-ES" dirty="0" err="1"/>
              <a:t>fet</a:t>
            </a:r>
            <a:r>
              <a:rPr lang="es-ES" dirty="0"/>
              <a:t> </a:t>
            </a:r>
            <a:r>
              <a:rPr lang="es-ES" dirty="0" err="1"/>
              <a:t>altres</a:t>
            </a:r>
            <a:r>
              <a:rPr lang="es-ES" dirty="0"/>
              <a:t> </a:t>
            </a:r>
            <a:r>
              <a:rPr lang="es-ES" dirty="0" err="1"/>
              <a:t>institucions</a:t>
            </a:r>
            <a:r>
              <a:rPr lang="es-ES" dirty="0"/>
              <a:t> </a:t>
            </a:r>
            <a:r>
              <a:rPr lang="es-ES" dirty="0" err="1"/>
              <a:t>bibliotecàries</a:t>
            </a:r>
            <a:r>
              <a:rPr lang="es-ES" dirty="0"/>
              <a:t>, el CBUC també </a:t>
            </a:r>
            <a:r>
              <a:rPr lang="es-ES" dirty="0" err="1"/>
              <a:t>dóna</a:t>
            </a:r>
            <a:r>
              <a:rPr lang="es-ES" dirty="0"/>
              <a:t> </a:t>
            </a:r>
            <a:r>
              <a:rPr lang="es-ES" dirty="0" err="1"/>
              <a:t>accés</a:t>
            </a:r>
            <a:r>
              <a:rPr lang="es-ES" dirty="0"/>
              <a:t>, des de </a:t>
            </a:r>
            <a:r>
              <a:rPr lang="es-ES" dirty="0" err="1"/>
              <a:t>pàgines</a:t>
            </a:r>
            <a:r>
              <a:rPr lang="es-ES" dirty="0"/>
              <a:t> de la </a:t>
            </a:r>
            <a:r>
              <a:rPr lang="es-ES" dirty="0" err="1"/>
              <a:t>seva</a:t>
            </a:r>
            <a:r>
              <a:rPr lang="es-ES" dirty="0"/>
              <a:t> web, a les revistes </a:t>
            </a:r>
            <a:r>
              <a:rPr lang="es-ES" dirty="0" err="1"/>
              <a:t>electròniques</a:t>
            </a:r>
            <a:r>
              <a:rPr lang="es-ES" dirty="0"/>
              <a:t> de </a:t>
            </a:r>
            <a:r>
              <a:rPr lang="es-ES" dirty="0" err="1"/>
              <a:t>text</a:t>
            </a:r>
            <a:r>
              <a:rPr lang="es-ES" dirty="0"/>
              <a:t> </a:t>
            </a:r>
            <a:r>
              <a:rPr lang="es-ES" dirty="0" err="1"/>
              <a:t>complet</a:t>
            </a:r>
            <a:r>
              <a:rPr lang="es-ES" dirty="0"/>
              <a:t> que conformen la</a:t>
            </a:r>
          </a:p>
          <a:p>
            <a:r>
              <a:rPr lang="es-ES" dirty="0"/>
              <a:t>Biblioteca Digital de Catalunya i </a:t>
            </a:r>
            <a:r>
              <a:rPr lang="es-ES" dirty="0" err="1"/>
              <a:t>ho</a:t>
            </a:r>
            <a:r>
              <a:rPr lang="es-ES" dirty="0"/>
              <a:t> fa </a:t>
            </a:r>
            <a:r>
              <a:rPr lang="es-ES" dirty="0" err="1"/>
              <a:t>organitzant</a:t>
            </a:r>
            <a:r>
              <a:rPr lang="es-ES" dirty="0"/>
              <a:t>-les per </a:t>
            </a:r>
            <a:r>
              <a:rPr lang="es-ES" dirty="0" err="1"/>
              <a:t>proveï</a:t>
            </a:r>
            <a:r>
              <a:rPr lang="es-ES" dirty="0"/>
              <a:t> </a:t>
            </a:r>
            <a:r>
              <a:rPr lang="es-ES" dirty="0" err="1"/>
              <a:t>dor</a:t>
            </a:r>
            <a:r>
              <a:rPr lang="es-ES" dirty="0"/>
              <a:t> i també a través  </a:t>
            </a:r>
            <a:r>
              <a:rPr lang="es-ES" dirty="0" err="1"/>
              <a:t>d’un</a:t>
            </a:r>
            <a:r>
              <a:rPr lang="es-ES" dirty="0"/>
              <a:t> índex </a:t>
            </a:r>
            <a:r>
              <a:rPr lang="es-ES" dirty="0" err="1"/>
              <a:t>alfabètic</a:t>
            </a:r>
            <a:r>
              <a:rPr lang="es-ES" dirty="0"/>
              <a:t> de </a:t>
            </a:r>
            <a:r>
              <a:rPr lang="es-ES" dirty="0" err="1"/>
              <a:t>títols</a:t>
            </a:r>
            <a:r>
              <a:rPr lang="es-ES" dirty="0"/>
              <a:t> (Figura 4). </a:t>
            </a:r>
          </a:p>
          <a:p>
            <a:endParaRPr lang="es-ES" dirty="0"/>
          </a:p>
          <a:p>
            <a:r>
              <a:rPr lang="es-ES" dirty="0"/>
              <a:t>Figura 4</a:t>
            </a:r>
          </a:p>
          <a:p>
            <a:r>
              <a:rPr lang="es-ES" dirty="0"/>
              <a:t>Per </a:t>
            </a:r>
            <a:r>
              <a:rPr lang="es-ES" dirty="0" err="1"/>
              <a:t>organitzar</a:t>
            </a:r>
            <a:r>
              <a:rPr lang="es-ES" dirty="0"/>
              <a:t> les revistes en les </a:t>
            </a:r>
            <a:r>
              <a:rPr lang="es-ES" dirty="0" err="1"/>
              <a:t>seves</a:t>
            </a:r>
            <a:r>
              <a:rPr lang="es-ES" dirty="0"/>
              <a:t> webs, </a:t>
            </a:r>
            <a:r>
              <a:rPr lang="es-ES" dirty="0" err="1"/>
              <a:t>algunes</a:t>
            </a:r>
            <a:r>
              <a:rPr lang="es-ES" dirty="0"/>
              <a:t> </a:t>
            </a:r>
            <a:r>
              <a:rPr lang="es-ES" dirty="0" err="1"/>
              <a:t>institucions</a:t>
            </a:r>
            <a:r>
              <a:rPr lang="es-ES" dirty="0"/>
              <a:t> </a:t>
            </a:r>
            <a:r>
              <a:rPr lang="es-ES" dirty="0" err="1"/>
              <a:t>consorciades</a:t>
            </a:r>
            <a:endParaRPr lang="es-ES" dirty="0"/>
          </a:p>
          <a:p>
            <a:r>
              <a:rPr lang="es-ES" dirty="0" err="1"/>
              <a:t>disposen</a:t>
            </a:r>
            <a:r>
              <a:rPr lang="es-ES" dirty="0"/>
              <a:t> de </a:t>
            </a:r>
            <a:r>
              <a:rPr lang="es-ES" dirty="0" err="1"/>
              <a:t>pàgines</a:t>
            </a:r>
            <a:r>
              <a:rPr lang="es-ES" dirty="0"/>
              <a:t> </a:t>
            </a:r>
            <a:r>
              <a:rPr lang="es-ES" dirty="0" err="1"/>
              <a:t>estàtiques</a:t>
            </a:r>
            <a:r>
              <a:rPr lang="es-ES" dirty="0"/>
              <a:t> que </a:t>
            </a:r>
            <a:r>
              <a:rPr lang="es-ES" dirty="0" err="1"/>
              <a:t>permeten</a:t>
            </a:r>
            <a:r>
              <a:rPr lang="es-ES" dirty="0"/>
              <a:t> </a:t>
            </a:r>
            <a:r>
              <a:rPr lang="es-ES" dirty="0" err="1"/>
              <a:t>accedir</a:t>
            </a:r>
            <a:r>
              <a:rPr lang="es-ES" dirty="0"/>
              <a:t> a les revistes </a:t>
            </a:r>
            <a:r>
              <a:rPr lang="es-ES" dirty="0" err="1"/>
              <a:t>electròniques</a:t>
            </a:r>
            <a:r>
              <a:rPr lang="es-ES" dirty="0"/>
              <a:t> per</a:t>
            </a:r>
          </a:p>
          <a:p>
            <a:r>
              <a:rPr lang="es-ES" dirty="0" err="1"/>
              <a:t>títol</a:t>
            </a:r>
            <a:r>
              <a:rPr lang="es-ES" dirty="0"/>
              <a:t>, </a:t>
            </a:r>
            <a:r>
              <a:rPr lang="es-ES" dirty="0" err="1"/>
              <a:t>matèria</a:t>
            </a:r>
            <a:r>
              <a:rPr lang="es-ES" dirty="0"/>
              <a:t> i per </a:t>
            </a:r>
            <a:r>
              <a:rPr lang="es-ES" dirty="0" err="1"/>
              <a:t>proveï</a:t>
            </a:r>
            <a:r>
              <a:rPr lang="es-ES" dirty="0"/>
              <a:t> </a:t>
            </a:r>
            <a:r>
              <a:rPr lang="es-ES" dirty="0" err="1"/>
              <a:t>dor</a:t>
            </a:r>
            <a:r>
              <a:rPr lang="es-ES" dirty="0"/>
              <a:t>, i </a:t>
            </a:r>
            <a:r>
              <a:rPr lang="es-ES" dirty="0" err="1"/>
              <a:t>altres</a:t>
            </a:r>
            <a:r>
              <a:rPr lang="es-ES" dirty="0"/>
              <a:t> </a:t>
            </a:r>
            <a:r>
              <a:rPr lang="es-ES" dirty="0" err="1"/>
              <a:t>organitzen</a:t>
            </a:r>
            <a:r>
              <a:rPr lang="es-ES" dirty="0"/>
              <a:t> les </a:t>
            </a:r>
            <a:r>
              <a:rPr lang="es-ES" dirty="0" err="1"/>
              <a:t>pàgines</a:t>
            </a:r>
            <a:r>
              <a:rPr lang="es-ES" dirty="0"/>
              <a:t> web de revistes </a:t>
            </a:r>
            <a:r>
              <a:rPr lang="es-ES" dirty="0" err="1"/>
              <a:t>mitjançant</a:t>
            </a:r>
            <a:endParaRPr lang="es-ES" dirty="0"/>
          </a:p>
          <a:p>
            <a:r>
              <a:rPr lang="es-ES" dirty="0" err="1"/>
              <a:t>gestors</a:t>
            </a:r>
            <a:r>
              <a:rPr lang="es-ES" dirty="0"/>
              <a:t> de bases de </a:t>
            </a:r>
            <a:r>
              <a:rPr lang="es-ES" dirty="0" err="1"/>
              <a:t>dades</a:t>
            </a:r>
            <a:r>
              <a:rPr lang="es-ES" dirty="0"/>
              <a:t>.</a:t>
            </a:r>
          </a:p>
          <a:p>
            <a:r>
              <a:rPr lang="es-ES" dirty="0"/>
              <a:t>El CBUC ha </a:t>
            </a:r>
            <a:r>
              <a:rPr lang="es-ES" dirty="0" err="1"/>
              <a:t>tingut</a:t>
            </a:r>
            <a:r>
              <a:rPr lang="es-ES" dirty="0"/>
              <a:t> </a:t>
            </a:r>
            <a:r>
              <a:rPr lang="es-ES" dirty="0" err="1"/>
              <a:t>com</a:t>
            </a:r>
            <a:r>
              <a:rPr lang="es-ES" dirty="0"/>
              <a:t> </a:t>
            </a:r>
            <a:r>
              <a:rPr lang="es-ES" dirty="0" err="1"/>
              <a:t>objectiu</a:t>
            </a:r>
            <a:r>
              <a:rPr lang="es-ES" dirty="0"/>
              <a:t> facilitar </a:t>
            </a:r>
            <a:r>
              <a:rPr lang="es-ES" dirty="0" err="1"/>
              <a:t>tant</a:t>
            </a:r>
            <a:r>
              <a:rPr lang="es-ES" dirty="0"/>
              <a:t> </a:t>
            </a:r>
            <a:r>
              <a:rPr lang="es-ES" dirty="0" err="1"/>
              <a:t>com</a:t>
            </a:r>
            <a:r>
              <a:rPr lang="es-ES" dirty="0"/>
              <a:t> </a:t>
            </a:r>
            <a:r>
              <a:rPr lang="es-ES" dirty="0" err="1"/>
              <a:t>fos</a:t>
            </a:r>
            <a:r>
              <a:rPr lang="es-ES" dirty="0"/>
              <a:t> </a:t>
            </a:r>
            <a:r>
              <a:rPr lang="es-ES" dirty="0" err="1"/>
              <a:t>possible</a:t>
            </a:r>
            <a:r>
              <a:rPr lang="es-ES" dirty="0"/>
              <a:t> </a:t>
            </a:r>
            <a:r>
              <a:rPr lang="es-ES" dirty="0" err="1"/>
              <a:t>l’accés</a:t>
            </a:r>
            <a:r>
              <a:rPr lang="es-ES" dirty="0"/>
              <a:t> de les</a:t>
            </a:r>
          </a:p>
          <a:p>
            <a:r>
              <a:rPr lang="es-ES" dirty="0"/>
              <a:t>col· </a:t>
            </a:r>
            <a:r>
              <a:rPr lang="es-ES" dirty="0" err="1"/>
              <a:t>leccions</a:t>
            </a:r>
            <a:r>
              <a:rPr lang="es-ES" dirty="0"/>
              <a:t> de les </a:t>
            </a:r>
            <a:r>
              <a:rPr lang="es-ES" dirty="0" err="1"/>
              <a:t>seves</a:t>
            </a:r>
            <a:r>
              <a:rPr lang="es-ES" dirty="0"/>
              <a:t> </a:t>
            </a:r>
            <a:r>
              <a:rPr lang="es-ES" dirty="0" err="1"/>
              <a:t>biblioteques</a:t>
            </a:r>
            <a:r>
              <a:rPr lang="es-ES" dirty="0"/>
              <a:t>. Per </a:t>
            </a:r>
            <a:r>
              <a:rPr lang="es-ES" dirty="0" err="1"/>
              <a:t>això</a:t>
            </a:r>
            <a:r>
              <a:rPr lang="es-ES" dirty="0"/>
              <a:t> ha </a:t>
            </a:r>
            <a:r>
              <a:rPr lang="es-ES" dirty="0" err="1"/>
              <a:t>creat</a:t>
            </a:r>
            <a:r>
              <a:rPr lang="es-ES" dirty="0"/>
              <a:t> </a:t>
            </a:r>
            <a:r>
              <a:rPr lang="es-ES" dirty="0" err="1"/>
              <a:t>instruments</a:t>
            </a:r>
            <a:r>
              <a:rPr lang="es-ES" dirty="0"/>
              <a:t> </a:t>
            </a:r>
            <a:r>
              <a:rPr lang="es-ES" dirty="0" err="1"/>
              <a:t>complementaris</a:t>
            </a:r>
            <a:endParaRPr lang="es-ES" dirty="0"/>
          </a:p>
          <a:p>
            <a:r>
              <a:rPr lang="es-ES" dirty="0" err="1"/>
              <a:t>d’accés</a:t>
            </a:r>
            <a:r>
              <a:rPr lang="es-ES" dirty="0"/>
              <a:t> i </a:t>
            </a:r>
            <a:r>
              <a:rPr lang="es-ES" dirty="0" err="1"/>
              <a:t>enllaços</a:t>
            </a:r>
            <a:r>
              <a:rPr lang="es-ES" dirty="0"/>
              <a:t> entre </a:t>
            </a:r>
            <a:r>
              <a:rPr lang="es-ES" dirty="0" err="1"/>
              <a:t>diferents</a:t>
            </a:r>
            <a:r>
              <a:rPr lang="es-ES" dirty="0"/>
              <a:t> recursos.</a:t>
            </a:r>
          </a:p>
          <a:p>
            <a:r>
              <a:rPr lang="es-ES" dirty="0" err="1"/>
              <a:t>L’any</a:t>
            </a:r>
            <a:r>
              <a:rPr lang="es-ES" dirty="0"/>
              <a:t> 1.998 </a:t>
            </a:r>
            <a:r>
              <a:rPr lang="es-ES" dirty="0" err="1"/>
              <a:t>algunes</a:t>
            </a:r>
            <a:r>
              <a:rPr lang="es-ES" dirty="0"/>
              <a:t> de les </a:t>
            </a:r>
            <a:r>
              <a:rPr lang="es-ES" dirty="0" err="1"/>
              <a:t>institucions</a:t>
            </a:r>
            <a:r>
              <a:rPr lang="es-ES" dirty="0"/>
              <a:t> del CBUC ja </a:t>
            </a:r>
            <a:r>
              <a:rPr lang="es-ES" dirty="0" err="1"/>
              <a:t>comptaven</a:t>
            </a:r>
            <a:r>
              <a:rPr lang="es-ES" dirty="0"/>
              <a:t> </a:t>
            </a:r>
            <a:r>
              <a:rPr lang="es-ES" dirty="0" err="1"/>
              <a:t>amb</a:t>
            </a:r>
            <a:r>
              <a:rPr lang="es-ES" dirty="0"/>
              <a:t> un </a:t>
            </a:r>
            <a:r>
              <a:rPr lang="es-ES" dirty="0" err="1"/>
              <a:t>servei</a:t>
            </a:r>
            <a:r>
              <a:rPr lang="es-ES" dirty="0"/>
              <a:t> </a:t>
            </a:r>
            <a:r>
              <a:rPr lang="es-ES" dirty="0" err="1"/>
              <a:t>d’alerta</a:t>
            </a:r>
            <a:endParaRPr lang="es-ES" dirty="0"/>
          </a:p>
          <a:p>
            <a:r>
              <a:rPr lang="es-ES" dirty="0"/>
              <a:t>de </a:t>
            </a:r>
            <a:r>
              <a:rPr lang="es-ES" dirty="0" err="1"/>
              <a:t>sumaris</a:t>
            </a:r>
            <a:r>
              <a:rPr lang="es-ES" dirty="0"/>
              <a:t> </a:t>
            </a:r>
            <a:r>
              <a:rPr lang="es-ES" dirty="0" err="1"/>
              <a:t>electrònics</a:t>
            </a:r>
            <a:r>
              <a:rPr lang="es-ES" dirty="0"/>
              <a:t> que </a:t>
            </a:r>
            <a:r>
              <a:rPr lang="es-ES" dirty="0" err="1"/>
              <a:t>substituï</a:t>
            </a:r>
            <a:r>
              <a:rPr lang="es-ES" dirty="0"/>
              <a:t> a el tradicional sistema </a:t>
            </a:r>
            <a:r>
              <a:rPr lang="es-ES" dirty="0" err="1"/>
              <a:t>amb</a:t>
            </a:r>
            <a:r>
              <a:rPr lang="es-ES" dirty="0"/>
              <a:t> </a:t>
            </a:r>
            <a:r>
              <a:rPr lang="es-ES" dirty="0" err="1"/>
              <a:t>fotocòpies</a:t>
            </a:r>
            <a:r>
              <a:rPr lang="es-ES" dirty="0"/>
              <a:t>.</a:t>
            </a:r>
          </a:p>
          <a:p>
            <a:r>
              <a:rPr lang="es-ES" dirty="0" err="1"/>
              <a:t>D’aquesta</a:t>
            </a:r>
            <a:r>
              <a:rPr lang="es-ES" dirty="0"/>
              <a:t> manera </a:t>
            </a:r>
            <a:r>
              <a:rPr lang="es-ES" dirty="0" err="1"/>
              <a:t>els</a:t>
            </a:r>
            <a:r>
              <a:rPr lang="es-ES" dirty="0"/>
              <a:t> </a:t>
            </a:r>
            <a:r>
              <a:rPr lang="es-ES" dirty="0" err="1"/>
              <a:t>seus</a:t>
            </a:r>
            <a:r>
              <a:rPr lang="es-ES" dirty="0"/>
              <a:t> </a:t>
            </a:r>
            <a:r>
              <a:rPr lang="es-ES" dirty="0" err="1"/>
              <a:t>usuaris</a:t>
            </a:r>
            <a:r>
              <a:rPr lang="es-ES" dirty="0"/>
              <a:t> </a:t>
            </a:r>
            <a:r>
              <a:rPr lang="es-ES" dirty="0" err="1"/>
              <a:t>rebien</a:t>
            </a:r>
            <a:r>
              <a:rPr lang="es-ES" dirty="0"/>
              <a:t> una </a:t>
            </a:r>
            <a:r>
              <a:rPr lang="es-ES" dirty="0" err="1"/>
              <a:t>còpia</a:t>
            </a:r>
            <a:r>
              <a:rPr lang="es-ES" dirty="0"/>
              <a:t> del </a:t>
            </a:r>
            <a:r>
              <a:rPr lang="es-ES" dirty="0" err="1"/>
              <a:t>sumari</a:t>
            </a:r>
            <a:r>
              <a:rPr lang="es-ES" dirty="0"/>
              <a:t> de les revistes que </a:t>
            </a:r>
            <a:r>
              <a:rPr lang="es-ES" dirty="0" err="1"/>
              <a:t>els</a:t>
            </a:r>
            <a:endParaRPr lang="es-ES" dirty="0"/>
          </a:p>
          <a:p>
            <a:r>
              <a:rPr lang="es-ES" dirty="0" err="1"/>
              <a:t>interessava</a:t>
            </a:r>
            <a:r>
              <a:rPr lang="es-ES" dirty="0"/>
              <a:t> a mida que </a:t>
            </a:r>
            <a:r>
              <a:rPr lang="es-ES" dirty="0" err="1"/>
              <a:t>anaven</a:t>
            </a:r>
            <a:r>
              <a:rPr lang="es-ES" dirty="0"/>
              <a:t> </a:t>
            </a:r>
            <a:r>
              <a:rPr lang="es-ES" dirty="0" err="1"/>
              <a:t>arribant</a:t>
            </a:r>
            <a:r>
              <a:rPr lang="es-ES" dirty="0"/>
              <a:t> a la biblioteca. Per </a:t>
            </a:r>
            <a:r>
              <a:rPr lang="es-ES" dirty="0" err="1"/>
              <a:t>estalviar</a:t>
            </a:r>
            <a:r>
              <a:rPr lang="es-ES" dirty="0"/>
              <a:t> </a:t>
            </a:r>
            <a:r>
              <a:rPr lang="es-ES" dirty="0" err="1"/>
              <a:t>esforços</a:t>
            </a:r>
            <a:r>
              <a:rPr lang="es-ES" dirty="0"/>
              <a:t> i</a:t>
            </a:r>
          </a:p>
          <a:p>
            <a:r>
              <a:rPr lang="es-ES" dirty="0" err="1"/>
              <a:t>aconseguir</a:t>
            </a:r>
            <a:r>
              <a:rPr lang="es-ES" dirty="0"/>
              <a:t> </a:t>
            </a:r>
            <a:r>
              <a:rPr lang="es-ES" dirty="0" err="1"/>
              <a:t>sinèrgies</a:t>
            </a:r>
            <a:r>
              <a:rPr lang="es-ES" dirty="0"/>
              <a:t> entre </a:t>
            </a:r>
            <a:r>
              <a:rPr lang="es-ES" dirty="0" err="1"/>
              <a:t>aquestes</a:t>
            </a:r>
            <a:r>
              <a:rPr lang="es-ES" dirty="0"/>
              <a:t> </a:t>
            </a:r>
            <a:r>
              <a:rPr lang="es-ES" dirty="0" err="1"/>
              <a:t>institucions</a:t>
            </a:r>
            <a:r>
              <a:rPr lang="es-ES" dirty="0"/>
              <a:t>, es va crear una base de </a:t>
            </a:r>
            <a:r>
              <a:rPr lang="es-ES" dirty="0" err="1"/>
              <a:t>dades</a:t>
            </a:r>
            <a:r>
              <a:rPr lang="es-ES" dirty="0"/>
              <a:t> de</a:t>
            </a:r>
          </a:p>
          <a:p>
            <a:r>
              <a:rPr lang="es-ES" dirty="0" err="1"/>
              <a:t>sumaris</a:t>
            </a:r>
            <a:r>
              <a:rPr lang="es-ES" dirty="0"/>
              <a:t> </a:t>
            </a:r>
            <a:r>
              <a:rPr lang="es-ES" dirty="0" err="1"/>
              <a:t>electrònics</a:t>
            </a:r>
            <a:r>
              <a:rPr lang="es-ES" dirty="0"/>
              <a:t> </a:t>
            </a:r>
            <a:r>
              <a:rPr lang="es-ES" dirty="0" err="1"/>
              <a:t>centralitzada</a:t>
            </a:r>
            <a:r>
              <a:rPr lang="es-ES" dirty="0"/>
              <a:t> al CBUC.</a:t>
            </a:r>
          </a:p>
          <a:p>
            <a:r>
              <a:rPr lang="es-ES" dirty="0" err="1"/>
              <a:t>Aquesta</a:t>
            </a:r>
            <a:r>
              <a:rPr lang="es-ES" dirty="0"/>
              <a:t> base de </a:t>
            </a:r>
            <a:r>
              <a:rPr lang="es-ES" dirty="0" err="1"/>
              <a:t>dades</a:t>
            </a:r>
            <a:r>
              <a:rPr lang="es-ES" dirty="0"/>
              <a:t> </a:t>
            </a:r>
            <a:r>
              <a:rPr lang="es-ES" dirty="0" err="1"/>
              <a:t>compta</a:t>
            </a:r>
            <a:r>
              <a:rPr lang="es-ES" dirty="0"/>
              <a:t> ara </a:t>
            </a:r>
            <a:r>
              <a:rPr lang="es-ES" dirty="0" err="1"/>
              <a:t>amb</a:t>
            </a:r>
            <a:r>
              <a:rPr lang="es-ES" dirty="0"/>
              <a:t> la </a:t>
            </a:r>
            <a:r>
              <a:rPr lang="es-ES" dirty="0" err="1"/>
              <a:t>descripció</a:t>
            </a:r>
            <a:r>
              <a:rPr lang="es-ES" dirty="0"/>
              <a:t> de </a:t>
            </a:r>
            <a:r>
              <a:rPr lang="es-ES" dirty="0" err="1"/>
              <a:t>més</a:t>
            </a:r>
            <a:r>
              <a:rPr lang="es-ES" dirty="0"/>
              <a:t> de tres </a:t>
            </a:r>
            <a:r>
              <a:rPr lang="es-ES" dirty="0" err="1"/>
              <a:t>milions</a:t>
            </a:r>
            <a:endParaRPr lang="es-ES" dirty="0"/>
          </a:p>
          <a:p>
            <a:r>
              <a:rPr lang="es-ES" dirty="0" err="1"/>
              <a:t>d’articles</a:t>
            </a:r>
            <a:r>
              <a:rPr lang="es-ES" dirty="0"/>
              <a:t> </a:t>
            </a:r>
            <a:r>
              <a:rPr lang="es-ES" dirty="0" err="1"/>
              <a:t>corresponents</a:t>
            </a:r>
            <a:r>
              <a:rPr lang="es-ES" dirty="0"/>
              <a:t> a unes </a:t>
            </a:r>
            <a:r>
              <a:rPr lang="es-ES" dirty="0" err="1"/>
              <a:t>nou</a:t>
            </a:r>
            <a:r>
              <a:rPr lang="es-ES" dirty="0"/>
              <a:t> mil revistes. La </a:t>
            </a:r>
            <a:r>
              <a:rPr lang="es-ES" dirty="0" err="1"/>
              <a:t>informació</a:t>
            </a:r>
            <a:r>
              <a:rPr lang="es-ES" dirty="0"/>
              <a:t> que </a:t>
            </a:r>
            <a:r>
              <a:rPr lang="es-ES" dirty="0" err="1"/>
              <a:t>nodreix</a:t>
            </a:r>
            <a:r>
              <a:rPr lang="es-ES" dirty="0"/>
              <a:t> </a:t>
            </a:r>
            <a:r>
              <a:rPr lang="es-ES" dirty="0" err="1"/>
              <a:t>aquest</a:t>
            </a:r>
            <a:endParaRPr lang="es-ES" dirty="0"/>
          </a:p>
          <a:p>
            <a:r>
              <a:rPr lang="es-ES" dirty="0" err="1"/>
              <a:t>servei</a:t>
            </a:r>
            <a:r>
              <a:rPr lang="es-ES" dirty="0"/>
              <a:t> </a:t>
            </a:r>
            <a:r>
              <a:rPr lang="es-ES" dirty="0" err="1"/>
              <a:t>prové</a:t>
            </a:r>
            <a:r>
              <a:rPr lang="es-ES" dirty="0"/>
              <a:t> de </a:t>
            </a:r>
            <a:r>
              <a:rPr lang="es-ES" dirty="0" err="1"/>
              <a:t>l’empresa</a:t>
            </a:r>
            <a:r>
              <a:rPr lang="es-ES" dirty="0"/>
              <a:t> EBSCO (80%), de la Universidad Complutense de Madrid</a:t>
            </a:r>
          </a:p>
          <a:p>
            <a:r>
              <a:rPr lang="es-ES" dirty="0"/>
              <a:t>(10%) i </a:t>
            </a:r>
            <a:r>
              <a:rPr lang="es-ES" dirty="0" err="1"/>
              <a:t>l’altre</a:t>
            </a:r>
            <a:r>
              <a:rPr lang="es-ES" dirty="0"/>
              <a:t> 10% </a:t>
            </a:r>
            <a:r>
              <a:rPr lang="es-ES" dirty="0" err="1"/>
              <a:t>és</a:t>
            </a:r>
            <a:r>
              <a:rPr lang="es-ES" dirty="0"/>
              <a:t> </a:t>
            </a:r>
            <a:r>
              <a:rPr lang="es-ES" dirty="0" err="1"/>
              <a:t>introduï</a:t>
            </a:r>
            <a:r>
              <a:rPr lang="es-ES" dirty="0"/>
              <a:t> t </a:t>
            </a:r>
            <a:r>
              <a:rPr lang="es-ES" dirty="0" err="1"/>
              <a:t>directament</a:t>
            </a:r>
            <a:r>
              <a:rPr lang="es-ES" dirty="0"/>
              <a:t> per les </a:t>
            </a:r>
            <a:r>
              <a:rPr lang="es-ES" dirty="0" err="1"/>
              <a:t>institucions</a:t>
            </a:r>
            <a:r>
              <a:rPr lang="es-ES" dirty="0"/>
              <a:t> </a:t>
            </a:r>
            <a:r>
              <a:rPr lang="es-ES" dirty="0" err="1"/>
              <a:t>consorciades</a:t>
            </a:r>
            <a:r>
              <a:rPr lang="es-ES" dirty="0"/>
              <a:t> per</a:t>
            </a:r>
          </a:p>
          <a:p>
            <a:r>
              <a:rPr lang="es-ES" dirty="0" err="1"/>
              <a:t>diferents</a:t>
            </a:r>
            <a:r>
              <a:rPr lang="es-ES" dirty="0"/>
              <a:t> </a:t>
            </a:r>
            <a:r>
              <a:rPr lang="es-ES" dirty="0" err="1"/>
              <a:t>mètodes</a:t>
            </a:r>
            <a:r>
              <a:rPr lang="es-ES" dirty="0"/>
              <a:t> (</a:t>
            </a:r>
            <a:r>
              <a:rPr lang="es-ES" dirty="0" err="1"/>
              <a:t>escanneig</a:t>
            </a:r>
            <a:r>
              <a:rPr lang="es-ES" dirty="0"/>
              <a:t> o manual). </a:t>
            </a:r>
            <a:r>
              <a:rPr lang="es-ES" dirty="0" err="1"/>
              <a:t>Aquest</a:t>
            </a:r>
            <a:r>
              <a:rPr lang="es-ES" dirty="0"/>
              <a:t> </a:t>
            </a:r>
            <a:r>
              <a:rPr lang="es-ES" dirty="0" err="1"/>
              <a:t>darrer</a:t>
            </a:r>
            <a:r>
              <a:rPr lang="es-ES" dirty="0"/>
              <a:t> </a:t>
            </a:r>
            <a:r>
              <a:rPr lang="es-ES" dirty="0" err="1"/>
              <a:t>grup</a:t>
            </a:r>
            <a:r>
              <a:rPr lang="es-ES" dirty="0"/>
              <a:t> </a:t>
            </a:r>
            <a:r>
              <a:rPr lang="es-ES" dirty="0" err="1"/>
              <a:t>correspon</a:t>
            </a:r>
            <a:r>
              <a:rPr lang="es-ES" dirty="0"/>
              <a:t> </a:t>
            </a:r>
            <a:r>
              <a:rPr lang="es-ES" dirty="0" err="1"/>
              <a:t>bàsicament</a:t>
            </a:r>
            <a:r>
              <a:rPr lang="es-ES" dirty="0"/>
              <a:t> a</a:t>
            </a:r>
          </a:p>
          <a:p>
            <a:r>
              <a:rPr lang="es-ES" dirty="0"/>
              <a:t>revistes </a:t>
            </a:r>
            <a:r>
              <a:rPr lang="es-ES" dirty="0" err="1"/>
              <a:t>d’àmbit</a:t>
            </a:r>
            <a:r>
              <a:rPr lang="es-ES" dirty="0"/>
              <a:t> local que no solen ser </a:t>
            </a:r>
            <a:r>
              <a:rPr lang="es-ES" dirty="0" err="1"/>
              <a:t>gestionades</a:t>
            </a:r>
            <a:r>
              <a:rPr lang="es-ES" dirty="0"/>
              <a:t> per </a:t>
            </a:r>
            <a:r>
              <a:rPr lang="es-ES" dirty="0" err="1"/>
              <a:t>empreses</a:t>
            </a:r>
            <a:r>
              <a:rPr lang="es-ES" dirty="0"/>
              <a:t> </a:t>
            </a:r>
            <a:r>
              <a:rPr lang="es-ES" dirty="0" err="1"/>
              <a:t>internacionals</a:t>
            </a:r>
            <a:r>
              <a:rPr lang="es-ES" dirty="0"/>
              <a:t>.</a:t>
            </a:r>
          </a:p>
          <a:p>
            <a:r>
              <a:rPr lang="es-ES" dirty="0"/>
              <a:t>Si </a:t>
            </a:r>
            <a:r>
              <a:rPr lang="es-ES" dirty="0" err="1"/>
              <a:t>bé</a:t>
            </a:r>
            <a:r>
              <a:rPr lang="es-ES" dirty="0"/>
              <a:t> la idea inicial </a:t>
            </a:r>
            <a:r>
              <a:rPr lang="es-ES" dirty="0" err="1"/>
              <a:t>d’aquesta</a:t>
            </a:r>
            <a:r>
              <a:rPr lang="es-ES" dirty="0"/>
              <a:t> base de </a:t>
            </a:r>
            <a:r>
              <a:rPr lang="es-ES" dirty="0" err="1"/>
              <a:t>dades</a:t>
            </a:r>
            <a:r>
              <a:rPr lang="es-ES" dirty="0"/>
              <a:t> era </a:t>
            </a:r>
            <a:r>
              <a:rPr lang="es-ES" dirty="0" err="1"/>
              <a:t>oferir</a:t>
            </a:r>
            <a:r>
              <a:rPr lang="es-ES" dirty="0"/>
              <a:t> un </a:t>
            </a:r>
            <a:r>
              <a:rPr lang="es-ES" dirty="0" err="1"/>
              <a:t>servei</a:t>
            </a:r>
            <a:r>
              <a:rPr lang="es-ES" dirty="0"/>
              <a:t> </a:t>
            </a:r>
            <a:r>
              <a:rPr lang="es-ES" dirty="0" err="1"/>
              <a:t>d’alerta</a:t>
            </a:r>
            <a:r>
              <a:rPr lang="es-ES" dirty="0"/>
              <a:t> </a:t>
            </a:r>
            <a:r>
              <a:rPr lang="es-ES" dirty="0" err="1"/>
              <a:t>als</a:t>
            </a:r>
            <a:r>
              <a:rPr lang="es-ES" dirty="0"/>
              <a:t> </a:t>
            </a:r>
            <a:r>
              <a:rPr lang="es-ES" dirty="0" err="1"/>
              <a:t>usuaris</a:t>
            </a:r>
            <a:endParaRPr lang="es-ES" dirty="0"/>
          </a:p>
          <a:p>
            <a:r>
              <a:rPr lang="es-ES" dirty="0"/>
              <a:t>del CBUC (</a:t>
            </a:r>
            <a:r>
              <a:rPr lang="es-ES" dirty="0" err="1"/>
              <a:t>l’accés</a:t>
            </a:r>
            <a:r>
              <a:rPr lang="es-ES" dirty="0"/>
              <a:t> </a:t>
            </a:r>
            <a:r>
              <a:rPr lang="es-ES" dirty="0" err="1"/>
              <a:t>és</a:t>
            </a:r>
            <a:r>
              <a:rPr lang="es-ES" dirty="0"/>
              <a:t> </a:t>
            </a:r>
            <a:r>
              <a:rPr lang="es-ES" dirty="0" err="1"/>
              <a:t>restringit</a:t>
            </a:r>
            <a:r>
              <a:rPr lang="es-ES" dirty="0"/>
              <a:t>), el </a:t>
            </a:r>
            <a:r>
              <a:rPr lang="es-ES" dirty="0" err="1"/>
              <a:t>fet</a:t>
            </a:r>
            <a:r>
              <a:rPr lang="es-ES" dirty="0"/>
              <a:t> </a:t>
            </a:r>
            <a:r>
              <a:rPr lang="es-ES" dirty="0" err="1"/>
              <a:t>d’afegir</a:t>
            </a:r>
            <a:r>
              <a:rPr lang="es-ES" dirty="0"/>
              <a:t>-hi un cercador </a:t>
            </a:r>
            <a:r>
              <a:rPr lang="es-ES" dirty="0" err="1"/>
              <a:t>d’articles</a:t>
            </a:r>
            <a:r>
              <a:rPr lang="es-ES" dirty="0"/>
              <a:t>, que </a:t>
            </a:r>
            <a:r>
              <a:rPr lang="es-ES" dirty="0" err="1"/>
              <a:t>aquest</a:t>
            </a:r>
            <a:r>
              <a:rPr lang="es-ES" dirty="0"/>
              <a:t> </a:t>
            </a:r>
          </a:p>
          <a:p>
            <a:r>
              <a:rPr lang="es-ES" dirty="0"/>
              <a:t>10</a:t>
            </a:r>
          </a:p>
          <a:p>
            <a:r>
              <a:rPr lang="es-ES" dirty="0"/>
              <a:t>cercador </a:t>
            </a:r>
            <a:r>
              <a:rPr lang="es-ES" dirty="0" err="1"/>
              <a:t>fos</a:t>
            </a:r>
            <a:r>
              <a:rPr lang="es-ES" dirty="0"/>
              <a:t> </a:t>
            </a:r>
            <a:r>
              <a:rPr lang="es-ES" dirty="0" err="1"/>
              <a:t>d’accés</a:t>
            </a:r>
            <a:r>
              <a:rPr lang="es-ES" dirty="0"/>
              <a:t> </a:t>
            </a:r>
            <a:r>
              <a:rPr lang="es-ES" dirty="0" err="1"/>
              <a:t>lliure</a:t>
            </a:r>
            <a:r>
              <a:rPr lang="es-ES" dirty="0"/>
              <a:t> i que el nombre </a:t>
            </a:r>
            <a:r>
              <a:rPr lang="es-ES" dirty="0" err="1"/>
              <a:t>d’articles</a:t>
            </a:r>
            <a:r>
              <a:rPr lang="es-ES" dirty="0"/>
              <a:t> </a:t>
            </a:r>
            <a:r>
              <a:rPr lang="es-ES" dirty="0" err="1"/>
              <a:t>superés</a:t>
            </a:r>
            <a:r>
              <a:rPr lang="es-ES" dirty="0"/>
              <a:t> una </a:t>
            </a:r>
            <a:r>
              <a:rPr lang="es-ES" dirty="0" err="1"/>
              <a:t>massa</a:t>
            </a:r>
            <a:r>
              <a:rPr lang="es-ES" dirty="0"/>
              <a:t> crítica</a:t>
            </a:r>
          </a:p>
          <a:p>
            <a:r>
              <a:rPr lang="es-ES" dirty="0" err="1"/>
              <a:t>important</a:t>
            </a:r>
            <a:r>
              <a:rPr lang="es-ES" dirty="0"/>
              <a:t>, ha </a:t>
            </a:r>
            <a:r>
              <a:rPr lang="es-ES" dirty="0" err="1"/>
              <a:t>fet</a:t>
            </a:r>
            <a:r>
              <a:rPr lang="es-ES" dirty="0"/>
              <a:t> que </a:t>
            </a:r>
            <a:r>
              <a:rPr lang="es-ES" dirty="0" err="1"/>
              <a:t>s’estigui</a:t>
            </a:r>
            <a:r>
              <a:rPr lang="es-ES" dirty="0"/>
              <a:t> </a:t>
            </a:r>
            <a:r>
              <a:rPr lang="es-ES" dirty="0" err="1"/>
              <a:t>convertint</a:t>
            </a:r>
            <a:r>
              <a:rPr lang="es-ES" dirty="0"/>
              <a:t> també en una base de </a:t>
            </a:r>
            <a:r>
              <a:rPr lang="es-ES" dirty="0" err="1"/>
              <a:t>dades</a:t>
            </a:r>
            <a:r>
              <a:rPr lang="es-ES" dirty="0"/>
              <a:t> repositori per a</a:t>
            </a:r>
          </a:p>
          <a:p>
            <a:r>
              <a:rPr lang="es-ES" dirty="0"/>
              <a:t>la consulta </a:t>
            </a:r>
            <a:r>
              <a:rPr lang="es-ES" dirty="0" err="1"/>
              <a:t>d’articles</a:t>
            </a:r>
            <a:r>
              <a:rPr lang="es-ES" dirty="0"/>
              <a:t>. De </a:t>
            </a:r>
            <a:r>
              <a:rPr lang="es-ES" dirty="0" err="1"/>
              <a:t>fet</a:t>
            </a:r>
            <a:r>
              <a:rPr lang="es-ES" dirty="0"/>
              <a:t>, en </a:t>
            </a:r>
            <a:r>
              <a:rPr lang="es-ES" dirty="0" err="1"/>
              <a:t>els</a:t>
            </a:r>
            <a:r>
              <a:rPr lang="es-ES" dirty="0"/>
              <a:t> </a:t>
            </a:r>
            <a:r>
              <a:rPr lang="es-ES" dirty="0" err="1"/>
              <a:t>darrers</a:t>
            </a:r>
            <a:r>
              <a:rPr lang="es-ES" dirty="0"/>
              <a:t> </a:t>
            </a:r>
            <a:r>
              <a:rPr lang="es-ES" dirty="0" err="1"/>
              <a:t>mesos</a:t>
            </a:r>
            <a:r>
              <a:rPr lang="es-ES" dirty="0"/>
              <a:t> </a:t>
            </a:r>
            <a:r>
              <a:rPr lang="es-ES" dirty="0" err="1"/>
              <a:t>aquesta</a:t>
            </a:r>
            <a:r>
              <a:rPr lang="es-ES" dirty="0"/>
              <a:t> </a:t>
            </a:r>
            <a:r>
              <a:rPr lang="es-ES" dirty="0" err="1"/>
              <a:t>segona</a:t>
            </a:r>
            <a:r>
              <a:rPr lang="es-ES" dirty="0"/>
              <a:t> </a:t>
            </a:r>
            <a:r>
              <a:rPr lang="es-ES" dirty="0" err="1"/>
              <a:t>part</a:t>
            </a:r>
            <a:r>
              <a:rPr lang="es-ES" dirty="0"/>
              <a:t> </a:t>
            </a:r>
            <a:r>
              <a:rPr lang="es-ES" dirty="0" err="1"/>
              <a:t>està</a:t>
            </a:r>
            <a:r>
              <a:rPr lang="es-ES" dirty="0"/>
              <a:t> </a:t>
            </a:r>
            <a:r>
              <a:rPr lang="es-ES" dirty="0" err="1"/>
              <a:t>prenent</a:t>
            </a:r>
            <a:r>
              <a:rPr lang="es-ES" dirty="0"/>
              <a:t> el</a:t>
            </a:r>
          </a:p>
          <a:p>
            <a:r>
              <a:rPr lang="es-ES" dirty="0" err="1"/>
              <a:t>protagonisme</a:t>
            </a:r>
            <a:r>
              <a:rPr lang="es-ES" dirty="0"/>
              <a:t> a la primera </a:t>
            </a:r>
            <a:r>
              <a:rPr lang="es-ES" dirty="0" err="1"/>
              <a:t>pel</a:t>
            </a:r>
            <a:r>
              <a:rPr lang="es-ES" dirty="0"/>
              <a:t> que fa al nombre de consultes. </a:t>
            </a:r>
            <a:r>
              <a:rPr lang="es-ES" dirty="0" err="1"/>
              <a:t>Aquesta</a:t>
            </a:r>
            <a:r>
              <a:rPr lang="es-ES" dirty="0"/>
              <a:t> </a:t>
            </a:r>
            <a:r>
              <a:rPr lang="es-ES" dirty="0" err="1"/>
              <a:t>segona</a:t>
            </a:r>
            <a:r>
              <a:rPr lang="es-ES" dirty="0"/>
              <a:t> </a:t>
            </a:r>
            <a:r>
              <a:rPr lang="es-ES" dirty="0" err="1"/>
              <a:t>funció</a:t>
            </a:r>
            <a:endParaRPr lang="es-ES" dirty="0"/>
          </a:p>
          <a:p>
            <a:r>
              <a:rPr lang="es-ES" dirty="0"/>
              <a:t>del </a:t>
            </a:r>
            <a:r>
              <a:rPr lang="es-ES" dirty="0" err="1"/>
              <a:t>servei</a:t>
            </a:r>
            <a:r>
              <a:rPr lang="es-ES" dirty="0"/>
              <a:t> ha </a:t>
            </a:r>
            <a:r>
              <a:rPr lang="es-ES" dirty="0" err="1"/>
              <a:t>estat</a:t>
            </a:r>
            <a:r>
              <a:rPr lang="es-ES" dirty="0"/>
              <a:t> </a:t>
            </a:r>
            <a:r>
              <a:rPr lang="es-ES" dirty="0" err="1"/>
              <a:t>aprofitada</a:t>
            </a:r>
            <a:r>
              <a:rPr lang="es-ES" dirty="0"/>
              <a:t> per </a:t>
            </a:r>
            <a:r>
              <a:rPr lang="es-ES" dirty="0" err="1"/>
              <a:t>algunes</a:t>
            </a:r>
            <a:r>
              <a:rPr lang="es-ES" dirty="0"/>
              <a:t> </a:t>
            </a:r>
            <a:r>
              <a:rPr lang="es-ES" dirty="0" err="1"/>
              <a:t>institucions</a:t>
            </a:r>
            <a:r>
              <a:rPr lang="es-ES" dirty="0"/>
              <a:t> </a:t>
            </a:r>
            <a:r>
              <a:rPr lang="es-ES" dirty="0" err="1"/>
              <a:t>com</a:t>
            </a:r>
            <a:r>
              <a:rPr lang="es-ES" dirty="0"/>
              <a:t> a plataforma estable per</a:t>
            </a:r>
          </a:p>
          <a:p>
            <a:r>
              <a:rPr lang="es-ES" dirty="0" err="1"/>
              <a:t>introduir</a:t>
            </a:r>
            <a:r>
              <a:rPr lang="es-ES" dirty="0"/>
              <a:t> </a:t>
            </a:r>
            <a:r>
              <a:rPr lang="es-ES" dirty="0" err="1"/>
              <a:t>retrospectivament</a:t>
            </a:r>
            <a:r>
              <a:rPr lang="es-ES" dirty="0"/>
              <a:t> números </a:t>
            </a:r>
            <a:r>
              <a:rPr lang="es-ES" dirty="0" err="1"/>
              <a:t>antics</a:t>
            </a:r>
            <a:r>
              <a:rPr lang="es-ES" dirty="0"/>
              <a:t> de les revistes i </a:t>
            </a:r>
            <a:r>
              <a:rPr lang="es-ES" dirty="0" err="1"/>
              <a:t>així</a:t>
            </a:r>
            <a:r>
              <a:rPr lang="es-ES" dirty="0"/>
              <a:t> </a:t>
            </a:r>
            <a:r>
              <a:rPr lang="es-ES" dirty="0" err="1"/>
              <a:t>tenir</a:t>
            </a:r>
            <a:r>
              <a:rPr lang="es-ES" dirty="0"/>
              <a:t> una </a:t>
            </a:r>
            <a:r>
              <a:rPr lang="es-ES" dirty="0" err="1"/>
              <a:t>eina</a:t>
            </a:r>
            <a:r>
              <a:rPr lang="es-ES" dirty="0"/>
              <a:t> per</a:t>
            </a:r>
          </a:p>
          <a:p>
            <a:r>
              <a:rPr lang="es-ES" dirty="0"/>
              <a:t>poder </a:t>
            </a:r>
            <a:r>
              <a:rPr lang="es-ES" dirty="0" err="1"/>
              <a:t>fer</a:t>
            </a:r>
            <a:r>
              <a:rPr lang="es-ES" dirty="0"/>
              <a:t> consultes sobre el </a:t>
            </a:r>
            <a:r>
              <a:rPr lang="es-ES" dirty="0" err="1"/>
              <a:t>seu</a:t>
            </a:r>
            <a:r>
              <a:rPr lang="es-ES" dirty="0"/>
              <a:t> </a:t>
            </a:r>
            <a:r>
              <a:rPr lang="es-ES" dirty="0" err="1"/>
              <a:t>conjunt</a:t>
            </a:r>
            <a:r>
              <a:rPr lang="es-ES" dirty="0"/>
              <a:t>.</a:t>
            </a:r>
          </a:p>
          <a:p>
            <a:r>
              <a:rPr lang="es-ES" dirty="0"/>
              <a:t>La base de </a:t>
            </a:r>
            <a:r>
              <a:rPr lang="es-ES" dirty="0" err="1"/>
              <a:t>dades</a:t>
            </a:r>
            <a:r>
              <a:rPr lang="es-ES" dirty="0"/>
              <a:t> de </a:t>
            </a:r>
            <a:r>
              <a:rPr lang="es-ES" dirty="0" err="1"/>
              <a:t>sumaris</a:t>
            </a:r>
            <a:r>
              <a:rPr lang="es-ES" dirty="0"/>
              <a:t> </a:t>
            </a:r>
            <a:r>
              <a:rPr lang="es-ES" dirty="0" err="1"/>
              <a:t>és</a:t>
            </a:r>
            <a:r>
              <a:rPr lang="es-ES" dirty="0"/>
              <a:t> un </a:t>
            </a:r>
            <a:r>
              <a:rPr lang="es-ES" dirty="0" err="1"/>
              <a:t>dels</a:t>
            </a:r>
            <a:r>
              <a:rPr lang="es-ES" dirty="0"/>
              <a:t> programes </a:t>
            </a:r>
            <a:r>
              <a:rPr lang="es-ES" dirty="0" err="1"/>
              <a:t>principals</a:t>
            </a:r>
            <a:r>
              <a:rPr lang="es-ES" dirty="0"/>
              <a:t> en que treballa el</a:t>
            </a:r>
          </a:p>
          <a:p>
            <a:r>
              <a:rPr lang="es-ES" dirty="0"/>
              <a:t>CBUC. Es per </a:t>
            </a:r>
            <a:r>
              <a:rPr lang="es-ES" dirty="0" err="1"/>
              <a:t>això</a:t>
            </a:r>
            <a:r>
              <a:rPr lang="es-ES" dirty="0"/>
              <a:t> que </a:t>
            </a:r>
            <a:r>
              <a:rPr lang="es-ES" dirty="0" err="1"/>
              <a:t>estableix</a:t>
            </a:r>
            <a:r>
              <a:rPr lang="es-ES" dirty="0"/>
              <a:t> </a:t>
            </a:r>
            <a:r>
              <a:rPr lang="es-ES" dirty="0" err="1"/>
              <a:t>enllaços</a:t>
            </a:r>
            <a:r>
              <a:rPr lang="es-ES" dirty="0"/>
              <a:t> </a:t>
            </a:r>
            <a:r>
              <a:rPr lang="es-ES" dirty="0" err="1"/>
              <a:t>amb</a:t>
            </a:r>
            <a:r>
              <a:rPr lang="es-ES" dirty="0"/>
              <a:t> </a:t>
            </a:r>
            <a:r>
              <a:rPr lang="es-ES" dirty="0" err="1"/>
              <a:t>tots</a:t>
            </a:r>
            <a:r>
              <a:rPr lang="es-ES" dirty="0"/>
              <a:t> </a:t>
            </a:r>
            <a:r>
              <a:rPr lang="es-ES" dirty="0" err="1"/>
              <a:t>els</a:t>
            </a:r>
            <a:r>
              <a:rPr lang="es-ES" dirty="0"/>
              <a:t> </a:t>
            </a:r>
            <a:r>
              <a:rPr lang="es-ES" dirty="0" err="1"/>
              <a:t>altres</a:t>
            </a:r>
            <a:r>
              <a:rPr lang="es-ES" dirty="0"/>
              <a:t> de manera que </a:t>
            </a:r>
            <a:r>
              <a:rPr lang="es-ES" dirty="0" err="1"/>
              <a:t>l’usuari</a:t>
            </a:r>
            <a:endParaRPr lang="es-ES" dirty="0"/>
          </a:p>
          <a:p>
            <a:r>
              <a:rPr lang="es-ES" dirty="0" err="1"/>
              <a:t>sempre</a:t>
            </a:r>
            <a:r>
              <a:rPr lang="es-ES" dirty="0"/>
              <a:t> </a:t>
            </a:r>
            <a:r>
              <a:rPr lang="es-ES" dirty="0" err="1"/>
              <a:t>tingui</a:t>
            </a:r>
            <a:r>
              <a:rPr lang="es-ES" dirty="0"/>
              <a:t> una manera </a:t>
            </a:r>
            <a:r>
              <a:rPr lang="es-ES" dirty="0" err="1"/>
              <a:t>d’aconseguir</a:t>
            </a:r>
            <a:r>
              <a:rPr lang="es-ES" dirty="0"/>
              <a:t> </a:t>
            </a:r>
            <a:r>
              <a:rPr lang="es-ES" dirty="0" err="1"/>
              <a:t>finalment</a:t>
            </a:r>
            <a:r>
              <a:rPr lang="es-ES" dirty="0"/>
              <a:t> el </a:t>
            </a:r>
            <a:r>
              <a:rPr lang="es-ES" dirty="0" err="1"/>
              <a:t>document</a:t>
            </a:r>
            <a:r>
              <a:rPr lang="es-ES" dirty="0"/>
              <a:t> que </a:t>
            </a:r>
            <a:r>
              <a:rPr lang="es-ES" dirty="0" err="1"/>
              <a:t>vol</a:t>
            </a:r>
            <a:r>
              <a:rPr lang="es-ES" dirty="0"/>
              <a:t>, ja </a:t>
            </a:r>
            <a:r>
              <a:rPr lang="es-ES" dirty="0" err="1"/>
              <a:t>sigui</a:t>
            </a:r>
            <a:r>
              <a:rPr lang="es-ES" dirty="0"/>
              <a:t> per</a:t>
            </a:r>
          </a:p>
          <a:p>
            <a:r>
              <a:rPr lang="es-ES" dirty="0" err="1"/>
              <a:t>préstec</a:t>
            </a:r>
            <a:r>
              <a:rPr lang="es-ES" dirty="0"/>
              <a:t> </a:t>
            </a:r>
            <a:r>
              <a:rPr lang="es-ES" dirty="0" err="1"/>
              <a:t>interbibliotecari</a:t>
            </a:r>
            <a:r>
              <a:rPr lang="es-ES" dirty="0"/>
              <a:t> o </a:t>
            </a:r>
            <a:r>
              <a:rPr lang="es-ES" dirty="0" err="1"/>
              <a:t>directament</a:t>
            </a:r>
            <a:r>
              <a:rPr lang="es-ES" dirty="0"/>
              <a:t> </a:t>
            </a:r>
            <a:r>
              <a:rPr lang="es-ES" dirty="0" err="1"/>
              <a:t>consultant</a:t>
            </a:r>
            <a:r>
              <a:rPr lang="es-ES" dirty="0"/>
              <a:t>-lo a la Biblioteca Digital de</a:t>
            </a:r>
          </a:p>
          <a:p>
            <a:r>
              <a:rPr lang="es-ES" dirty="0"/>
              <a:t>Catalunya.</a:t>
            </a:r>
          </a:p>
          <a:p>
            <a:r>
              <a:rPr lang="es-ES" dirty="0" err="1"/>
              <a:t>L’enllaç</a:t>
            </a:r>
            <a:r>
              <a:rPr lang="es-ES" dirty="0"/>
              <a:t> </a:t>
            </a:r>
            <a:r>
              <a:rPr lang="es-ES" dirty="0" err="1"/>
              <a:t>amb</a:t>
            </a:r>
            <a:r>
              <a:rPr lang="es-ES" dirty="0"/>
              <a:t> el </a:t>
            </a:r>
            <a:r>
              <a:rPr lang="es-ES" dirty="0" err="1"/>
              <a:t>catàleg</a:t>
            </a:r>
            <a:r>
              <a:rPr lang="es-ES" dirty="0"/>
              <a:t> col· </a:t>
            </a:r>
            <a:r>
              <a:rPr lang="es-ES" dirty="0" err="1"/>
              <a:t>lectiu</a:t>
            </a:r>
            <a:r>
              <a:rPr lang="es-ES" dirty="0"/>
              <a:t> funciona en </a:t>
            </a:r>
            <a:r>
              <a:rPr lang="es-ES" dirty="0" err="1"/>
              <a:t>ambdós</a:t>
            </a:r>
            <a:r>
              <a:rPr lang="es-ES" dirty="0"/>
              <a:t> </a:t>
            </a:r>
            <a:r>
              <a:rPr lang="es-ES" dirty="0" err="1"/>
              <a:t>sentits</a:t>
            </a:r>
            <a:r>
              <a:rPr lang="es-ES" dirty="0"/>
              <a:t>: un </a:t>
            </a:r>
            <a:r>
              <a:rPr lang="es-ES" dirty="0" err="1"/>
              <a:t>cop</a:t>
            </a:r>
            <a:r>
              <a:rPr lang="es-ES" dirty="0"/>
              <a:t> </a:t>
            </a:r>
            <a:r>
              <a:rPr lang="es-ES" dirty="0" err="1"/>
              <a:t>localitzada</a:t>
            </a:r>
            <a:r>
              <a:rPr lang="es-ES" dirty="0"/>
              <a:t> una</a:t>
            </a:r>
          </a:p>
          <a:p>
            <a:r>
              <a:rPr lang="es-ES" dirty="0"/>
              <a:t>revista al </a:t>
            </a:r>
            <a:r>
              <a:rPr lang="es-ES" dirty="0" err="1"/>
              <a:t>catàleg</a:t>
            </a:r>
            <a:r>
              <a:rPr lang="es-ES" dirty="0"/>
              <a:t> es </a:t>
            </a:r>
            <a:r>
              <a:rPr lang="es-ES" dirty="0" err="1"/>
              <a:t>pot</a:t>
            </a:r>
            <a:r>
              <a:rPr lang="es-ES" dirty="0"/>
              <a:t> </a:t>
            </a:r>
            <a:r>
              <a:rPr lang="es-ES" dirty="0" err="1"/>
              <a:t>accedir</a:t>
            </a:r>
            <a:r>
              <a:rPr lang="es-ES" dirty="0"/>
              <a:t> </a:t>
            </a:r>
            <a:r>
              <a:rPr lang="es-ES" dirty="0" err="1"/>
              <a:t>als</a:t>
            </a:r>
            <a:r>
              <a:rPr lang="es-ES" dirty="0"/>
              <a:t> </a:t>
            </a:r>
            <a:r>
              <a:rPr lang="es-ES" dirty="0" err="1"/>
              <a:t>seus</a:t>
            </a:r>
            <a:r>
              <a:rPr lang="es-ES" dirty="0"/>
              <a:t> </a:t>
            </a:r>
            <a:r>
              <a:rPr lang="es-ES" dirty="0" err="1"/>
              <a:t>sumaris</a:t>
            </a:r>
            <a:r>
              <a:rPr lang="es-ES" dirty="0"/>
              <a:t> a través del camp MARC 856. També</a:t>
            </a:r>
          </a:p>
          <a:p>
            <a:r>
              <a:rPr lang="es-ES" dirty="0"/>
              <a:t>des de la base de </a:t>
            </a:r>
            <a:r>
              <a:rPr lang="es-ES" dirty="0" err="1"/>
              <a:t>dades</a:t>
            </a:r>
            <a:r>
              <a:rPr lang="es-ES" dirty="0"/>
              <a:t> de </a:t>
            </a:r>
            <a:r>
              <a:rPr lang="es-ES" dirty="0" err="1"/>
              <a:t>sumaris</a:t>
            </a:r>
            <a:r>
              <a:rPr lang="es-ES" dirty="0"/>
              <a:t> es </a:t>
            </a:r>
            <a:r>
              <a:rPr lang="es-ES" dirty="0" err="1"/>
              <a:t>pot</a:t>
            </a:r>
            <a:r>
              <a:rPr lang="es-ES" dirty="0"/>
              <a:t> </a:t>
            </a:r>
            <a:r>
              <a:rPr lang="es-ES" dirty="0" err="1"/>
              <a:t>accedir</a:t>
            </a:r>
            <a:r>
              <a:rPr lang="es-ES" dirty="0"/>
              <a:t> al registre de la revista </a:t>
            </a:r>
            <a:r>
              <a:rPr lang="es-ES" dirty="0" err="1"/>
              <a:t>amb</a:t>
            </a:r>
            <a:r>
              <a:rPr lang="es-ES" dirty="0"/>
              <a:t> un</a:t>
            </a:r>
          </a:p>
          <a:p>
            <a:r>
              <a:rPr lang="es-ES" dirty="0" err="1"/>
              <a:t>enllaç</a:t>
            </a:r>
            <a:r>
              <a:rPr lang="es-ES" dirty="0"/>
              <a:t> </a:t>
            </a:r>
            <a:r>
              <a:rPr lang="es-ES" dirty="0" err="1"/>
              <a:t>basat</a:t>
            </a:r>
            <a:r>
              <a:rPr lang="es-ES" dirty="0"/>
              <a:t> en el número </a:t>
            </a:r>
            <a:r>
              <a:rPr lang="es-ES" dirty="0" err="1"/>
              <a:t>d’ISSN</a:t>
            </a:r>
            <a:r>
              <a:rPr lang="es-ES" dirty="0"/>
              <a:t>. </a:t>
            </a:r>
            <a:r>
              <a:rPr lang="es-ES" dirty="0" err="1"/>
              <a:t>Com</a:t>
            </a:r>
            <a:r>
              <a:rPr lang="es-ES" dirty="0"/>
              <a:t> que </a:t>
            </a:r>
            <a:r>
              <a:rPr lang="es-ES" dirty="0" err="1"/>
              <a:t>tots</a:t>
            </a:r>
            <a:r>
              <a:rPr lang="es-ES" dirty="0"/>
              <a:t> dos </a:t>
            </a:r>
            <a:r>
              <a:rPr lang="es-ES" dirty="0" err="1"/>
              <a:t>productes</a:t>
            </a:r>
            <a:r>
              <a:rPr lang="es-ES" dirty="0"/>
              <a:t> </a:t>
            </a:r>
            <a:r>
              <a:rPr lang="es-ES" dirty="0" err="1"/>
              <a:t>són</a:t>
            </a:r>
            <a:r>
              <a:rPr lang="es-ES" dirty="0"/>
              <a:t> </a:t>
            </a:r>
            <a:r>
              <a:rPr lang="es-ES" dirty="0" err="1"/>
              <a:t>mantinguts</a:t>
            </a:r>
            <a:r>
              <a:rPr lang="es-ES" dirty="0"/>
              <a:t> </a:t>
            </a:r>
            <a:r>
              <a:rPr lang="es-ES" dirty="0" err="1"/>
              <a:t>dins</a:t>
            </a:r>
            <a:r>
              <a:rPr lang="es-ES" dirty="0"/>
              <a:t> el</a:t>
            </a:r>
          </a:p>
          <a:p>
            <a:r>
              <a:rPr lang="es-ES" dirty="0"/>
              <a:t>CBUC no hi ha problema de </a:t>
            </a:r>
            <a:r>
              <a:rPr lang="es-ES" dirty="0" err="1"/>
              <a:t>compatibilitat</a:t>
            </a:r>
            <a:r>
              <a:rPr lang="es-ES" dirty="0"/>
              <a:t> en </a:t>
            </a:r>
            <a:r>
              <a:rPr lang="es-ES" dirty="0" err="1"/>
              <a:t>els</a:t>
            </a:r>
            <a:r>
              <a:rPr lang="es-ES" dirty="0"/>
              <a:t> </a:t>
            </a:r>
            <a:r>
              <a:rPr lang="es-ES" dirty="0" err="1"/>
              <a:t>enllaços</a:t>
            </a:r>
            <a:r>
              <a:rPr lang="es-ES" dirty="0"/>
              <a:t>.</a:t>
            </a:r>
          </a:p>
          <a:p>
            <a:r>
              <a:rPr lang="es-ES" dirty="0" err="1"/>
              <a:t>L’enllaç</a:t>
            </a:r>
            <a:r>
              <a:rPr lang="es-ES" dirty="0"/>
              <a:t> </a:t>
            </a:r>
            <a:r>
              <a:rPr lang="es-ES" dirty="0" err="1"/>
              <a:t>amb</a:t>
            </a:r>
            <a:r>
              <a:rPr lang="es-ES" dirty="0"/>
              <a:t> el </a:t>
            </a:r>
            <a:r>
              <a:rPr lang="es-ES" dirty="0" err="1"/>
              <a:t>servei</a:t>
            </a:r>
            <a:r>
              <a:rPr lang="es-ES" dirty="0"/>
              <a:t> de </a:t>
            </a:r>
            <a:r>
              <a:rPr lang="es-ES" dirty="0" err="1"/>
              <a:t>préstec</a:t>
            </a:r>
            <a:r>
              <a:rPr lang="es-ES" dirty="0"/>
              <a:t> </a:t>
            </a:r>
            <a:r>
              <a:rPr lang="es-ES" dirty="0" err="1"/>
              <a:t>interbibliotecari</a:t>
            </a:r>
            <a:r>
              <a:rPr lang="es-ES" dirty="0"/>
              <a:t> </a:t>
            </a:r>
            <a:r>
              <a:rPr lang="es-ES" dirty="0" err="1"/>
              <a:t>s’activa</a:t>
            </a:r>
            <a:r>
              <a:rPr lang="es-ES" dirty="0"/>
              <a:t> </a:t>
            </a:r>
            <a:r>
              <a:rPr lang="es-ES" dirty="0" err="1"/>
              <a:t>quan</a:t>
            </a:r>
            <a:r>
              <a:rPr lang="es-ES" dirty="0"/>
              <a:t> un </a:t>
            </a:r>
            <a:r>
              <a:rPr lang="es-ES" dirty="0" err="1"/>
              <a:t>usuari</a:t>
            </a:r>
            <a:r>
              <a:rPr lang="es-ES" dirty="0"/>
              <a:t> sol· licita</a:t>
            </a:r>
          </a:p>
          <a:p>
            <a:r>
              <a:rPr lang="es-ES" dirty="0" err="1"/>
              <a:t>rebre</a:t>
            </a:r>
            <a:r>
              <a:rPr lang="es-ES" dirty="0"/>
              <a:t> un </a:t>
            </a:r>
            <a:r>
              <a:rPr lang="es-ES" dirty="0" err="1"/>
              <a:t>document</a:t>
            </a:r>
            <a:r>
              <a:rPr lang="es-ES" dirty="0"/>
              <a:t> que no té a </a:t>
            </a:r>
            <a:r>
              <a:rPr lang="es-ES" dirty="0" err="1"/>
              <a:t>text</a:t>
            </a:r>
            <a:r>
              <a:rPr lang="es-ES" dirty="0"/>
              <a:t> </a:t>
            </a:r>
            <a:r>
              <a:rPr lang="es-ES" dirty="0" err="1"/>
              <a:t>complet</a:t>
            </a:r>
            <a:r>
              <a:rPr lang="es-ES" dirty="0"/>
              <a:t> </a:t>
            </a:r>
            <a:r>
              <a:rPr lang="es-ES" dirty="0" err="1"/>
              <a:t>dins</a:t>
            </a:r>
            <a:r>
              <a:rPr lang="es-ES" dirty="0"/>
              <a:t> la Biblioteca Digital de Catalunya. El</a:t>
            </a:r>
          </a:p>
          <a:p>
            <a:r>
              <a:rPr lang="es-ES" dirty="0"/>
              <a:t>sistema porta les </a:t>
            </a:r>
            <a:r>
              <a:rPr lang="es-ES" dirty="0" err="1"/>
              <a:t>dades</a:t>
            </a:r>
            <a:r>
              <a:rPr lang="es-ES" dirty="0"/>
              <a:t> de </a:t>
            </a:r>
            <a:r>
              <a:rPr lang="es-ES" dirty="0" err="1"/>
              <a:t>l’article</a:t>
            </a:r>
            <a:r>
              <a:rPr lang="es-ES" dirty="0"/>
              <a:t> i de la revista </a:t>
            </a:r>
            <a:r>
              <a:rPr lang="es-ES" dirty="0" err="1"/>
              <a:t>directament</a:t>
            </a:r>
            <a:r>
              <a:rPr lang="es-ES" dirty="0"/>
              <a:t> al </a:t>
            </a:r>
            <a:r>
              <a:rPr lang="es-ES" dirty="0" err="1"/>
              <a:t>formulari</a:t>
            </a:r>
            <a:r>
              <a:rPr lang="es-ES" dirty="0"/>
              <a:t> de </a:t>
            </a:r>
            <a:r>
              <a:rPr lang="es-ES" dirty="0" err="1"/>
              <a:t>petició</a:t>
            </a:r>
            <a:r>
              <a:rPr lang="es-ES" dirty="0"/>
              <a:t> de</a:t>
            </a:r>
          </a:p>
          <a:p>
            <a:r>
              <a:rPr lang="es-ES" dirty="0"/>
              <a:t>la </a:t>
            </a:r>
            <a:r>
              <a:rPr lang="es-ES" dirty="0" err="1"/>
              <a:t>seva</a:t>
            </a:r>
            <a:r>
              <a:rPr lang="es-ES" dirty="0"/>
              <a:t> </a:t>
            </a:r>
            <a:r>
              <a:rPr lang="es-ES" dirty="0" err="1"/>
              <a:t>institució</a:t>
            </a:r>
            <a:r>
              <a:rPr lang="es-ES" dirty="0"/>
              <a:t> per a que el </a:t>
            </a:r>
            <a:r>
              <a:rPr lang="es-ES" dirty="0" err="1"/>
              <a:t>processin</a:t>
            </a:r>
            <a:r>
              <a:rPr lang="es-ES" dirty="0"/>
              <a:t>, i </a:t>
            </a:r>
            <a:r>
              <a:rPr lang="es-ES" dirty="0" err="1"/>
              <a:t>ajuda</a:t>
            </a:r>
            <a:r>
              <a:rPr lang="es-ES" dirty="0"/>
              <a:t> al responsable del </a:t>
            </a:r>
            <a:r>
              <a:rPr lang="es-ES" dirty="0" err="1"/>
              <a:t>servei</a:t>
            </a:r>
            <a:r>
              <a:rPr lang="es-ES" dirty="0"/>
              <a:t> a </a:t>
            </a:r>
            <a:r>
              <a:rPr lang="es-ES" dirty="0" err="1"/>
              <a:t>localitzar</a:t>
            </a:r>
            <a:r>
              <a:rPr lang="es-ES" dirty="0"/>
              <a:t>-lo.</a:t>
            </a:r>
          </a:p>
          <a:p>
            <a:r>
              <a:rPr lang="es-ES" dirty="0" err="1"/>
              <a:t>L’enllaç</a:t>
            </a:r>
            <a:r>
              <a:rPr lang="es-ES" dirty="0"/>
              <a:t> </a:t>
            </a:r>
            <a:r>
              <a:rPr lang="es-ES" dirty="0" err="1"/>
              <a:t>amb</a:t>
            </a:r>
            <a:r>
              <a:rPr lang="es-ES" dirty="0"/>
              <a:t> la Biblioteca Digital de Catalunya </a:t>
            </a:r>
            <a:r>
              <a:rPr lang="es-ES" dirty="0" err="1"/>
              <a:t>és</a:t>
            </a:r>
            <a:r>
              <a:rPr lang="es-ES" dirty="0"/>
              <a:t> el </a:t>
            </a:r>
            <a:r>
              <a:rPr lang="es-ES" dirty="0" err="1"/>
              <a:t>més</a:t>
            </a:r>
            <a:r>
              <a:rPr lang="es-ES" dirty="0"/>
              <a:t> </a:t>
            </a:r>
            <a:r>
              <a:rPr lang="es-ES" dirty="0" err="1"/>
              <a:t>complex</a:t>
            </a:r>
            <a:r>
              <a:rPr lang="es-ES" dirty="0"/>
              <a:t> </a:t>
            </a:r>
            <a:r>
              <a:rPr lang="es-ES" dirty="0" err="1"/>
              <a:t>però</a:t>
            </a:r>
            <a:r>
              <a:rPr lang="es-ES" dirty="0"/>
              <a:t> </a:t>
            </a:r>
            <a:r>
              <a:rPr lang="es-ES" dirty="0" err="1"/>
              <a:t>alhora</a:t>
            </a:r>
            <a:r>
              <a:rPr lang="es-ES" dirty="0"/>
              <a:t> un </a:t>
            </a:r>
            <a:r>
              <a:rPr lang="es-ES" dirty="0" err="1"/>
              <a:t>dels</a:t>
            </a:r>
            <a:endParaRPr lang="es-ES" dirty="0"/>
          </a:p>
          <a:p>
            <a:r>
              <a:rPr lang="es-ES" dirty="0" err="1"/>
              <a:t>més</a:t>
            </a:r>
            <a:r>
              <a:rPr lang="es-ES" dirty="0"/>
              <a:t> </a:t>
            </a:r>
            <a:r>
              <a:rPr lang="es-ES" dirty="0" err="1"/>
              <a:t>útils</a:t>
            </a:r>
            <a:r>
              <a:rPr lang="es-ES" dirty="0"/>
              <a:t> ja que </a:t>
            </a:r>
            <a:r>
              <a:rPr lang="es-ES" dirty="0" err="1"/>
              <a:t>aconsegueix</a:t>
            </a:r>
            <a:r>
              <a:rPr lang="es-ES" dirty="0"/>
              <a:t> portar </a:t>
            </a:r>
            <a:r>
              <a:rPr lang="es-ES" dirty="0" err="1"/>
              <a:t>l’usuari</a:t>
            </a:r>
            <a:r>
              <a:rPr lang="es-ES" dirty="0"/>
              <a:t> </a:t>
            </a:r>
            <a:r>
              <a:rPr lang="es-ES" dirty="0" err="1"/>
              <a:t>directament</a:t>
            </a:r>
            <a:r>
              <a:rPr lang="es-ES" dirty="0"/>
              <a:t> des de la cerca al </a:t>
            </a:r>
            <a:r>
              <a:rPr lang="es-ES" dirty="0" err="1"/>
              <a:t>document</a:t>
            </a:r>
            <a:endParaRPr lang="es-ES" dirty="0"/>
          </a:p>
          <a:p>
            <a:r>
              <a:rPr lang="es-ES" dirty="0"/>
              <a:t>que </a:t>
            </a:r>
            <a:r>
              <a:rPr lang="es-ES" dirty="0" err="1"/>
              <a:t>ell</a:t>
            </a:r>
            <a:r>
              <a:rPr lang="es-ES" dirty="0"/>
              <a:t> vol. </a:t>
            </a:r>
            <a:r>
              <a:rPr lang="es-ES" dirty="0" err="1"/>
              <a:t>Com</a:t>
            </a:r>
            <a:r>
              <a:rPr lang="es-ES" dirty="0"/>
              <a:t> que </a:t>
            </a:r>
            <a:r>
              <a:rPr lang="es-ES" dirty="0" err="1"/>
              <a:t>els</a:t>
            </a:r>
            <a:r>
              <a:rPr lang="es-ES" dirty="0"/>
              <a:t> </a:t>
            </a:r>
            <a:r>
              <a:rPr lang="es-ES" dirty="0" err="1"/>
              <a:t>proveï</a:t>
            </a:r>
            <a:r>
              <a:rPr lang="es-ES" dirty="0"/>
              <a:t> </a:t>
            </a:r>
            <a:r>
              <a:rPr lang="es-ES" dirty="0" err="1"/>
              <a:t>dors</a:t>
            </a:r>
            <a:r>
              <a:rPr lang="es-ES" dirty="0"/>
              <a:t> de la </a:t>
            </a:r>
            <a:r>
              <a:rPr lang="es-ES" dirty="0" err="1"/>
              <a:t>informació</a:t>
            </a:r>
            <a:r>
              <a:rPr lang="es-ES" dirty="0"/>
              <a:t> digital </a:t>
            </a:r>
            <a:r>
              <a:rPr lang="es-ES" dirty="0" err="1"/>
              <a:t>són</a:t>
            </a:r>
            <a:r>
              <a:rPr lang="es-ES" dirty="0"/>
              <a:t> diversos i </a:t>
            </a:r>
            <a:r>
              <a:rPr lang="es-ES" dirty="0" err="1"/>
              <a:t>utilitzen</a:t>
            </a:r>
            <a:endParaRPr lang="es-ES" dirty="0"/>
          </a:p>
          <a:p>
            <a:r>
              <a:rPr lang="es-ES" dirty="0" err="1"/>
              <a:t>diferents</a:t>
            </a:r>
            <a:r>
              <a:rPr lang="es-ES" dirty="0"/>
              <a:t> </a:t>
            </a:r>
            <a:r>
              <a:rPr lang="es-ES" dirty="0" err="1"/>
              <a:t>tecnologies</a:t>
            </a:r>
            <a:r>
              <a:rPr lang="es-ES" dirty="0"/>
              <a:t>, no hi ha una manera </a:t>
            </a:r>
            <a:r>
              <a:rPr lang="es-ES" dirty="0" err="1"/>
              <a:t>estàndard</a:t>
            </a:r>
            <a:r>
              <a:rPr lang="es-ES" dirty="0"/>
              <a:t> </a:t>
            </a:r>
            <a:r>
              <a:rPr lang="es-ES" dirty="0" err="1"/>
              <a:t>d’enllaçar</a:t>
            </a:r>
            <a:r>
              <a:rPr lang="es-ES" dirty="0"/>
              <a:t> </a:t>
            </a:r>
            <a:r>
              <a:rPr lang="es-ES" dirty="0" err="1"/>
              <a:t>amb</a:t>
            </a:r>
            <a:r>
              <a:rPr lang="es-ES" dirty="0"/>
              <a:t> </a:t>
            </a:r>
            <a:r>
              <a:rPr lang="es-ES" dirty="0" err="1"/>
              <a:t>ells</a:t>
            </a:r>
            <a:r>
              <a:rPr lang="es-ES" dirty="0"/>
              <a:t> i, ara per ara,</a:t>
            </a:r>
          </a:p>
          <a:p>
            <a:r>
              <a:rPr lang="es-ES" dirty="0" err="1"/>
              <a:t>només</a:t>
            </a:r>
            <a:r>
              <a:rPr lang="es-ES" dirty="0"/>
              <a:t> </a:t>
            </a:r>
            <a:r>
              <a:rPr lang="es-ES" dirty="0" err="1"/>
              <a:t>hem</a:t>
            </a:r>
            <a:r>
              <a:rPr lang="es-ES" dirty="0"/>
              <a:t> </a:t>
            </a:r>
            <a:r>
              <a:rPr lang="es-ES" dirty="0" err="1"/>
              <a:t>aconseguit</a:t>
            </a:r>
            <a:r>
              <a:rPr lang="es-ES" dirty="0"/>
              <a:t> </a:t>
            </a:r>
            <a:r>
              <a:rPr lang="es-ES" dirty="0" err="1"/>
              <a:t>fer-ho</a:t>
            </a:r>
            <a:r>
              <a:rPr lang="es-ES" dirty="0"/>
              <a:t> </a:t>
            </a:r>
            <a:r>
              <a:rPr lang="es-ES" dirty="0" err="1"/>
              <a:t>fins</a:t>
            </a:r>
            <a:r>
              <a:rPr lang="es-ES" dirty="0"/>
              <a:t> al </a:t>
            </a:r>
            <a:r>
              <a:rPr lang="es-ES" dirty="0" err="1"/>
              <a:t>nivell</a:t>
            </a:r>
            <a:r>
              <a:rPr lang="es-ES" dirty="0"/>
              <a:t> de la revista, no del número en </a:t>
            </a:r>
            <a:r>
              <a:rPr lang="es-ES" dirty="0" err="1"/>
              <a:t>concret</a:t>
            </a:r>
            <a:r>
              <a:rPr lang="es-ES" dirty="0"/>
              <a:t>. En</a:t>
            </a:r>
          </a:p>
          <a:p>
            <a:r>
              <a:rPr lang="es-ES" dirty="0"/>
              <a:t>un </a:t>
            </a:r>
            <a:r>
              <a:rPr lang="es-ES" dirty="0" err="1"/>
              <a:t>futur</a:t>
            </a:r>
            <a:r>
              <a:rPr lang="es-ES" dirty="0"/>
              <a:t> </a:t>
            </a:r>
            <a:r>
              <a:rPr lang="es-ES" dirty="0" err="1"/>
              <a:t>proper</a:t>
            </a:r>
            <a:r>
              <a:rPr lang="es-ES" dirty="0"/>
              <a:t>, </a:t>
            </a:r>
            <a:r>
              <a:rPr lang="es-ES" dirty="0" err="1"/>
              <a:t>quan</a:t>
            </a:r>
            <a:r>
              <a:rPr lang="es-ES" dirty="0"/>
              <a:t> </a:t>
            </a:r>
            <a:r>
              <a:rPr lang="es-ES" dirty="0" err="1"/>
              <a:t>aquests</a:t>
            </a:r>
            <a:r>
              <a:rPr lang="es-ES" dirty="0"/>
              <a:t> </a:t>
            </a:r>
            <a:r>
              <a:rPr lang="es-ES" dirty="0" err="1"/>
              <a:t>proveï</a:t>
            </a:r>
            <a:r>
              <a:rPr lang="es-ES" dirty="0"/>
              <a:t> </a:t>
            </a:r>
            <a:r>
              <a:rPr lang="es-ES" dirty="0" err="1"/>
              <a:t>dors</a:t>
            </a:r>
            <a:r>
              <a:rPr lang="es-ES" dirty="0"/>
              <a:t> i </a:t>
            </a:r>
            <a:r>
              <a:rPr lang="es-ES" dirty="0" err="1"/>
              <a:t>nosaltres</a:t>
            </a:r>
            <a:r>
              <a:rPr lang="es-ES" dirty="0"/>
              <a:t> </a:t>
            </a:r>
            <a:r>
              <a:rPr lang="es-ES" dirty="0" err="1"/>
              <a:t>suportem</a:t>
            </a:r>
            <a:r>
              <a:rPr lang="es-ES" dirty="0"/>
              <a:t> </a:t>
            </a:r>
            <a:r>
              <a:rPr lang="es-ES" dirty="0" err="1"/>
              <a:t>protocols</a:t>
            </a:r>
            <a:r>
              <a:rPr lang="es-ES" dirty="0"/>
              <a:t> </a:t>
            </a:r>
            <a:r>
              <a:rPr lang="es-ES" dirty="0" err="1"/>
              <a:t>oberts</a:t>
            </a:r>
            <a:r>
              <a:rPr lang="es-ES" dirty="0"/>
              <a:t> </a:t>
            </a:r>
            <a:r>
              <a:rPr lang="es-ES" dirty="0" err="1"/>
              <a:t>d’enllaç</a:t>
            </a:r>
            <a:endParaRPr lang="es-ES" dirty="0"/>
          </a:p>
          <a:p>
            <a:r>
              <a:rPr lang="es-ES" dirty="0" err="1"/>
              <a:t>com</a:t>
            </a:r>
            <a:r>
              <a:rPr lang="es-ES" dirty="0"/>
              <a:t> Z39.50 o, </a:t>
            </a:r>
            <a:r>
              <a:rPr lang="es-ES" dirty="0" err="1"/>
              <a:t>millor</a:t>
            </a:r>
            <a:r>
              <a:rPr lang="es-ES" dirty="0"/>
              <a:t>, </a:t>
            </a:r>
            <a:r>
              <a:rPr lang="es-ES" dirty="0" err="1"/>
              <a:t>OpenURL</a:t>
            </a:r>
            <a:r>
              <a:rPr lang="es-ES" dirty="0"/>
              <a:t> per la </a:t>
            </a:r>
            <a:r>
              <a:rPr lang="es-ES" dirty="0" err="1"/>
              <a:t>seva</a:t>
            </a:r>
            <a:r>
              <a:rPr lang="es-ES" dirty="0"/>
              <a:t> </a:t>
            </a:r>
            <a:r>
              <a:rPr lang="es-ES" dirty="0" err="1"/>
              <a:t>facilitat</a:t>
            </a:r>
            <a:r>
              <a:rPr lang="es-ES" dirty="0"/>
              <a:t> </a:t>
            </a:r>
            <a:r>
              <a:rPr lang="es-ES" dirty="0" err="1"/>
              <a:t>d’implementació</a:t>
            </a:r>
            <a:r>
              <a:rPr lang="es-ES" dirty="0"/>
              <a:t>, </a:t>
            </a:r>
            <a:r>
              <a:rPr lang="es-ES" dirty="0" err="1"/>
              <a:t>millorarem</a:t>
            </a:r>
            <a:r>
              <a:rPr lang="es-ES" dirty="0"/>
              <a:t> </a:t>
            </a:r>
            <a:r>
              <a:rPr lang="es-ES" dirty="0" err="1"/>
              <a:t>molt</a:t>
            </a:r>
            <a:endParaRPr lang="es-ES" dirty="0"/>
          </a:p>
          <a:p>
            <a:r>
              <a:rPr lang="es-ES" dirty="0" err="1"/>
              <a:t>l’eficàcia</a:t>
            </a:r>
            <a:r>
              <a:rPr lang="es-ES" dirty="0"/>
              <a:t> i </a:t>
            </a:r>
            <a:r>
              <a:rPr lang="es-ES" dirty="0" err="1"/>
              <a:t>encert</a:t>
            </a:r>
            <a:r>
              <a:rPr lang="es-ES" dirty="0"/>
              <a:t> de totes </a:t>
            </a:r>
            <a:r>
              <a:rPr lang="es-ES" dirty="0" err="1"/>
              <a:t>aquestes</a:t>
            </a:r>
            <a:r>
              <a:rPr lang="es-ES" dirty="0"/>
              <a:t> </a:t>
            </a:r>
            <a:r>
              <a:rPr lang="es-ES" dirty="0" err="1"/>
              <a:t>connexions</a:t>
            </a:r>
            <a:r>
              <a:rPr lang="es-ES" dirty="0"/>
              <a:t>.</a:t>
            </a:r>
          </a:p>
          <a:p>
            <a:r>
              <a:rPr lang="es-ES" dirty="0"/>
              <a:t>La figura 5 </a:t>
            </a:r>
            <a:r>
              <a:rPr lang="es-ES" dirty="0" err="1"/>
              <a:t>mostra</a:t>
            </a:r>
            <a:r>
              <a:rPr lang="es-ES" dirty="0"/>
              <a:t> </a:t>
            </a:r>
            <a:r>
              <a:rPr lang="es-ES" dirty="0" err="1"/>
              <a:t>com</a:t>
            </a:r>
            <a:r>
              <a:rPr lang="es-ES" dirty="0"/>
              <a:t> </a:t>
            </a:r>
            <a:r>
              <a:rPr lang="es-ES" dirty="0" err="1"/>
              <a:t>els</a:t>
            </a:r>
            <a:r>
              <a:rPr lang="es-ES" dirty="0"/>
              <a:t> </a:t>
            </a:r>
            <a:r>
              <a:rPr lang="es-ES" dirty="0" err="1"/>
              <a:t>diferents</a:t>
            </a:r>
            <a:r>
              <a:rPr lang="es-ES" dirty="0"/>
              <a:t> </a:t>
            </a:r>
            <a:r>
              <a:rPr lang="es-ES" dirty="0" err="1"/>
              <a:t>serveis</a:t>
            </a:r>
            <a:r>
              <a:rPr lang="es-ES" dirty="0"/>
              <a:t> del CBUC </a:t>
            </a:r>
            <a:r>
              <a:rPr lang="es-ES" dirty="0" err="1"/>
              <a:t>s’enllacen</a:t>
            </a:r>
            <a:r>
              <a:rPr lang="es-ES" dirty="0"/>
              <a:t> entre sí per guiar</a:t>
            </a:r>
          </a:p>
          <a:p>
            <a:r>
              <a:rPr lang="es-ES" dirty="0" err="1"/>
              <a:t>l’usuari</a:t>
            </a:r>
            <a:r>
              <a:rPr lang="es-ES" dirty="0"/>
              <a:t> </a:t>
            </a:r>
            <a:r>
              <a:rPr lang="es-ES" dirty="0" err="1"/>
              <a:t>durant</a:t>
            </a:r>
            <a:r>
              <a:rPr lang="es-ES" dirty="0"/>
              <a:t> tota la </a:t>
            </a:r>
            <a:r>
              <a:rPr lang="es-ES" dirty="0" err="1"/>
              <a:t>seva</a:t>
            </a:r>
            <a:r>
              <a:rPr lang="es-ES" dirty="0"/>
              <a:t> cerca </a:t>
            </a:r>
            <a:r>
              <a:rPr lang="es-ES" dirty="0" err="1"/>
              <a:t>d’informació</a:t>
            </a:r>
            <a:r>
              <a:rPr lang="es-ES" dirty="0"/>
              <a:t>.</a:t>
            </a:r>
          </a:p>
          <a:p>
            <a:r>
              <a:rPr lang="es-ES" dirty="0"/>
              <a:t>11</a:t>
            </a:r>
          </a:p>
          <a:p>
            <a:r>
              <a:rPr lang="es-ES" dirty="0"/>
              <a:t>Figura 5</a:t>
            </a:r>
          </a:p>
        </p:txBody>
      </p:sp>
      <p:sp>
        <p:nvSpPr>
          <p:cNvPr id="4" name="3 Marcador de número de diapositiva"/>
          <p:cNvSpPr>
            <a:spLocks noGrp="1"/>
          </p:cNvSpPr>
          <p:nvPr>
            <p:ph type="sldNum" sz="quarter" idx="10"/>
          </p:nvPr>
        </p:nvSpPr>
        <p:spPr/>
        <p:txBody>
          <a:bodyPr/>
          <a:lstStyle/>
          <a:p>
            <a:fld id="{BFE31DE8-8CDE-4FE6-A77C-CBE8D30343F6}" type="slidenum">
              <a:rPr lang="ca-ES" altLang="ca-ES" smtClean="0"/>
              <a:pPr/>
              <a:t>5</a:t>
            </a:fld>
            <a:endParaRPr lang="ca-ES" altLang="ca-ES" dirty="0"/>
          </a:p>
        </p:txBody>
      </p:sp>
    </p:spTree>
    <p:extLst>
      <p:ext uri="{BB962C8B-B14F-4D97-AF65-F5344CB8AC3E}">
        <p14:creationId xmlns:p14="http://schemas.microsoft.com/office/powerpoint/2010/main" val="22400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https://www.nature.com/articles/d41586-019-01536-5 </a:t>
            </a:r>
          </a:p>
        </p:txBody>
      </p:sp>
      <p:sp>
        <p:nvSpPr>
          <p:cNvPr id="4" name="3 Marcador de número de diapositiva"/>
          <p:cNvSpPr>
            <a:spLocks noGrp="1"/>
          </p:cNvSpPr>
          <p:nvPr>
            <p:ph type="sldNum" sz="quarter" idx="10"/>
          </p:nvPr>
        </p:nvSpPr>
        <p:spPr/>
        <p:txBody>
          <a:bodyPr/>
          <a:lstStyle/>
          <a:p>
            <a:fld id="{BFE31DE8-8CDE-4FE6-A77C-CBE8D30343F6}" type="slidenum">
              <a:rPr lang="ca-ES" altLang="ca-ES" smtClean="0"/>
              <a:pPr/>
              <a:t>12</a:t>
            </a:fld>
            <a:endParaRPr lang="ca-ES" altLang="ca-ES" dirty="0"/>
          </a:p>
        </p:txBody>
      </p:sp>
    </p:spTree>
    <p:extLst>
      <p:ext uri="{BB962C8B-B14F-4D97-AF65-F5344CB8AC3E}">
        <p14:creationId xmlns:p14="http://schemas.microsoft.com/office/powerpoint/2010/main" val="121514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err="1"/>
              <a:t>Vid</a:t>
            </a:r>
            <a:r>
              <a:rPr lang="ca-ES" dirty="0"/>
              <a:t> </a:t>
            </a:r>
            <a:r>
              <a:rPr lang="ca-ES" dirty="0" err="1"/>
              <a:t>Navas</a:t>
            </a:r>
            <a:r>
              <a:rPr lang="ca-ES" dirty="0"/>
              <a:t>, p. 137, las </a:t>
            </a:r>
            <a:r>
              <a:rPr lang="ca-ES" dirty="0" err="1"/>
              <a:t>revistas</a:t>
            </a:r>
            <a:r>
              <a:rPr lang="ca-ES" dirty="0"/>
              <a:t> de ciències pures y aplicades </a:t>
            </a:r>
            <a:r>
              <a:rPr lang="ca-ES" dirty="0" err="1"/>
              <a:t>españolas</a:t>
            </a:r>
            <a:r>
              <a:rPr lang="ca-ES" dirty="0"/>
              <a:t> </a:t>
            </a:r>
            <a:r>
              <a:rPr lang="ca-ES" dirty="0" err="1"/>
              <a:t>serían</a:t>
            </a:r>
            <a:r>
              <a:rPr lang="ca-ES" dirty="0"/>
              <a:t> en 47% del total</a:t>
            </a:r>
            <a:endParaRPr lang="es-ES" dirty="0"/>
          </a:p>
        </p:txBody>
      </p:sp>
      <p:sp>
        <p:nvSpPr>
          <p:cNvPr id="4" name="Marcador de número de diapositiva 3"/>
          <p:cNvSpPr>
            <a:spLocks noGrp="1"/>
          </p:cNvSpPr>
          <p:nvPr>
            <p:ph type="sldNum" sz="quarter" idx="5"/>
          </p:nvPr>
        </p:nvSpPr>
        <p:spPr/>
        <p:txBody>
          <a:bodyPr/>
          <a:lstStyle/>
          <a:p>
            <a:fld id="{BFE31DE8-8CDE-4FE6-A77C-CBE8D30343F6}" type="slidenum">
              <a:rPr lang="ca-ES" altLang="ca-ES" smtClean="0"/>
              <a:pPr/>
              <a:t>13</a:t>
            </a:fld>
            <a:endParaRPr lang="ca-ES" altLang="ca-ES" dirty="0"/>
          </a:p>
        </p:txBody>
      </p:sp>
    </p:spTree>
    <p:extLst>
      <p:ext uri="{BB962C8B-B14F-4D97-AF65-F5344CB8AC3E}">
        <p14:creationId xmlns:p14="http://schemas.microsoft.com/office/powerpoint/2010/main" val="237286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luís</a:t>
            </a:r>
            <a:r>
              <a:rPr lang="es-ES" dirty="0"/>
              <a:t>,</a:t>
            </a:r>
          </a:p>
          <a:p>
            <a:endParaRPr lang="es-ES" dirty="0"/>
          </a:p>
          <a:p>
            <a:r>
              <a:rPr lang="es-ES" dirty="0" err="1"/>
              <a:t>omplo</a:t>
            </a:r>
            <a:r>
              <a:rPr lang="es-ES" dirty="0"/>
              <a:t> </a:t>
            </a:r>
            <a:r>
              <a:rPr lang="es-ES" dirty="0" err="1"/>
              <a:t>alguns</a:t>
            </a:r>
            <a:r>
              <a:rPr lang="es-ES" dirty="0"/>
              <a:t> </a:t>
            </a:r>
            <a:r>
              <a:rPr lang="es-ES" dirty="0" err="1"/>
              <a:t>forats</a:t>
            </a:r>
            <a:r>
              <a:rPr lang="es-ES" dirty="0"/>
              <a:t>:</a:t>
            </a:r>
          </a:p>
          <a:p>
            <a:endParaRPr lang="es-ES" dirty="0"/>
          </a:p>
          <a:p>
            <a:r>
              <a:rPr lang="es-ES" dirty="0"/>
              <a:t>Diapositiva 16:</a:t>
            </a:r>
          </a:p>
          <a:p>
            <a:r>
              <a:rPr lang="es-ES" dirty="0"/>
              <a:t>-375 revistas con índice ICDS (un 75% del total), </a:t>
            </a:r>
          </a:p>
          <a:p>
            <a:endParaRPr lang="es-ES" dirty="0"/>
          </a:p>
          <a:p>
            <a:r>
              <a:rPr lang="es-ES" dirty="0"/>
              <a:t>-Les bases de </a:t>
            </a:r>
            <a:r>
              <a:rPr lang="es-ES" dirty="0" err="1"/>
              <a:t>dades</a:t>
            </a:r>
            <a:r>
              <a:rPr lang="es-ES" dirty="0"/>
              <a:t> </a:t>
            </a:r>
            <a:r>
              <a:rPr lang="es-ES" dirty="0" err="1"/>
              <a:t>amb</a:t>
            </a:r>
            <a:r>
              <a:rPr lang="es-ES" dirty="0"/>
              <a:t> </a:t>
            </a:r>
            <a:r>
              <a:rPr lang="es-ES" dirty="0" err="1"/>
              <a:t>més</a:t>
            </a:r>
            <a:r>
              <a:rPr lang="es-ES" dirty="0"/>
              <a:t> revistes </a:t>
            </a:r>
            <a:r>
              <a:rPr lang="es-ES" dirty="0" err="1"/>
              <a:t>indexades</a:t>
            </a:r>
            <a:r>
              <a:rPr lang="es-ES" dirty="0"/>
              <a:t> </a:t>
            </a:r>
            <a:r>
              <a:rPr lang="es-ES" dirty="0" err="1"/>
              <a:t>són</a:t>
            </a:r>
            <a:r>
              <a:rPr lang="es-ES" dirty="0"/>
              <a:t> (les que en </a:t>
            </a:r>
            <a:r>
              <a:rPr lang="es-ES" dirty="0" err="1"/>
              <a:t>tenen</a:t>
            </a:r>
            <a:r>
              <a:rPr lang="es-ES" dirty="0"/>
              <a:t> </a:t>
            </a:r>
            <a:r>
              <a:rPr lang="es-ES" dirty="0" err="1"/>
              <a:t>més</a:t>
            </a:r>
            <a:r>
              <a:rPr lang="es-ES" dirty="0"/>
              <a:t> de 20):</a:t>
            </a:r>
          </a:p>
          <a:p>
            <a:r>
              <a:rPr lang="es-ES" dirty="0"/>
              <a:t>•       Dialnet: 264</a:t>
            </a:r>
          </a:p>
          <a:p>
            <a:r>
              <a:rPr lang="es-ES" dirty="0"/>
              <a:t>•       DOAJ: 86</a:t>
            </a:r>
          </a:p>
          <a:p>
            <a:r>
              <a:rPr lang="es-ES" dirty="0"/>
              <a:t>•       </a:t>
            </a:r>
            <a:r>
              <a:rPr lang="es-ES" dirty="0" err="1"/>
              <a:t>Emerging</a:t>
            </a:r>
            <a:r>
              <a:rPr lang="es-ES" dirty="0"/>
              <a:t> </a:t>
            </a:r>
            <a:r>
              <a:rPr lang="es-ES" dirty="0" err="1"/>
              <a:t>Sources</a:t>
            </a:r>
            <a:r>
              <a:rPr lang="es-ES" dirty="0"/>
              <a:t> </a:t>
            </a:r>
            <a:r>
              <a:rPr lang="es-ES" dirty="0" err="1"/>
              <a:t>Citation</a:t>
            </a:r>
            <a:r>
              <a:rPr lang="es-ES" dirty="0"/>
              <a:t> </a:t>
            </a:r>
            <a:r>
              <a:rPr lang="es-ES" dirty="0" err="1"/>
              <a:t>Index</a:t>
            </a:r>
            <a:r>
              <a:rPr lang="es-ES" dirty="0"/>
              <a:t>: 68</a:t>
            </a:r>
          </a:p>
          <a:p>
            <a:r>
              <a:rPr lang="es-ES" dirty="0"/>
              <a:t>•       </a:t>
            </a:r>
            <a:r>
              <a:rPr lang="es-ES" dirty="0" err="1"/>
              <a:t>Scopus</a:t>
            </a:r>
            <a:r>
              <a:rPr lang="es-ES" dirty="0"/>
              <a:t>: 51</a:t>
            </a:r>
          </a:p>
          <a:p>
            <a:r>
              <a:rPr lang="es-ES" dirty="0"/>
              <a:t>•       </a:t>
            </a:r>
            <a:r>
              <a:rPr lang="es-ES" dirty="0" err="1"/>
              <a:t>Periodicals</a:t>
            </a:r>
            <a:r>
              <a:rPr lang="es-ES" dirty="0"/>
              <a:t> </a:t>
            </a:r>
            <a:r>
              <a:rPr lang="es-ES" dirty="0" err="1"/>
              <a:t>Index</a:t>
            </a:r>
            <a:r>
              <a:rPr lang="es-ES" dirty="0"/>
              <a:t> Online: 25</a:t>
            </a:r>
          </a:p>
          <a:p>
            <a:r>
              <a:rPr lang="es-ES" dirty="0"/>
              <a:t>•       MLA - Modern </a:t>
            </a:r>
            <a:r>
              <a:rPr lang="es-ES" dirty="0" err="1"/>
              <a:t>Language</a:t>
            </a:r>
            <a:r>
              <a:rPr lang="es-ES" dirty="0"/>
              <a:t> </a:t>
            </a:r>
            <a:r>
              <a:rPr lang="es-ES" dirty="0" err="1"/>
              <a:t>Association</a:t>
            </a:r>
            <a:r>
              <a:rPr lang="es-ES" dirty="0"/>
              <a:t> </a:t>
            </a:r>
            <a:r>
              <a:rPr lang="es-ES" dirty="0" err="1"/>
              <a:t>Database</a:t>
            </a:r>
            <a:r>
              <a:rPr lang="es-ES" dirty="0"/>
              <a:t>: 47</a:t>
            </a:r>
          </a:p>
          <a:p>
            <a:r>
              <a:rPr lang="es-ES" dirty="0"/>
              <a:t>•       IBZ Online: 21</a:t>
            </a:r>
          </a:p>
          <a:p>
            <a:r>
              <a:rPr lang="es-ES" dirty="0"/>
              <a:t>•       </a:t>
            </a:r>
            <a:r>
              <a:rPr lang="es-ES" dirty="0" err="1"/>
              <a:t>Linguistic</a:t>
            </a:r>
            <a:r>
              <a:rPr lang="es-ES" dirty="0"/>
              <a:t> </a:t>
            </a:r>
            <a:r>
              <a:rPr lang="es-ES" dirty="0" err="1"/>
              <a:t>Bibliography</a:t>
            </a:r>
            <a:r>
              <a:rPr lang="es-ES" dirty="0"/>
              <a:t>: 21</a:t>
            </a:r>
          </a:p>
          <a:p>
            <a:endParaRPr lang="es-ES" dirty="0"/>
          </a:p>
          <a:p>
            <a:r>
              <a:rPr lang="es-ES" dirty="0"/>
              <a:t>Si </a:t>
            </a:r>
            <a:r>
              <a:rPr lang="es-ES" dirty="0" err="1"/>
              <a:t>puc</a:t>
            </a:r>
            <a:r>
              <a:rPr lang="es-ES" dirty="0"/>
              <a:t>, </a:t>
            </a:r>
            <a:r>
              <a:rPr lang="es-ES" dirty="0" err="1"/>
              <a:t>demà</a:t>
            </a:r>
            <a:r>
              <a:rPr lang="es-ES" dirty="0"/>
              <a:t> </a:t>
            </a:r>
            <a:r>
              <a:rPr lang="es-ES" dirty="0" err="1"/>
              <a:t>més</a:t>
            </a:r>
            <a:r>
              <a:rPr lang="es-ES" dirty="0"/>
              <a:t> fotos,</a:t>
            </a:r>
          </a:p>
        </p:txBody>
      </p:sp>
      <p:sp>
        <p:nvSpPr>
          <p:cNvPr id="4" name="Marcador de número de diapositiva 3"/>
          <p:cNvSpPr>
            <a:spLocks noGrp="1"/>
          </p:cNvSpPr>
          <p:nvPr>
            <p:ph type="sldNum" sz="quarter" idx="5"/>
          </p:nvPr>
        </p:nvSpPr>
        <p:spPr/>
        <p:txBody>
          <a:bodyPr/>
          <a:lstStyle/>
          <a:p>
            <a:fld id="{BFE31DE8-8CDE-4FE6-A77C-CBE8D30343F6}" type="slidenum">
              <a:rPr lang="ca-ES" altLang="ca-ES" smtClean="0"/>
              <a:pPr/>
              <a:t>16</a:t>
            </a:fld>
            <a:endParaRPr lang="ca-ES" altLang="ca-ES" dirty="0"/>
          </a:p>
        </p:txBody>
      </p:sp>
    </p:spTree>
    <p:extLst>
      <p:ext uri="{BB962C8B-B14F-4D97-AF65-F5344CB8AC3E}">
        <p14:creationId xmlns:p14="http://schemas.microsoft.com/office/powerpoint/2010/main" val="222436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Standardisation</a:t>
            </a:r>
            <a:r>
              <a:rPr lang="en-US" dirty="0"/>
              <a:t> and difference: the challenges of infrastructures for open access</a:t>
            </a:r>
          </a:p>
          <a:p>
            <a:r>
              <a:rPr lang="en-US" dirty="0"/>
              <a:t>Samuel Moore </a:t>
            </a:r>
          </a:p>
          <a:p>
            <a:r>
              <a:rPr lang="en-US" dirty="0"/>
              <a:t>Samuel Moore  publishing, scholarly communication, commons</a:t>
            </a:r>
          </a:p>
          <a:p>
            <a:r>
              <a:rPr lang="en-US" dirty="0"/>
              <a:t>https://www.samuelmoore.org/2019/05/17/standardisation-and-difference-the-challenges-of-infrastructures-for-open-access/ </a:t>
            </a:r>
          </a:p>
          <a:p>
            <a:endParaRPr lang="en-US" dirty="0"/>
          </a:p>
          <a:p>
            <a:r>
              <a:rPr lang="en-US" dirty="0"/>
              <a:t>Infrastructures, particularly those that are broad in their application, have a </a:t>
            </a:r>
            <a:r>
              <a:rPr lang="en-US" dirty="0" err="1"/>
              <a:t>homogenising</a:t>
            </a:r>
            <a:r>
              <a:rPr lang="en-US" dirty="0"/>
              <a:t> tendency that may flatten out difference, erase local contexts and promote </a:t>
            </a:r>
            <a:r>
              <a:rPr lang="en-US" dirty="0" err="1"/>
              <a:t>standardisation</a:t>
            </a:r>
            <a:r>
              <a:rPr lang="en-US" dirty="0"/>
              <a:t> of interactions. </a:t>
            </a:r>
          </a:p>
          <a:p>
            <a:endParaRPr lang="es-ES" dirty="0"/>
          </a:p>
        </p:txBody>
      </p:sp>
      <p:sp>
        <p:nvSpPr>
          <p:cNvPr id="4" name="Marcador de número de diapositiva 3"/>
          <p:cNvSpPr>
            <a:spLocks noGrp="1"/>
          </p:cNvSpPr>
          <p:nvPr>
            <p:ph type="sldNum" sz="quarter" idx="5"/>
          </p:nvPr>
        </p:nvSpPr>
        <p:spPr/>
        <p:txBody>
          <a:bodyPr/>
          <a:lstStyle/>
          <a:p>
            <a:fld id="{BFE31DE8-8CDE-4FE6-A77C-CBE8D30343F6}" type="slidenum">
              <a:rPr lang="ca-ES" altLang="ca-ES" smtClean="0"/>
              <a:pPr/>
              <a:t>21</a:t>
            </a:fld>
            <a:endParaRPr lang="ca-ES" altLang="ca-ES" dirty="0"/>
          </a:p>
        </p:txBody>
      </p:sp>
    </p:spTree>
    <p:extLst>
      <p:ext uri="{BB962C8B-B14F-4D97-AF65-F5344CB8AC3E}">
        <p14:creationId xmlns:p14="http://schemas.microsoft.com/office/powerpoint/2010/main" val="226317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err="1"/>
              <a:t>Preseervacio</a:t>
            </a:r>
            <a:r>
              <a:rPr lang="ca-ES" dirty="0"/>
              <a:t>, </a:t>
            </a:r>
            <a:r>
              <a:rPr lang="ca-ES" dirty="0" err="1"/>
              <a:t>doi’s</a:t>
            </a:r>
            <a:r>
              <a:rPr lang="ca-ES" dirty="0"/>
              <a:t> i </a:t>
            </a:r>
            <a:r>
              <a:rPr lang="ca-ES" dirty="0" err="1"/>
              <a:t>altmetriques</a:t>
            </a:r>
            <a:endParaRPr lang="ca-ES" dirty="0"/>
          </a:p>
          <a:p>
            <a:endParaRPr lang="ca-ES" dirty="0"/>
          </a:p>
          <a:p>
            <a:r>
              <a:rPr lang="ca-ES" dirty="0" err="1"/>
              <a:t>Desaparecer</a:t>
            </a:r>
            <a:r>
              <a:rPr lang="ca-ES" dirty="0"/>
              <a:t> no es el problema, </a:t>
            </a:r>
          </a:p>
          <a:p>
            <a:r>
              <a:rPr lang="ca-ES" dirty="0"/>
              <a:t>El problema es </a:t>
            </a:r>
            <a:r>
              <a:rPr lang="ca-ES" dirty="0" err="1"/>
              <a:t>languidecer</a:t>
            </a:r>
            <a:r>
              <a:rPr lang="ca-ES" dirty="0"/>
              <a:t> (</a:t>
            </a:r>
            <a:r>
              <a:rPr lang="ca-ES" dirty="0" err="1"/>
              <a:t>consumiendo</a:t>
            </a:r>
            <a:r>
              <a:rPr lang="ca-ES" dirty="0"/>
              <a:t> recursos y no </a:t>
            </a:r>
            <a:r>
              <a:rPr lang="ca-ES" dirty="0" err="1"/>
              <a:t>aportando</a:t>
            </a:r>
            <a:r>
              <a:rPr lang="ca-ES" dirty="0"/>
              <a:t> valor) </a:t>
            </a:r>
          </a:p>
          <a:p>
            <a:r>
              <a:rPr lang="ca-ES" dirty="0"/>
              <a:t>Lo difícil </a:t>
            </a:r>
            <a:r>
              <a:rPr lang="ca-ES" dirty="0" err="1"/>
              <a:t>adaptarse</a:t>
            </a:r>
            <a:r>
              <a:rPr lang="ca-ES" dirty="0"/>
              <a:t> para continuar </a:t>
            </a:r>
            <a:r>
              <a:rPr lang="ca-ES" dirty="0" err="1"/>
              <a:t>siendo</a:t>
            </a:r>
            <a:r>
              <a:rPr lang="ca-ES" dirty="0"/>
              <a:t> útil y  </a:t>
            </a:r>
            <a:r>
              <a:rPr lang="ca-ES" dirty="0" err="1"/>
              <a:t>permanecer</a:t>
            </a:r>
            <a:r>
              <a:rPr lang="ca-ES" dirty="0"/>
              <a:t>, (y </a:t>
            </a:r>
            <a:r>
              <a:rPr lang="ca-ES" dirty="0" err="1"/>
              <a:t>aun</a:t>
            </a:r>
            <a:r>
              <a:rPr lang="ca-ES" dirty="0"/>
              <a:t> </a:t>
            </a:r>
            <a:r>
              <a:rPr lang="ca-ES" dirty="0" err="1"/>
              <a:t>así</a:t>
            </a:r>
            <a:r>
              <a:rPr lang="ca-ES" dirty="0"/>
              <a:t>, nada es </a:t>
            </a:r>
            <a:r>
              <a:rPr lang="ca-ES" dirty="0" err="1"/>
              <a:t>seguro</a:t>
            </a:r>
            <a:r>
              <a:rPr lang="ca-ES" dirty="0"/>
              <a:t>)</a:t>
            </a:r>
          </a:p>
          <a:p>
            <a:endParaRPr lang="ca-ES" dirty="0"/>
          </a:p>
          <a:p>
            <a:r>
              <a:rPr lang="ca-ES" dirty="0" err="1"/>
              <a:t>esto</a:t>
            </a:r>
            <a:r>
              <a:rPr lang="ca-ES" dirty="0"/>
              <a:t> solo se </a:t>
            </a:r>
            <a:r>
              <a:rPr lang="ca-ES" dirty="0" err="1"/>
              <a:t>consigue</a:t>
            </a:r>
            <a:r>
              <a:rPr lang="ca-ES" dirty="0"/>
              <a:t> </a:t>
            </a:r>
            <a:endParaRPr lang="es-ES" dirty="0"/>
          </a:p>
        </p:txBody>
      </p:sp>
      <p:sp>
        <p:nvSpPr>
          <p:cNvPr id="4" name="Marcador de número de diapositiva 3"/>
          <p:cNvSpPr>
            <a:spLocks noGrp="1"/>
          </p:cNvSpPr>
          <p:nvPr>
            <p:ph type="sldNum" sz="quarter" idx="5"/>
          </p:nvPr>
        </p:nvSpPr>
        <p:spPr/>
        <p:txBody>
          <a:bodyPr/>
          <a:lstStyle/>
          <a:p>
            <a:fld id="{BFE31DE8-8CDE-4FE6-A77C-CBE8D30343F6}" type="slidenum">
              <a:rPr lang="ca-ES" altLang="ca-ES" smtClean="0"/>
              <a:pPr/>
              <a:t>22</a:t>
            </a:fld>
            <a:endParaRPr lang="ca-ES" altLang="ca-ES" dirty="0"/>
          </a:p>
        </p:txBody>
      </p:sp>
    </p:spTree>
    <p:extLst>
      <p:ext uri="{BB962C8B-B14F-4D97-AF65-F5344CB8AC3E}">
        <p14:creationId xmlns:p14="http://schemas.microsoft.com/office/powerpoint/2010/main" val="4231633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número de diapositiva"/>
          <p:cNvSpPr>
            <a:spLocks noGrp="1"/>
          </p:cNvSpPr>
          <p:nvPr>
            <p:ph type="sldNum" sz="quarter" idx="10"/>
          </p:nvPr>
        </p:nvSpPr>
        <p:spPr/>
        <p:txBody>
          <a:bodyPr/>
          <a:lstStyle/>
          <a:p>
            <a:fld id="{BFE31DE8-8CDE-4FE6-A77C-CBE8D30343F6}" type="slidenum">
              <a:rPr lang="ca-ES" altLang="ca-ES" smtClean="0">
                <a:solidFill>
                  <a:prstClr val="black"/>
                </a:solidFill>
              </a:rPr>
              <a:pPr/>
              <a:t>24</a:t>
            </a:fld>
            <a:endParaRPr lang="ca-ES" altLang="ca-ES" dirty="0">
              <a:solidFill>
                <a:prstClr val="black"/>
              </a:solidFill>
            </a:endParaRPr>
          </a:p>
        </p:txBody>
      </p:sp>
    </p:spTree>
    <p:extLst>
      <p:ext uri="{BB962C8B-B14F-4D97-AF65-F5344CB8AC3E}">
        <p14:creationId xmlns:p14="http://schemas.microsoft.com/office/powerpoint/2010/main" val="2124315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123" name="Rectangle 3"/>
          <p:cNvSpPr>
            <a:spLocks noGrp="1" noChangeArrowheads="1"/>
          </p:cNvSpPr>
          <p:nvPr>
            <p:ph type="ctrTitle" hasCustomPrompt="1"/>
          </p:nvPr>
        </p:nvSpPr>
        <p:spPr>
          <a:xfrm>
            <a:off x="973138" y="1844824"/>
            <a:ext cx="7197725" cy="936104"/>
          </a:xfrm>
        </p:spPr>
        <p:txBody>
          <a:bodyPr anchor="b"/>
          <a:lstStyle>
            <a:lvl1pPr algn="ctr">
              <a:lnSpc>
                <a:spcPct val="150000"/>
              </a:lnSpc>
              <a:defRPr sz="2800" baseline="0">
                <a:solidFill>
                  <a:srgbClr val="287886"/>
                </a:solidFill>
              </a:defRPr>
            </a:lvl1pPr>
          </a:lstStyle>
          <a:p>
            <a:pPr lvl="0"/>
            <a:r>
              <a:rPr lang="ca-ES" altLang="ca-ES" noProof="0" dirty="0" err="1"/>
              <a:t>Haga</a:t>
            </a:r>
            <a:r>
              <a:rPr lang="ca-ES" altLang="ca-ES" noProof="0" dirty="0"/>
              <a:t> clic para </a:t>
            </a:r>
            <a:r>
              <a:rPr lang="ca-ES" altLang="ca-ES" noProof="0" dirty="0" err="1"/>
              <a:t>cambiar</a:t>
            </a:r>
            <a:r>
              <a:rPr lang="ca-ES" altLang="ca-ES" noProof="0" dirty="0"/>
              <a:t> el estilo de </a:t>
            </a:r>
            <a:r>
              <a:rPr lang="ca-ES" altLang="ca-ES" noProof="0" dirty="0" err="1"/>
              <a:t>título</a:t>
            </a:r>
            <a:endParaRPr lang="ca-ES" altLang="ca-ES" noProof="0" dirty="0"/>
          </a:p>
        </p:txBody>
      </p:sp>
      <p:sp>
        <p:nvSpPr>
          <p:cNvPr id="5124" name="Rectangle 4"/>
          <p:cNvSpPr>
            <a:spLocks noGrp="1" noChangeArrowheads="1"/>
          </p:cNvSpPr>
          <p:nvPr>
            <p:ph type="subTitle" idx="1"/>
          </p:nvPr>
        </p:nvSpPr>
        <p:spPr>
          <a:xfrm>
            <a:off x="973138" y="2924944"/>
            <a:ext cx="7197725" cy="3414848"/>
          </a:xfrm>
        </p:spPr>
        <p:txBody>
          <a:bodyPr anchor="ctr" anchorCtr="1"/>
          <a:lstStyle>
            <a:lvl1pPr marL="0" indent="0" algn="l">
              <a:spcBef>
                <a:spcPts val="0"/>
              </a:spcBef>
              <a:buFont typeface="Wingdings" pitchFamily="2" charset="2"/>
              <a:buNone/>
              <a:defRPr/>
            </a:lvl1pPr>
          </a:lstStyle>
          <a:p>
            <a:pPr lvl="0"/>
            <a:r>
              <a:rPr lang="es-ES" altLang="ca-ES" noProof="0"/>
              <a:t>Haga clic para modificar el estilo de subtítulo del patrón</a:t>
            </a:r>
            <a:endParaRPr lang="ca-ES" altLang="ca-ES" noProof="0" dirty="0"/>
          </a:p>
        </p:txBody>
      </p:sp>
      <p:pic>
        <p:nvPicPr>
          <p:cNvPr id="3" name="2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39792"/>
            <a:ext cx="9144000" cy="545592"/>
          </a:xfrm>
          <a:prstGeom prst="rect">
            <a:avLst/>
          </a:prstGeom>
        </p:spPr>
      </p:pic>
      <p:pic>
        <p:nvPicPr>
          <p:cNvPr id="6" name="5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30267"/>
            <a:ext cx="9144000" cy="54559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rgbClr val="2A7886"/>
                </a:solidFill>
              </a:defRPr>
            </a:lvl1pPr>
          </a:lstStyle>
          <a:p>
            <a:r>
              <a:rPr lang="es-ES" noProof="0"/>
              <a:t>Haga clic para modificar el estilo de título del patrón</a:t>
            </a:r>
            <a:endParaRPr lang="ca-ES" noProof="0" dirty="0"/>
          </a:p>
        </p:txBody>
      </p:sp>
      <p:sp>
        <p:nvSpPr>
          <p:cNvPr id="3" name="2 Marcador de contenido"/>
          <p:cNvSpPr>
            <a:spLocks noGrp="1"/>
          </p:cNvSpPr>
          <p:nvPr>
            <p:ph idx="1"/>
          </p:nvPr>
        </p:nvSpPr>
        <p:spPr/>
        <p:txBody>
          <a:bodyPr/>
          <a:lstStyle>
            <a:lvl2pPr marL="542925" indent="-276225">
              <a:defRPr/>
            </a:lvl2pPr>
            <a:lvl3pPr marL="809625" indent="-266700">
              <a:defRPr/>
            </a:lvl3pPr>
            <a:lvl4pPr marL="1076325" indent="-266700">
              <a:defRPr/>
            </a:lvl4pPr>
            <a:lvl5pPr marL="1343025" indent="-26670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dirty="0"/>
          </a:p>
        </p:txBody>
      </p:sp>
      <p:sp>
        <p:nvSpPr>
          <p:cNvPr id="5" name="4 Marcador de número de diapositiva"/>
          <p:cNvSpPr>
            <a:spLocks noGrp="1"/>
          </p:cNvSpPr>
          <p:nvPr>
            <p:ph type="sldNum" sz="quarter" idx="11"/>
          </p:nvPr>
        </p:nvSpPr>
        <p:spPr/>
        <p:txBody>
          <a:bodyPr/>
          <a:lstStyle>
            <a:lvl1pPr>
              <a:defRPr baseline="0">
                <a:solidFill>
                  <a:schemeClr val="bg1"/>
                </a:solidFill>
              </a:defRPr>
            </a:lvl1pPr>
          </a:lstStyle>
          <a:p>
            <a:fld id="{9389B96A-C7A4-4072-A052-44514241F2A3}" type="slidenum">
              <a:rPr lang="ca-ES" altLang="ca-ES" smtClean="0"/>
              <a:pPr/>
              <a:t>‹Nº›</a:t>
            </a:fld>
            <a:endParaRPr lang="ca-ES" altLang="ca-ES" dirty="0"/>
          </a:p>
        </p:txBody>
      </p:sp>
    </p:spTree>
    <p:extLst>
      <p:ext uri="{BB962C8B-B14F-4D97-AF65-F5344CB8AC3E}">
        <p14:creationId xmlns:p14="http://schemas.microsoft.com/office/powerpoint/2010/main" val="255333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rgbClr val="287886"/>
                </a:solidFill>
              </a:defRPr>
            </a:lvl1pPr>
          </a:lstStyle>
          <a:p>
            <a:r>
              <a:rPr lang="es-ES"/>
              <a:t>Haga clic para modificar el estilo de título del patrón</a:t>
            </a:r>
            <a:endParaRPr lang="ca-ES" dirty="0"/>
          </a:p>
        </p:txBody>
      </p:sp>
      <p:sp>
        <p:nvSpPr>
          <p:cNvPr id="3" name="2 Marcador de contenido"/>
          <p:cNvSpPr>
            <a:spLocks noGrp="1"/>
          </p:cNvSpPr>
          <p:nvPr>
            <p:ph sz="half" idx="1"/>
          </p:nvPr>
        </p:nvSpPr>
        <p:spPr>
          <a:xfrm>
            <a:off x="457200" y="765175"/>
            <a:ext cx="4038600" cy="5544145"/>
          </a:xfrm>
        </p:spPr>
        <p:txBody>
          <a:bodyPr/>
          <a:lstStyle>
            <a:lvl1pPr marL="361950" indent="-361950">
              <a:defRPr sz="2800"/>
            </a:lvl1pPr>
            <a:lvl2pPr marL="542925" indent="-180975">
              <a:defRPr sz="2400"/>
            </a:lvl2pPr>
            <a:lvl3pPr marL="809625" indent="-266700">
              <a:defRPr sz="2000"/>
            </a:lvl3pPr>
            <a:lvl4pPr marL="1076325" indent="-266700">
              <a:defRPr sz="1800"/>
            </a:lvl4pPr>
            <a:lvl5pPr marL="1343025" indent="-266700">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dirty="0"/>
          </a:p>
        </p:txBody>
      </p:sp>
      <p:sp>
        <p:nvSpPr>
          <p:cNvPr id="4" name="3 Marcador de contenido"/>
          <p:cNvSpPr>
            <a:spLocks noGrp="1"/>
          </p:cNvSpPr>
          <p:nvPr>
            <p:ph sz="half" idx="2"/>
          </p:nvPr>
        </p:nvSpPr>
        <p:spPr>
          <a:xfrm>
            <a:off x="4648200" y="765175"/>
            <a:ext cx="4038600" cy="5544145"/>
          </a:xfrm>
        </p:spPr>
        <p:txBody>
          <a:bodyPr/>
          <a:lstStyle>
            <a:lvl1pPr marL="361950" indent="-361950">
              <a:defRPr sz="2800"/>
            </a:lvl1pPr>
            <a:lvl2pPr marL="542925" indent="-180975">
              <a:defRPr sz="2400"/>
            </a:lvl2pPr>
            <a:lvl3pPr marL="809625" indent="-266700">
              <a:defRPr sz="2000"/>
            </a:lvl3pPr>
            <a:lvl4pPr marL="1076325" indent="-266700">
              <a:defRPr sz="1800"/>
            </a:lvl4pPr>
            <a:lvl5pPr marL="1343025" indent="-266700">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dirty="0"/>
          </a:p>
        </p:txBody>
      </p:sp>
      <p:sp>
        <p:nvSpPr>
          <p:cNvPr id="6" name="5 Marcador de número de diapositiva"/>
          <p:cNvSpPr>
            <a:spLocks noGrp="1"/>
          </p:cNvSpPr>
          <p:nvPr>
            <p:ph type="sldNum" sz="quarter" idx="11"/>
          </p:nvPr>
        </p:nvSpPr>
        <p:spPr/>
        <p:txBody>
          <a:bodyPr/>
          <a:lstStyle>
            <a:lvl1pPr>
              <a:defRPr baseline="0">
                <a:solidFill>
                  <a:schemeClr val="bg1"/>
                </a:solidFill>
              </a:defRPr>
            </a:lvl1pPr>
          </a:lstStyle>
          <a:p>
            <a:fld id="{73BA7433-1BEB-42D5-B602-2402B5204CFB}" type="slidenum">
              <a:rPr lang="ca-ES" altLang="ca-ES" smtClean="0"/>
              <a:pPr/>
              <a:t>‹Nº›</a:t>
            </a:fld>
            <a:endParaRPr lang="ca-ES" altLang="ca-ES" dirty="0"/>
          </a:p>
        </p:txBody>
      </p:sp>
    </p:spTree>
    <p:extLst>
      <p:ext uri="{BB962C8B-B14F-4D97-AF65-F5344CB8AC3E}">
        <p14:creationId xmlns:p14="http://schemas.microsoft.com/office/powerpoint/2010/main" val="375826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rgbClr val="287886"/>
                </a:solidFill>
              </a:defRPr>
            </a:lvl1pPr>
          </a:lstStyle>
          <a:p>
            <a:r>
              <a:rPr lang="es-ES"/>
              <a:t>Haga clic para modificar el estilo de título del patrón</a:t>
            </a:r>
            <a:endParaRPr lang="ca-ES" dirty="0"/>
          </a:p>
        </p:txBody>
      </p:sp>
      <p:sp>
        <p:nvSpPr>
          <p:cNvPr id="4" name="3 Marcador de número de diapositiva"/>
          <p:cNvSpPr>
            <a:spLocks noGrp="1"/>
          </p:cNvSpPr>
          <p:nvPr>
            <p:ph type="sldNum" sz="quarter" idx="11"/>
          </p:nvPr>
        </p:nvSpPr>
        <p:spPr/>
        <p:txBody>
          <a:bodyPr/>
          <a:lstStyle>
            <a:lvl1pPr>
              <a:defRPr baseline="0">
                <a:solidFill>
                  <a:schemeClr val="bg1"/>
                </a:solidFill>
              </a:defRPr>
            </a:lvl1pPr>
          </a:lstStyle>
          <a:p>
            <a:fld id="{5CD01380-D9E4-4787-9F82-C168EB9C202A}" type="slidenum">
              <a:rPr lang="ca-ES" altLang="ca-ES" smtClean="0"/>
              <a:pPr/>
              <a:t>‹Nº›</a:t>
            </a:fld>
            <a:endParaRPr lang="ca-ES" altLang="ca-ES" dirty="0"/>
          </a:p>
        </p:txBody>
      </p:sp>
    </p:spTree>
    <p:extLst>
      <p:ext uri="{BB962C8B-B14F-4D97-AF65-F5344CB8AC3E}">
        <p14:creationId xmlns:p14="http://schemas.microsoft.com/office/powerpoint/2010/main" val="23905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231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330267"/>
            <a:ext cx="9144000" cy="545592"/>
          </a:xfrm>
          <a:prstGeom prst="rect">
            <a:avLst/>
          </a:prstGeom>
        </p:spPr>
      </p:pic>
      <p:sp>
        <p:nvSpPr>
          <p:cNvPr id="1026" name="Rectangle 2"/>
          <p:cNvSpPr>
            <a:spLocks noGrp="1" noChangeArrowheads="1"/>
          </p:cNvSpPr>
          <p:nvPr>
            <p:ph type="title"/>
          </p:nvPr>
        </p:nvSpPr>
        <p:spPr bwMode="auto">
          <a:xfrm>
            <a:off x="457200" y="88900"/>
            <a:ext cx="82296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ca-ES" altLang="ca-ES" noProof="0" dirty="0" err="1"/>
              <a:t>Haga</a:t>
            </a:r>
            <a:r>
              <a:rPr lang="ca-ES" altLang="ca-ES" noProof="0" dirty="0"/>
              <a:t> clic para </a:t>
            </a:r>
            <a:r>
              <a:rPr lang="ca-ES" altLang="ca-ES" noProof="0" dirty="0" err="1"/>
              <a:t>cambiar</a:t>
            </a:r>
            <a:r>
              <a:rPr lang="ca-ES" altLang="ca-ES" noProof="0" dirty="0"/>
              <a:t> el estilo de </a:t>
            </a:r>
            <a:r>
              <a:rPr lang="ca-ES" altLang="ca-ES" noProof="0" dirty="0" err="1"/>
              <a:t>título</a:t>
            </a:r>
            <a:r>
              <a:rPr lang="ca-ES" altLang="ca-ES" noProof="0" dirty="0"/>
              <a:t>	</a:t>
            </a:r>
          </a:p>
        </p:txBody>
      </p:sp>
      <p:sp>
        <p:nvSpPr>
          <p:cNvPr id="1027" name="Rectangle 3"/>
          <p:cNvSpPr>
            <a:spLocks noGrp="1" noChangeArrowheads="1"/>
          </p:cNvSpPr>
          <p:nvPr>
            <p:ph type="body" idx="1"/>
          </p:nvPr>
        </p:nvSpPr>
        <p:spPr bwMode="auto">
          <a:xfrm>
            <a:off x="457200" y="765175"/>
            <a:ext cx="8229600" cy="554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a-ES" altLang="ca-ES" dirty="0" err="1"/>
              <a:t>Haga</a:t>
            </a:r>
            <a:r>
              <a:rPr lang="ca-ES" altLang="ca-ES" dirty="0"/>
              <a:t> clic para modificar el estilo de </a:t>
            </a:r>
            <a:r>
              <a:rPr lang="ca-ES" altLang="ca-ES" dirty="0" err="1"/>
              <a:t>texto</a:t>
            </a:r>
            <a:r>
              <a:rPr lang="ca-ES" altLang="ca-ES" dirty="0"/>
              <a:t> del </a:t>
            </a:r>
            <a:r>
              <a:rPr lang="ca-ES" altLang="ca-ES" dirty="0" err="1"/>
              <a:t>patrón</a:t>
            </a:r>
            <a:endParaRPr lang="ca-ES" altLang="ca-ES" dirty="0"/>
          </a:p>
          <a:p>
            <a:pPr lvl="1"/>
            <a:r>
              <a:rPr lang="ca-ES" altLang="ca-ES" dirty="0" err="1"/>
              <a:t>Segundo</a:t>
            </a:r>
            <a:r>
              <a:rPr lang="ca-ES" altLang="ca-ES" dirty="0"/>
              <a:t> </a:t>
            </a:r>
            <a:r>
              <a:rPr lang="ca-ES" altLang="ca-ES" dirty="0" err="1"/>
              <a:t>nivel</a:t>
            </a:r>
            <a:endParaRPr lang="ca-ES" altLang="ca-ES" dirty="0"/>
          </a:p>
          <a:p>
            <a:pPr lvl="2"/>
            <a:r>
              <a:rPr lang="ca-ES" altLang="ca-ES" dirty="0"/>
              <a:t>Tercer </a:t>
            </a:r>
            <a:r>
              <a:rPr lang="ca-ES" altLang="ca-ES" dirty="0" err="1"/>
              <a:t>nivel</a:t>
            </a:r>
            <a:endParaRPr lang="ca-ES" altLang="ca-ES" dirty="0"/>
          </a:p>
          <a:p>
            <a:pPr lvl="3"/>
            <a:r>
              <a:rPr lang="ca-ES" altLang="ca-ES" dirty="0" err="1"/>
              <a:t>Cuarto</a:t>
            </a:r>
            <a:r>
              <a:rPr lang="ca-ES" altLang="ca-ES" dirty="0"/>
              <a:t> </a:t>
            </a:r>
            <a:r>
              <a:rPr lang="ca-ES" altLang="ca-ES" dirty="0" err="1"/>
              <a:t>nivel</a:t>
            </a:r>
            <a:endParaRPr lang="ca-ES" altLang="ca-ES" dirty="0"/>
          </a:p>
          <a:p>
            <a:pPr lvl="4"/>
            <a:r>
              <a:rPr lang="ca-ES" altLang="ca-ES" dirty="0"/>
              <a:t>Quinto </a:t>
            </a:r>
            <a:r>
              <a:rPr lang="ca-ES" altLang="ca-ES" dirty="0" err="1"/>
              <a:t>nivel</a:t>
            </a:r>
            <a:endParaRPr lang="ca-ES" altLang="ca-ES" dirty="0"/>
          </a:p>
        </p:txBody>
      </p:sp>
      <p:sp>
        <p:nvSpPr>
          <p:cNvPr id="1030" name="Rectangle 6"/>
          <p:cNvSpPr>
            <a:spLocks noGrp="1" noChangeArrowheads="1"/>
          </p:cNvSpPr>
          <p:nvPr>
            <p:ph type="sldNum" sz="quarter" idx="4"/>
          </p:nvPr>
        </p:nvSpPr>
        <p:spPr bwMode="auto">
          <a:xfrm>
            <a:off x="4256088" y="6433393"/>
            <a:ext cx="6302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1" compatLnSpc="1">
            <a:prstTxWarp prst="textNoShape">
              <a:avLst/>
            </a:prstTxWarp>
          </a:bodyPr>
          <a:lstStyle>
            <a:lvl1pPr algn="ctr">
              <a:defRPr sz="1400" b="1" baseline="0">
                <a:solidFill>
                  <a:schemeClr val="bg1"/>
                </a:solidFill>
                <a:latin typeface="Arial Narrow" pitchFamily="34" charset="0"/>
              </a:defRPr>
            </a:lvl1pPr>
          </a:lstStyle>
          <a:p>
            <a:fld id="{87C264EE-E373-46F5-866A-226551EFCFA7}" type="slidenum">
              <a:rPr lang="ca-ES" altLang="ca-ES" smtClean="0"/>
              <a:pPr/>
              <a:t>‹Nº›</a:t>
            </a:fld>
            <a:endParaRPr lang="ca-ES" altLang="ca-ES" dirty="0"/>
          </a:p>
        </p:txBody>
      </p:sp>
      <p:sp>
        <p:nvSpPr>
          <p:cNvPr id="1035" name="Line 11"/>
          <p:cNvSpPr>
            <a:spLocks noChangeShapeType="1"/>
          </p:cNvSpPr>
          <p:nvPr/>
        </p:nvSpPr>
        <p:spPr bwMode="auto">
          <a:xfrm>
            <a:off x="0" y="549275"/>
            <a:ext cx="9144000" cy="0"/>
          </a:xfrm>
          <a:prstGeom prst="line">
            <a:avLst/>
          </a:prstGeom>
          <a:noFill/>
          <a:ln w="25400">
            <a:solidFill>
              <a:srgbClr val="28788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Lst>
  <p:txStyles>
    <p:titleStyle>
      <a:lvl1pPr algn="l" rtl="0" eaLnBrk="1" fontAlgn="base" hangingPunct="1">
        <a:spcBef>
          <a:spcPct val="0"/>
        </a:spcBef>
        <a:spcAft>
          <a:spcPct val="0"/>
        </a:spcAft>
        <a:defRPr b="1">
          <a:solidFill>
            <a:srgbClr val="287886"/>
          </a:solidFill>
          <a:latin typeface="+mj-lt"/>
          <a:ea typeface="+mj-ea"/>
          <a:cs typeface="+mj-cs"/>
        </a:defRPr>
      </a:lvl1pPr>
      <a:lvl2pPr algn="l" rtl="0" eaLnBrk="1" fontAlgn="base" hangingPunct="1">
        <a:spcBef>
          <a:spcPct val="0"/>
        </a:spcBef>
        <a:spcAft>
          <a:spcPct val="0"/>
        </a:spcAft>
        <a:defRPr b="1">
          <a:solidFill>
            <a:srgbClr val="000096"/>
          </a:solidFill>
          <a:latin typeface="Arial" charset="0"/>
        </a:defRPr>
      </a:lvl2pPr>
      <a:lvl3pPr algn="l" rtl="0" eaLnBrk="1" fontAlgn="base" hangingPunct="1">
        <a:spcBef>
          <a:spcPct val="0"/>
        </a:spcBef>
        <a:spcAft>
          <a:spcPct val="0"/>
        </a:spcAft>
        <a:defRPr b="1">
          <a:solidFill>
            <a:srgbClr val="000096"/>
          </a:solidFill>
          <a:latin typeface="Arial" charset="0"/>
        </a:defRPr>
      </a:lvl3pPr>
      <a:lvl4pPr algn="l" rtl="0" eaLnBrk="1" fontAlgn="base" hangingPunct="1">
        <a:spcBef>
          <a:spcPct val="0"/>
        </a:spcBef>
        <a:spcAft>
          <a:spcPct val="0"/>
        </a:spcAft>
        <a:defRPr b="1">
          <a:solidFill>
            <a:srgbClr val="000096"/>
          </a:solidFill>
          <a:latin typeface="Arial" charset="0"/>
        </a:defRPr>
      </a:lvl4pPr>
      <a:lvl5pPr algn="l" rtl="0" eaLnBrk="1" fontAlgn="base" hangingPunct="1">
        <a:spcBef>
          <a:spcPct val="0"/>
        </a:spcBef>
        <a:spcAft>
          <a:spcPct val="0"/>
        </a:spcAft>
        <a:defRPr b="1">
          <a:solidFill>
            <a:srgbClr val="000096"/>
          </a:solidFill>
          <a:latin typeface="Arial" charset="0"/>
        </a:defRPr>
      </a:lvl5pPr>
      <a:lvl6pPr marL="457200" algn="l" rtl="0" eaLnBrk="1" fontAlgn="base" hangingPunct="1">
        <a:spcBef>
          <a:spcPct val="0"/>
        </a:spcBef>
        <a:spcAft>
          <a:spcPct val="0"/>
        </a:spcAft>
        <a:defRPr b="1">
          <a:solidFill>
            <a:srgbClr val="000096"/>
          </a:solidFill>
          <a:latin typeface="Arial" charset="0"/>
        </a:defRPr>
      </a:lvl6pPr>
      <a:lvl7pPr marL="914400" algn="l" rtl="0" eaLnBrk="1" fontAlgn="base" hangingPunct="1">
        <a:spcBef>
          <a:spcPct val="0"/>
        </a:spcBef>
        <a:spcAft>
          <a:spcPct val="0"/>
        </a:spcAft>
        <a:defRPr b="1">
          <a:solidFill>
            <a:srgbClr val="000096"/>
          </a:solidFill>
          <a:latin typeface="Arial" charset="0"/>
        </a:defRPr>
      </a:lvl7pPr>
      <a:lvl8pPr marL="1371600" algn="l" rtl="0" eaLnBrk="1" fontAlgn="base" hangingPunct="1">
        <a:spcBef>
          <a:spcPct val="0"/>
        </a:spcBef>
        <a:spcAft>
          <a:spcPct val="0"/>
        </a:spcAft>
        <a:defRPr b="1">
          <a:solidFill>
            <a:srgbClr val="000096"/>
          </a:solidFill>
          <a:latin typeface="Arial" charset="0"/>
        </a:defRPr>
      </a:lvl8pPr>
      <a:lvl9pPr marL="1828800" algn="l" rtl="0" eaLnBrk="1" fontAlgn="base" hangingPunct="1">
        <a:spcBef>
          <a:spcPct val="0"/>
        </a:spcBef>
        <a:spcAft>
          <a:spcPct val="0"/>
        </a:spcAft>
        <a:defRPr b="1">
          <a:solidFill>
            <a:srgbClr val="000096"/>
          </a:solidFill>
          <a:latin typeface="Arial" charset="0"/>
        </a:defRPr>
      </a:lvl9pPr>
    </p:titleStyle>
    <p:bodyStyle>
      <a:lvl1pPr marL="271463" indent="-271463" algn="l" rtl="0" eaLnBrk="1" fontAlgn="base" hangingPunct="1">
        <a:spcBef>
          <a:spcPct val="20000"/>
        </a:spcBef>
        <a:spcAft>
          <a:spcPct val="0"/>
        </a:spcAft>
        <a:buFont typeface="Wingdings" pitchFamily="2" charset="2"/>
        <a:buChar char="ü"/>
        <a:defRPr sz="2000">
          <a:solidFill>
            <a:schemeClr val="tx1"/>
          </a:solidFill>
          <a:latin typeface="+mn-lt"/>
          <a:ea typeface="+mn-ea"/>
          <a:cs typeface="+mn-cs"/>
        </a:defRPr>
      </a:lvl1pPr>
      <a:lvl2pPr marL="625475" indent="-174625" algn="l" rtl="0" eaLnBrk="1" fontAlgn="base" hangingPunct="1">
        <a:spcBef>
          <a:spcPct val="20000"/>
        </a:spcBef>
        <a:spcAft>
          <a:spcPct val="0"/>
        </a:spcAft>
        <a:buChar char="•"/>
        <a:defRPr>
          <a:solidFill>
            <a:schemeClr val="tx1"/>
          </a:solidFill>
          <a:latin typeface="+mn-lt"/>
        </a:defRPr>
      </a:lvl2pPr>
      <a:lvl3pPr marL="990600" indent="-185738" algn="l" rtl="0" eaLnBrk="1" fontAlgn="base" hangingPunct="1">
        <a:spcBef>
          <a:spcPct val="20000"/>
        </a:spcBef>
        <a:spcAft>
          <a:spcPct val="0"/>
        </a:spcAft>
        <a:buFont typeface="Arial" charset="0"/>
        <a:buChar char="–"/>
        <a:defRPr sz="1600">
          <a:solidFill>
            <a:schemeClr val="tx1"/>
          </a:solidFill>
          <a:latin typeface="+mn-lt"/>
        </a:defRPr>
      </a:lvl3pPr>
      <a:lvl4pPr marL="1349375" indent="-179388" algn="l" rtl="0" eaLnBrk="1" fontAlgn="base" hangingPunct="1">
        <a:spcBef>
          <a:spcPct val="20000"/>
        </a:spcBef>
        <a:spcAft>
          <a:spcPct val="0"/>
        </a:spcAft>
        <a:buFont typeface="Arial" charset="0"/>
        <a:buChar char="–"/>
        <a:defRPr sz="1400">
          <a:solidFill>
            <a:schemeClr val="tx1"/>
          </a:solidFill>
          <a:latin typeface="+mn-lt"/>
        </a:defRPr>
      </a:lvl4pPr>
      <a:lvl5pPr marL="1698625" indent="-169863" algn="l" rtl="0" eaLnBrk="1" fontAlgn="base" hangingPunct="1">
        <a:spcBef>
          <a:spcPct val="20000"/>
        </a:spcBef>
        <a:spcAft>
          <a:spcPct val="0"/>
        </a:spcAft>
        <a:buFont typeface="Arial" charset="0"/>
        <a:buChar char="–"/>
        <a:defRPr sz="1200">
          <a:solidFill>
            <a:schemeClr val="tx1"/>
          </a:solidFill>
          <a:latin typeface="+mn-lt"/>
        </a:defRPr>
      </a:lvl5pPr>
      <a:lvl6pPr marL="2155825" indent="-169863" algn="l" rtl="0" eaLnBrk="1" fontAlgn="base" hangingPunct="1">
        <a:spcBef>
          <a:spcPct val="20000"/>
        </a:spcBef>
        <a:spcAft>
          <a:spcPct val="0"/>
        </a:spcAft>
        <a:buFont typeface="Arial" charset="0"/>
        <a:buChar char="–"/>
        <a:defRPr sz="1200">
          <a:solidFill>
            <a:schemeClr val="tx1"/>
          </a:solidFill>
          <a:latin typeface="+mn-lt"/>
        </a:defRPr>
      </a:lvl6pPr>
      <a:lvl7pPr marL="2613025" indent="-169863" algn="l" rtl="0" eaLnBrk="1" fontAlgn="base" hangingPunct="1">
        <a:spcBef>
          <a:spcPct val="20000"/>
        </a:spcBef>
        <a:spcAft>
          <a:spcPct val="0"/>
        </a:spcAft>
        <a:buFont typeface="Arial" charset="0"/>
        <a:buChar char="–"/>
        <a:defRPr sz="1200">
          <a:solidFill>
            <a:schemeClr val="tx1"/>
          </a:solidFill>
          <a:latin typeface="+mn-lt"/>
        </a:defRPr>
      </a:lvl7pPr>
      <a:lvl8pPr marL="3070225" indent="-169863" algn="l" rtl="0" eaLnBrk="1" fontAlgn="base" hangingPunct="1">
        <a:spcBef>
          <a:spcPct val="20000"/>
        </a:spcBef>
        <a:spcAft>
          <a:spcPct val="0"/>
        </a:spcAft>
        <a:buFont typeface="Arial" charset="0"/>
        <a:buChar char="–"/>
        <a:defRPr sz="1200">
          <a:solidFill>
            <a:schemeClr val="tx1"/>
          </a:solidFill>
          <a:latin typeface="+mn-lt"/>
        </a:defRPr>
      </a:lvl8pPr>
      <a:lvl9pPr marL="3527425" indent="-169863" algn="l" rtl="0" eaLnBrk="1" fontAlgn="base" hangingPunct="1">
        <a:spcBef>
          <a:spcPct val="20000"/>
        </a:spcBef>
        <a:spcAft>
          <a:spcPct val="0"/>
        </a:spcAft>
        <a:buFont typeface="Arial" charset="0"/>
        <a:buChar char="–"/>
        <a:defRPr sz="12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lluis.anglada@csuc.ca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3138" y="764704"/>
            <a:ext cx="7197725" cy="2016224"/>
          </a:xfrm>
        </p:spPr>
        <p:txBody>
          <a:bodyPr/>
          <a:lstStyle/>
          <a:p>
            <a:r>
              <a:rPr lang="es-ES" sz="4000" dirty="0"/>
              <a:t>Éxitos y fracasos del portal de revistas RACO</a:t>
            </a:r>
          </a:p>
        </p:txBody>
      </p:sp>
      <p:sp>
        <p:nvSpPr>
          <p:cNvPr id="3" name="2 Subtítulo"/>
          <p:cNvSpPr>
            <a:spLocks noGrp="1"/>
          </p:cNvSpPr>
          <p:nvPr>
            <p:ph type="subTitle" idx="1"/>
          </p:nvPr>
        </p:nvSpPr>
        <p:spPr/>
        <p:txBody>
          <a:bodyPr/>
          <a:lstStyle/>
          <a:p>
            <a:pPr algn="ctr"/>
            <a:r>
              <a:rPr lang="pt-BR" sz="2800" b="1" dirty="0"/>
              <a:t>Lluís Anglada</a:t>
            </a:r>
            <a:r>
              <a:rPr lang="pt-BR" sz="2800" dirty="0"/>
              <a:t>, Sandra </a:t>
            </a:r>
            <a:r>
              <a:rPr lang="es-ES" sz="2800" dirty="0"/>
              <a:t>Reoyo</a:t>
            </a:r>
            <a:r>
              <a:rPr lang="pt-BR" sz="2800" dirty="0"/>
              <a:t>, Iris </a:t>
            </a:r>
            <a:r>
              <a:rPr lang="es-ES" sz="2800" dirty="0" err="1"/>
              <a:t>Parusel</a:t>
            </a:r>
            <a:r>
              <a:rPr lang="pt-BR" sz="2800" dirty="0"/>
              <a:t> </a:t>
            </a:r>
          </a:p>
          <a:p>
            <a:pPr algn="ctr"/>
            <a:r>
              <a:rPr lang="pt-BR" dirty="0" err="1"/>
              <a:t>Consorci</a:t>
            </a:r>
            <a:r>
              <a:rPr lang="pt-BR" dirty="0"/>
              <a:t> de </a:t>
            </a:r>
            <a:r>
              <a:rPr lang="pt-BR" dirty="0" err="1"/>
              <a:t>Serveis</a:t>
            </a:r>
            <a:r>
              <a:rPr lang="pt-BR" dirty="0"/>
              <a:t> </a:t>
            </a:r>
            <a:r>
              <a:rPr lang="pt-BR" dirty="0" err="1"/>
              <a:t>Universitaris</a:t>
            </a:r>
            <a:r>
              <a:rPr lang="pt-BR" dirty="0"/>
              <a:t> de </a:t>
            </a:r>
            <a:r>
              <a:rPr lang="pt-BR" dirty="0" err="1"/>
              <a:t>Catalunya</a:t>
            </a:r>
            <a:r>
              <a:rPr lang="pt-BR" dirty="0"/>
              <a:t> (CSUC)</a:t>
            </a:r>
          </a:p>
          <a:p>
            <a:pPr algn="ctr"/>
            <a:endParaRPr lang="pt-BR" dirty="0"/>
          </a:p>
          <a:p>
            <a:pPr algn="ctr"/>
            <a:r>
              <a:rPr lang="es-ES" dirty="0"/>
              <a:t>CRECS 2019 </a:t>
            </a:r>
          </a:p>
          <a:p>
            <a:pPr algn="ctr"/>
            <a:r>
              <a:rPr lang="es-ES" dirty="0"/>
              <a:t>(Logroño, 23-24 de mayo de 2019)</a:t>
            </a:r>
          </a:p>
          <a:p>
            <a:pPr algn="ctr"/>
            <a:endParaRPr lang="pt-BR" dirty="0"/>
          </a:p>
          <a:p>
            <a:pPr algn="ctr"/>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6300628"/>
            <a:ext cx="2088232" cy="58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194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Aciertos y fracasos</a:t>
            </a:r>
          </a:p>
        </p:txBody>
      </p:sp>
      <p:sp>
        <p:nvSpPr>
          <p:cNvPr id="3" name="2 Marcador de contenido"/>
          <p:cNvSpPr>
            <a:spLocks noGrp="1"/>
          </p:cNvSpPr>
          <p:nvPr>
            <p:ph idx="1"/>
          </p:nvPr>
        </p:nvSpPr>
        <p:spPr>
          <a:xfrm>
            <a:off x="35496" y="765175"/>
            <a:ext cx="4680520" cy="5548337"/>
          </a:xfrm>
        </p:spPr>
        <p:txBody>
          <a:bodyPr/>
          <a:lstStyle/>
          <a:p>
            <a:r>
              <a:rPr lang="es-ES" sz="2400" dirty="0"/>
              <a:t>Los aciertos</a:t>
            </a:r>
          </a:p>
          <a:p>
            <a:pPr lvl="1"/>
            <a:r>
              <a:rPr lang="es-ES" sz="2200" dirty="0">
                <a:solidFill>
                  <a:srgbClr val="FF0000"/>
                </a:solidFill>
              </a:rPr>
              <a:t>Satisfacer una necesidad del investigador </a:t>
            </a:r>
            <a:r>
              <a:rPr lang="es-ES" sz="2200" dirty="0"/>
              <a:t>(un punto de búsqueda frente a la dispersión)</a:t>
            </a:r>
          </a:p>
          <a:p>
            <a:pPr lvl="1"/>
            <a:r>
              <a:rPr lang="es-ES" sz="2200" dirty="0">
                <a:solidFill>
                  <a:srgbClr val="FF0000"/>
                </a:solidFill>
              </a:rPr>
              <a:t>Conseguir masa crítica </a:t>
            </a:r>
            <a:r>
              <a:rPr lang="es-ES" sz="2200" dirty="0"/>
              <a:t>a partir de la digitalización retrospectiva (datos + metadatos)</a:t>
            </a:r>
          </a:p>
          <a:p>
            <a:pPr lvl="1"/>
            <a:r>
              <a:rPr lang="es-ES" sz="2200" dirty="0">
                <a:solidFill>
                  <a:srgbClr val="FF0000"/>
                </a:solidFill>
              </a:rPr>
              <a:t>Usar </a:t>
            </a:r>
            <a:r>
              <a:rPr lang="es-ES" sz="2200" dirty="0"/>
              <a:t>estándares y prácticas internacionales (OJS i OAI-PMH)</a:t>
            </a:r>
          </a:p>
          <a:p>
            <a:endParaRPr lang="es-ES" sz="2400" dirty="0"/>
          </a:p>
          <a:p>
            <a:r>
              <a:rPr lang="es-ES" sz="1800" dirty="0"/>
              <a:t>Falla por 2ª vez un intento de Institucionalización</a:t>
            </a:r>
          </a:p>
          <a:p>
            <a:pPr lvl="1"/>
            <a:r>
              <a:rPr lang="es-ES" dirty="0"/>
              <a:t>Cultura + Educación + Universidades</a:t>
            </a:r>
          </a:p>
          <a:p>
            <a:pPr lvl="1"/>
            <a:r>
              <a:rPr lang="es-ES" dirty="0"/>
              <a:t>A pesar de tener un marco favorable (acuerdo de la Generalitat para la mejora y coordinación de las bibliotecas)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descr="Recorte de panta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588177"/>
            <a:ext cx="4211960" cy="2617111"/>
          </a:xfrm>
          <a:prstGeom prst="rect">
            <a:avLst/>
          </a:prstGeom>
        </p:spPr>
      </p:pic>
      <p:sp>
        <p:nvSpPr>
          <p:cNvPr id="5" name="4 CuadroTexto"/>
          <p:cNvSpPr txBox="1"/>
          <p:nvPr/>
        </p:nvSpPr>
        <p:spPr>
          <a:xfrm>
            <a:off x="6156176" y="3933056"/>
            <a:ext cx="2304256" cy="923330"/>
          </a:xfrm>
          <a:prstGeom prst="rect">
            <a:avLst/>
          </a:prstGeom>
          <a:noFill/>
        </p:spPr>
        <p:txBody>
          <a:bodyPr wrap="square" rtlCol="0">
            <a:spAutoFit/>
          </a:bodyPr>
          <a:lstStyle/>
          <a:p>
            <a:r>
              <a:rPr lang="es-ES" dirty="0"/>
              <a:t>‘Balmes’ en el título de 49 artículos de </a:t>
            </a:r>
            <a:r>
              <a:rPr lang="es-ES" dirty="0">
                <a:solidFill>
                  <a:srgbClr val="FF0000"/>
                </a:solidFill>
              </a:rPr>
              <a:t>12 revistas</a:t>
            </a:r>
          </a:p>
        </p:txBody>
      </p:sp>
    </p:spTree>
    <p:extLst>
      <p:ext uri="{BB962C8B-B14F-4D97-AF65-F5344CB8AC3E}">
        <p14:creationId xmlns:p14="http://schemas.microsoft.com/office/powerpoint/2010/main" val="101352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9227" y="765175"/>
            <a:ext cx="6965545" cy="554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69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Las revistas en el 2019</a:t>
            </a:r>
          </a:p>
        </p:txBody>
      </p:sp>
      <p:sp>
        <p:nvSpPr>
          <p:cNvPr id="3" name="2 Marcador de contenido"/>
          <p:cNvSpPr>
            <a:spLocks noGrp="1"/>
          </p:cNvSpPr>
          <p:nvPr>
            <p:ph idx="1"/>
          </p:nvPr>
        </p:nvSpPr>
        <p:spPr>
          <a:xfrm>
            <a:off x="457200" y="765175"/>
            <a:ext cx="4906888" cy="5548337"/>
          </a:xfrm>
        </p:spPr>
        <p:txBody>
          <a:bodyPr/>
          <a:lstStyle/>
          <a:p>
            <a:r>
              <a:rPr lang="es-ES" sz="2400" dirty="0"/>
              <a:t>Emergen disfunciones del viejo modelo y sin que llegue a consolidarse un mundo nuevo</a:t>
            </a:r>
          </a:p>
          <a:p>
            <a:pPr lvl="1"/>
            <a:r>
              <a:rPr lang="es-ES" sz="2000" dirty="0"/>
              <a:t>El factor de impacto influye más que nunca pero emergen las </a:t>
            </a:r>
            <a:r>
              <a:rPr lang="es-ES" sz="2000" dirty="0" err="1">
                <a:solidFill>
                  <a:srgbClr val="FF0000"/>
                </a:solidFill>
              </a:rPr>
              <a:t>altmetricas</a:t>
            </a:r>
            <a:r>
              <a:rPr lang="es-ES" sz="2000" dirty="0"/>
              <a:t> </a:t>
            </a:r>
          </a:p>
          <a:p>
            <a:pPr lvl="1"/>
            <a:r>
              <a:rPr lang="es-ES" sz="2000" dirty="0"/>
              <a:t>La revista tiende a diluirse en favor del </a:t>
            </a:r>
            <a:r>
              <a:rPr lang="es-ES" sz="2000" dirty="0">
                <a:solidFill>
                  <a:srgbClr val="FF0000"/>
                </a:solidFill>
              </a:rPr>
              <a:t>artículo</a:t>
            </a:r>
            <a:r>
              <a:rPr lang="es-ES" sz="2000" dirty="0"/>
              <a:t> (</a:t>
            </a:r>
            <a:r>
              <a:rPr lang="es-ES" sz="2000" dirty="0" err="1"/>
              <a:t>megarevistas</a:t>
            </a:r>
            <a:r>
              <a:rPr lang="es-ES" sz="2000" dirty="0"/>
              <a:t> y descubridores)</a:t>
            </a:r>
          </a:p>
          <a:p>
            <a:pPr lvl="1"/>
            <a:r>
              <a:rPr lang="es-ES" sz="2000" dirty="0"/>
              <a:t>El </a:t>
            </a:r>
            <a:r>
              <a:rPr lang="es-ES" sz="2000" dirty="0">
                <a:solidFill>
                  <a:srgbClr val="FF0000"/>
                </a:solidFill>
              </a:rPr>
              <a:t>acceso abierto </a:t>
            </a:r>
            <a:r>
              <a:rPr lang="es-ES" sz="2000" dirty="0"/>
              <a:t>es el horizonte a pesar de las dificultades (y contradicciones) del parto</a:t>
            </a:r>
          </a:p>
          <a:p>
            <a:pPr lvl="2"/>
            <a:r>
              <a:rPr lang="es-ES" sz="1800" dirty="0" err="1"/>
              <a:t>APCs</a:t>
            </a:r>
            <a:r>
              <a:rPr lang="es-ES" sz="1800" dirty="0"/>
              <a:t> como nuevo coste</a:t>
            </a:r>
          </a:p>
          <a:p>
            <a:pPr lvl="2"/>
            <a:r>
              <a:rPr lang="es-ES" sz="1800" dirty="0"/>
              <a:t>Inesperados campeones del OA</a:t>
            </a:r>
          </a:p>
          <a:p>
            <a:pPr lvl="1"/>
            <a:r>
              <a:rPr lang="es-ES" sz="2000" dirty="0">
                <a:solidFill>
                  <a:srgbClr val="FF0000"/>
                </a:solidFill>
              </a:rPr>
              <a:t>Vivimos en un mundo teóricamente digital con aun  muchas revistas impresas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descr="Recorte de pantall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135988"/>
            <a:ext cx="3419871" cy="2068876"/>
          </a:xfrm>
          <a:prstGeom prst="rect">
            <a:avLst/>
          </a:prstGeom>
        </p:spPr>
      </p:pic>
      <p:sp>
        <p:nvSpPr>
          <p:cNvPr id="5" name="4 Elipse"/>
          <p:cNvSpPr/>
          <p:nvPr/>
        </p:nvSpPr>
        <p:spPr>
          <a:xfrm>
            <a:off x="8244408" y="764704"/>
            <a:ext cx="899592" cy="13192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5 Imagen" descr="Recorte de pantall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5748" y="3068960"/>
            <a:ext cx="3402756" cy="3161398"/>
          </a:xfrm>
          <a:prstGeom prst="rect">
            <a:avLst/>
          </a:prstGeom>
        </p:spPr>
      </p:pic>
    </p:spTree>
    <p:extLst>
      <p:ext uri="{BB962C8B-B14F-4D97-AF65-F5344CB8AC3E}">
        <p14:creationId xmlns:p14="http://schemas.microsoft.com/office/powerpoint/2010/main" val="3607494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RACO hoy</a:t>
            </a:r>
          </a:p>
        </p:txBody>
      </p:sp>
      <p:sp>
        <p:nvSpPr>
          <p:cNvPr id="3" name="2 Marcador de contenido"/>
          <p:cNvSpPr>
            <a:spLocks noGrp="1"/>
          </p:cNvSpPr>
          <p:nvPr>
            <p:ph idx="1"/>
          </p:nvPr>
        </p:nvSpPr>
        <p:spPr>
          <a:xfrm>
            <a:off x="0" y="764704"/>
            <a:ext cx="6335452" cy="1368152"/>
          </a:xfrm>
        </p:spPr>
        <p:txBody>
          <a:bodyPr/>
          <a:lstStyle/>
          <a:p>
            <a:r>
              <a:rPr lang="es-ES" dirty="0"/>
              <a:t>¿Qué es?</a:t>
            </a:r>
          </a:p>
          <a:p>
            <a:pPr lvl="1"/>
            <a:r>
              <a:rPr lang="es-ES" dirty="0"/>
              <a:t>Un repositorio	para las revistas sin versión digital</a:t>
            </a:r>
          </a:p>
          <a:p>
            <a:pPr lvl="1"/>
            <a:r>
              <a:rPr lang="es-ES" dirty="0"/>
              <a:t>Un portal		para las revistas con versión digital </a:t>
            </a:r>
          </a:p>
          <a:p>
            <a:pPr lvl="1"/>
            <a:r>
              <a:rPr lang="es-ES" dirty="0">
                <a:solidFill>
                  <a:srgbClr val="FF0000"/>
                </a:solidFill>
              </a:rPr>
              <a:t>Un buscador	para el usuario final</a:t>
            </a:r>
          </a:p>
          <a:p>
            <a:endParaRPr lang="es-E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767"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96" y="3212976"/>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4 Grupo"/>
          <p:cNvGrpSpPr/>
          <p:nvPr/>
        </p:nvGrpSpPr>
        <p:grpSpPr>
          <a:xfrm>
            <a:off x="4572000" y="2060848"/>
            <a:ext cx="4536504" cy="3312368"/>
            <a:chOff x="4572000" y="1916832"/>
            <a:chExt cx="4536504" cy="3312368"/>
          </a:xfrm>
        </p:grpSpPr>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16832"/>
              <a:ext cx="4536504" cy="323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Elipse"/>
            <p:cNvSpPr/>
            <p:nvPr/>
          </p:nvSpPr>
          <p:spPr>
            <a:xfrm>
              <a:off x="6228184" y="4005064"/>
              <a:ext cx="1729444" cy="12241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79636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err="1"/>
              <a:t>Contenido</a:t>
            </a:r>
            <a:r>
              <a:rPr lang="ca-ES" dirty="0"/>
              <a:t> </a:t>
            </a:r>
            <a:endParaRPr lang="es-ES" dirty="0"/>
          </a:p>
        </p:txBody>
      </p:sp>
      <p:sp>
        <p:nvSpPr>
          <p:cNvPr id="3" name="2 Marcador de contenido"/>
          <p:cNvSpPr>
            <a:spLocks noGrp="1"/>
          </p:cNvSpPr>
          <p:nvPr>
            <p:ph idx="1"/>
          </p:nvPr>
        </p:nvSpPr>
        <p:spPr>
          <a:xfrm>
            <a:off x="0" y="548680"/>
            <a:ext cx="4644008" cy="3096344"/>
          </a:xfrm>
        </p:spPr>
        <p:txBody>
          <a:bodyPr/>
          <a:lstStyle/>
          <a:p>
            <a:r>
              <a:rPr lang="es-ES" dirty="0"/>
              <a:t>503 revistas</a:t>
            </a:r>
          </a:p>
          <a:p>
            <a:pPr lvl="1"/>
            <a:r>
              <a:rPr lang="es-ES" dirty="0"/>
              <a:t>revistas científicas y de ‘alta cultura’ editadas por una institución científica, cultural y / o erudita catalana o publicadas en catalán o relacionadas por historia o por temática con la cultura catalana</a:t>
            </a:r>
          </a:p>
          <a:p>
            <a:pPr lvl="1"/>
            <a:r>
              <a:rPr lang="es-ES" dirty="0"/>
              <a:t>Por acuerdo de un comité editorial </a:t>
            </a:r>
          </a:p>
          <a:p>
            <a:r>
              <a:rPr lang="es-ES" dirty="0"/>
              <a:t>223.306 artículos (un 90,31% a texto completo)</a:t>
            </a:r>
          </a:p>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200" y="1340768"/>
            <a:ext cx="4336825" cy="248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8520" y="3662442"/>
            <a:ext cx="9001000" cy="3108543"/>
          </a:xfrm>
          <a:prstGeom prst="rect">
            <a:avLst/>
          </a:prstGeom>
          <a:noFill/>
        </p:spPr>
        <p:txBody>
          <a:bodyPr wrap="square" rtlCol="0">
            <a:spAutoFit/>
          </a:bodyPr>
          <a:lstStyle/>
          <a:p>
            <a:pPr marL="342900" indent="-342900">
              <a:buFont typeface="Wingdings" panose="05000000000000000000" pitchFamily="2" charset="2"/>
              <a:buChar char="ü"/>
            </a:pPr>
            <a:r>
              <a:rPr lang="es-ES" sz="2000" dirty="0"/>
              <a:t>95 instituciones</a:t>
            </a:r>
          </a:p>
          <a:p>
            <a:pPr marL="742950" lvl="1" indent="-285750">
              <a:buFont typeface="Arial" panose="020B0604020202020204" pitchFamily="34" charset="0"/>
              <a:buChar char="•"/>
            </a:pPr>
            <a:r>
              <a:rPr lang="es-ES" sz="1600" dirty="0"/>
              <a:t>Entidades de la Generalitat de Catalunya (8 </a:t>
            </a:r>
          </a:p>
          <a:p>
            <a:pPr marL="742950" lvl="1" indent="-285750">
              <a:buFont typeface="Arial" panose="020B0604020202020204" pitchFamily="34" charset="0"/>
              <a:buChar char="•"/>
            </a:pPr>
            <a:r>
              <a:rPr lang="es-ES" sz="1600" dirty="0"/>
              <a:t>Academias, asociaciones y sociedades (22)</a:t>
            </a:r>
          </a:p>
          <a:p>
            <a:pPr marL="742950" lvl="1" indent="-285750">
              <a:buFont typeface="Arial" panose="020B0604020202020204" pitchFamily="34" charset="0"/>
              <a:buChar char="•"/>
            </a:pPr>
            <a:r>
              <a:rPr lang="es-ES" sz="1600" dirty="0"/>
              <a:t>Centros de estudios locales (5)</a:t>
            </a:r>
          </a:p>
          <a:p>
            <a:pPr marL="742950" lvl="1" indent="-285750">
              <a:buFont typeface="Arial" panose="020B0604020202020204" pitchFamily="34" charset="0"/>
              <a:buChar char="•"/>
            </a:pPr>
            <a:r>
              <a:rPr lang="es-ES" sz="1600" dirty="0"/>
              <a:t>Institutos y centros especializados (22)</a:t>
            </a:r>
          </a:p>
          <a:p>
            <a:pPr marL="742950" lvl="1" indent="-285750">
              <a:buFont typeface="Arial" panose="020B0604020202020204" pitchFamily="34" charset="0"/>
              <a:buChar char="•"/>
            </a:pPr>
            <a:r>
              <a:rPr lang="es-ES" sz="1600" dirty="0"/>
              <a:t>Colegios profesionales (5)</a:t>
            </a:r>
          </a:p>
          <a:p>
            <a:pPr marL="742950" lvl="1" indent="-285750">
              <a:buFont typeface="Arial" panose="020B0604020202020204" pitchFamily="34" charset="0"/>
              <a:buChar char="•"/>
            </a:pPr>
            <a:r>
              <a:rPr lang="es-ES" sz="1600" dirty="0"/>
              <a:t>Museos y Archivos (15)</a:t>
            </a:r>
          </a:p>
          <a:p>
            <a:pPr marL="742950" lvl="1" indent="-285750">
              <a:buFont typeface="Arial" panose="020B0604020202020204" pitchFamily="34" charset="0"/>
              <a:buChar char="•"/>
            </a:pPr>
            <a:r>
              <a:rPr lang="es-ES" sz="1600" dirty="0"/>
              <a:t>Fundaciones (3)</a:t>
            </a:r>
          </a:p>
          <a:p>
            <a:pPr marL="742950" lvl="1" indent="-285750">
              <a:buFont typeface="Arial" panose="020B0604020202020204" pitchFamily="34" charset="0"/>
              <a:buChar char="•"/>
            </a:pPr>
            <a:r>
              <a:rPr lang="es-ES" sz="1600" dirty="0"/>
              <a:t>Universidades (14)</a:t>
            </a:r>
          </a:p>
          <a:p>
            <a:pPr marL="742950" lvl="1" indent="-285750">
              <a:buFont typeface="Arial" panose="020B0604020202020204" pitchFamily="34" charset="0"/>
              <a:buChar char="•"/>
            </a:pPr>
            <a:r>
              <a:rPr lang="es-ES" sz="1600" dirty="0"/>
              <a:t>Ayuntamientos (1)</a:t>
            </a:r>
          </a:p>
          <a:p>
            <a:pPr marL="742950" lvl="1" indent="-285750">
              <a:buFont typeface="Arial" panose="020B0604020202020204" pitchFamily="34" charset="0"/>
              <a:buChar char="•"/>
            </a:pPr>
            <a:endParaRPr lang="es-ES" sz="1600" dirty="0"/>
          </a:p>
          <a:p>
            <a:pPr marL="742950" lvl="1" indent="-285750">
              <a:buFont typeface="Arial" panose="020B0604020202020204" pitchFamily="34" charset="0"/>
              <a:buChar char="•"/>
            </a:pPr>
            <a:endParaRPr lang="es-ES" sz="1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927" y="5028018"/>
            <a:ext cx="5616625" cy="181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49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a:t>El ‘valor’ de RACO </a:t>
            </a:r>
            <a:r>
              <a:rPr lang="ca-ES" dirty="0" err="1"/>
              <a:t>hoy</a:t>
            </a:r>
            <a:r>
              <a:rPr lang="ca-ES" dirty="0"/>
              <a:t> </a:t>
            </a:r>
            <a:endParaRPr lang="es-ES" dirty="0"/>
          </a:p>
        </p:txBody>
      </p:sp>
      <p:sp>
        <p:nvSpPr>
          <p:cNvPr id="3" name="2 Marcador de contenido"/>
          <p:cNvSpPr>
            <a:spLocks noGrp="1"/>
          </p:cNvSpPr>
          <p:nvPr>
            <p:ph idx="1"/>
          </p:nvPr>
        </p:nvSpPr>
        <p:spPr>
          <a:xfrm>
            <a:off x="251520" y="765175"/>
            <a:ext cx="4320480" cy="5548337"/>
          </a:xfrm>
        </p:spPr>
        <p:txBody>
          <a:bodyPr/>
          <a:lstStyle/>
          <a:p>
            <a:r>
              <a:rPr lang="es-ES" sz="2400" dirty="0">
                <a:solidFill>
                  <a:srgbClr val="FF0000"/>
                </a:solidFill>
              </a:rPr>
              <a:t>Su tamaño da visibilidad a las revistas incorporadas</a:t>
            </a:r>
          </a:p>
          <a:p>
            <a:pPr lvl="1"/>
            <a:r>
              <a:rPr lang="es-ES" sz="2200" dirty="0"/>
              <a:t>(el concepto de atracción gravitacional de L. </a:t>
            </a:r>
            <a:r>
              <a:rPr lang="es-ES" sz="2200" dirty="0" err="1"/>
              <a:t>Dempsey</a:t>
            </a:r>
            <a:r>
              <a:rPr lang="es-ES" sz="2200" dirty="0"/>
              <a:t>)</a:t>
            </a:r>
          </a:p>
          <a:p>
            <a:r>
              <a:rPr lang="es-ES" sz="2400" dirty="0">
                <a:solidFill>
                  <a:srgbClr val="FF0000"/>
                </a:solidFill>
              </a:rPr>
              <a:t>Es una ‘marca’</a:t>
            </a:r>
          </a:p>
          <a:p>
            <a:pPr lvl="1"/>
            <a:r>
              <a:rPr lang="es-ES" sz="2200" dirty="0"/>
              <a:t>estar (en RACO) es ser (una revista académica) 2016</a:t>
            </a:r>
          </a:p>
          <a:p>
            <a:r>
              <a:rPr lang="es-ES" sz="2400" dirty="0">
                <a:solidFill>
                  <a:srgbClr val="FF0000"/>
                </a:solidFill>
              </a:rPr>
              <a:t>Proporciona infraestructura </a:t>
            </a:r>
            <a:r>
              <a:rPr lang="es-ES" sz="2400" dirty="0"/>
              <a:t>que muchas revistas no se podrían permitir</a:t>
            </a:r>
          </a:p>
          <a:p>
            <a:pPr lvl="1"/>
            <a:r>
              <a:rPr lang="es-ES" sz="2200" dirty="0"/>
              <a:t>estar en internet, estadísticas de usos, preservación, … </a:t>
            </a:r>
          </a:p>
          <a:p>
            <a:pPr lvl="1"/>
            <a:r>
              <a:rPr lang="es-ES" sz="2200" dirty="0">
                <a:solidFill>
                  <a:srgbClr val="FF0000"/>
                </a:solidFill>
              </a:rPr>
              <a:t>RACO en modalidad profesional  </a:t>
            </a:r>
            <a:endParaRPr lang="es-ES" sz="24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3 Marcador de contenido"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819318" y="116632"/>
            <a:ext cx="4401908" cy="439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5 Conector recto de flecha"/>
          <p:cNvCxnSpPr/>
          <p:nvPr/>
        </p:nvCxnSpPr>
        <p:spPr>
          <a:xfrm flipH="1" flipV="1">
            <a:off x="5909028" y="1268760"/>
            <a:ext cx="823212"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H="1" flipV="1">
            <a:off x="6061428" y="3284984"/>
            <a:ext cx="823212"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578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a:t>Las </a:t>
            </a:r>
            <a:r>
              <a:rPr lang="ca-ES" dirty="0" err="1"/>
              <a:t>revistas</a:t>
            </a:r>
            <a:r>
              <a:rPr lang="ca-ES" dirty="0"/>
              <a:t> de RACO</a:t>
            </a:r>
            <a:endParaRPr lang="es-ES" dirty="0"/>
          </a:p>
        </p:txBody>
      </p:sp>
      <p:sp>
        <p:nvSpPr>
          <p:cNvPr id="3" name="2 Marcador de contenido"/>
          <p:cNvSpPr>
            <a:spLocks noGrp="1"/>
          </p:cNvSpPr>
          <p:nvPr>
            <p:ph idx="1"/>
          </p:nvPr>
        </p:nvSpPr>
        <p:spPr>
          <a:xfrm>
            <a:off x="457200" y="765175"/>
            <a:ext cx="8291264" cy="5548337"/>
          </a:xfrm>
        </p:spPr>
        <p:txBody>
          <a:bodyPr/>
          <a:lstStyle/>
          <a:p>
            <a:r>
              <a:rPr lang="es-ES" dirty="0"/>
              <a:t>102 están incluidas en DOAJ (un 20%)</a:t>
            </a:r>
          </a:p>
          <a:p>
            <a:r>
              <a:rPr lang="es-ES" dirty="0"/>
              <a:t>275 revistas con índice ICDS de MIAR (un 75% del total), </a:t>
            </a:r>
          </a:p>
          <a:p>
            <a:pPr lvl="2"/>
            <a:r>
              <a:rPr lang="es-ES" dirty="0"/>
              <a:t>ocho de ellas con valor 11; la media de los valores del ICDS es de 5,1 </a:t>
            </a:r>
          </a:p>
          <a:p>
            <a:r>
              <a:rPr lang="es-ES" dirty="0"/>
              <a:t>330 revistas están incluidas en alguna base de datos (un 66%9</a:t>
            </a:r>
          </a:p>
          <a:p>
            <a:pPr lvl="2"/>
            <a:r>
              <a:rPr lang="es-ES" dirty="0"/>
              <a:t>Dialnet: 264, </a:t>
            </a:r>
            <a:r>
              <a:rPr lang="es-ES" dirty="0" err="1"/>
              <a:t>Emerging</a:t>
            </a:r>
            <a:r>
              <a:rPr lang="es-ES" dirty="0"/>
              <a:t> </a:t>
            </a:r>
            <a:r>
              <a:rPr lang="es-ES" dirty="0" err="1"/>
              <a:t>Sources</a:t>
            </a:r>
            <a:r>
              <a:rPr lang="es-ES" dirty="0"/>
              <a:t> </a:t>
            </a:r>
            <a:r>
              <a:rPr lang="es-ES" dirty="0" err="1"/>
              <a:t>Citation</a:t>
            </a:r>
            <a:r>
              <a:rPr lang="es-ES" dirty="0"/>
              <a:t> </a:t>
            </a:r>
            <a:r>
              <a:rPr lang="es-ES" dirty="0" err="1"/>
              <a:t>Index</a:t>
            </a:r>
            <a:r>
              <a:rPr lang="es-ES" dirty="0"/>
              <a:t>: 68, </a:t>
            </a:r>
            <a:r>
              <a:rPr lang="es-ES" dirty="0" err="1"/>
              <a:t>Scopus</a:t>
            </a:r>
            <a:r>
              <a:rPr lang="es-ES" dirty="0"/>
              <a:t>: 51, </a:t>
            </a:r>
            <a:r>
              <a:rPr lang="es-ES" dirty="0" err="1"/>
              <a:t>Periodicals</a:t>
            </a:r>
            <a:r>
              <a:rPr lang="es-ES" dirty="0"/>
              <a:t> </a:t>
            </a:r>
            <a:r>
              <a:rPr lang="es-ES" dirty="0" err="1"/>
              <a:t>Index</a:t>
            </a:r>
            <a:r>
              <a:rPr lang="es-ES" dirty="0"/>
              <a:t> Online: 25, MLA: 47, IBZ Online: 21, </a:t>
            </a:r>
            <a:r>
              <a:rPr lang="es-ES" dirty="0" err="1"/>
              <a:t>Linguistic</a:t>
            </a:r>
            <a:r>
              <a:rPr lang="es-ES" dirty="0"/>
              <a:t> </a:t>
            </a:r>
            <a:r>
              <a:rPr lang="es-ES" dirty="0" err="1"/>
              <a:t>Bibliography</a:t>
            </a:r>
            <a:r>
              <a:rPr lang="es-ES" dirty="0"/>
              <a:t>: 21</a:t>
            </a:r>
          </a:p>
          <a:p>
            <a:r>
              <a:rPr lang="es-ES" dirty="0"/>
              <a:t>232 revistas de RACO están incluidas en DULCINEA (un 46%)</a:t>
            </a:r>
          </a:p>
          <a:p>
            <a:r>
              <a:rPr lang="es-ES" dirty="0"/>
              <a:t>173 revistas de RACO están incluidas en CARHUS (un 35%)</a:t>
            </a:r>
          </a:p>
          <a:p>
            <a:endParaRPr lang="es-ES" dirty="0"/>
          </a:p>
          <a:p>
            <a:r>
              <a:rPr lang="es-ES" dirty="0">
                <a:solidFill>
                  <a:srgbClr val="FF0000"/>
                </a:solidFill>
              </a:rPr>
              <a:t>Pero (fracasos o puntos débiles)</a:t>
            </a:r>
          </a:p>
          <a:p>
            <a:pPr lvl="1"/>
            <a:r>
              <a:rPr lang="es-ES" dirty="0"/>
              <a:t>se quería (y no se ha conseguido) ayudar a las revistas a mejorar su calidad</a:t>
            </a:r>
          </a:p>
          <a:p>
            <a:pPr lvl="1"/>
            <a:r>
              <a:rPr lang="es-ES" dirty="0"/>
              <a:t>hay pocos controles de calidad en RACO, debido a su base colaborativa y a la falta de recursos</a:t>
            </a:r>
          </a:p>
          <a:p>
            <a:pPr lvl="1"/>
            <a:r>
              <a:rPr lang="es-ES" dirty="0"/>
              <a:t>no ha habido la actualización tecnológica que debería </a:t>
            </a:r>
          </a:p>
          <a:p>
            <a:pPr lvl="1"/>
            <a:r>
              <a:rPr lang="es-ES" dirty="0"/>
              <a:t>¿Fracasará el 3r intento de institucionalización?</a:t>
            </a:r>
          </a:p>
          <a:p>
            <a:pPr lvl="2"/>
            <a:r>
              <a:rPr lang="es-ES" dirty="0"/>
              <a:t>Cultura + Educación + Universidades</a:t>
            </a:r>
          </a:p>
          <a:p>
            <a:pPr lvl="1"/>
            <a:endParaRPr lang="es-ES" dirty="0"/>
          </a:p>
          <a:p>
            <a:pPr lvl="1"/>
            <a:endParaRPr lang="ca-ES" dirty="0"/>
          </a:p>
          <a:p>
            <a:pPr lvl="1"/>
            <a:endParaRPr lang="es-E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83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96" y="98864"/>
            <a:ext cx="5807994" cy="462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Marcador de contenido">
            <a:extLst>
              <a:ext uri="{FF2B5EF4-FFF2-40B4-BE49-F238E27FC236}">
                <a16:creationId xmlns="" xmlns:a16="http://schemas.microsoft.com/office/drawing/2014/main" id="{81C728D9-3E21-4568-BA42-65BA713C3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012160" y="44624"/>
            <a:ext cx="3069688" cy="341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538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La comunicación científica en el 2029</a:t>
            </a:r>
          </a:p>
        </p:txBody>
      </p:sp>
      <p:sp>
        <p:nvSpPr>
          <p:cNvPr id="3" name="2 Marcador de contenido"/>
          <p:cNvSpPr>
            <a:spLocks noGrp="1"/>
          </p:cNvSpPr>
          <p:nvPr>
            <p:ph idx="1"/>
          </p:nvPr>
        </p:nvSpPr>
        <p:spPr>
          <a:xfrm>
            <a:off x="107504" y="620688"/>
            <a:ext cx="3747549" cy="5548337"/>
          </a:xfrm>
        </p:spPr>
        <p:txBody>
          <a:bodyPr/>
          <a:lstStyle/>
          <a:p>
            <a:r>
              <a:rPr lang="es-ES" dirty="0"/>
              <a:t>Mi predicción</a:t>
            </a:r>
          </a:p>
          <a:p>
            <a:pPr lvl="1"/>
            <a:r>
              <a:rPr lang="es-ES" dirty="0"/>
              <a:t>Serán artículos envueltos de una nube de servicios, por y para comunidades, soportados por infraestructuras cooperativas, en un marco formado por la </a:t>
            </a:r>
            <a:r>
              <a:rPr lang="es-ES" dirty="0" err="1"/>
              <a:t>info</a:t>
            </a:r>
            <a:r>
              <a:rPr lang="es-ES" dirty="0"/>
              <a:t>-abundancia y el tiempo-escasez</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a:extLst>
              <a:ext uri="{FF2B5EF4-FFF2-40B4-BE49-F238E27FC236}">
                <a16:creationId xmlns="" xmlns:a16="http://schemas.microsoft.com/office/drawing/2014/main" id="{BCDFBF91-398A-4A99-A8A1-E0E5C2B88C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6266814" y="4725143"/>
            <a:ext cx="465426" cy="504056"/>
          </a:xfrm>
          <a:prstGeom prst="rect">
            <a:avLst/>
          </a:prstGeom>
        </p:spPr>
      </p:pic>
      <p:pic>
        <p:nvPicPr>
          <p:cNvPr id="6" name="Imagen 5">
            <a:extLst>
              <a:ext uri="{FF2B5EF4-FFF2-40B4-BE49-F238E27FC236}">
                <a16:creationId xmlns="" xmlns:a16="http://schemas.microsoft.com/office/drawing/2014/main" id="{E38DC8F0-7215-49F0-85AE-69B1718B2151}"/>
              </a:ext>
            </a:extLst>
          </p:cNvPr>
          <p:cNvPicPr>
            <a:picLocks noChangeAspect="1"/>
          </p:cNvPicPr>
          <p:nvPr/>
        </p:nvPicPr>
        <p:blipFill rotWithShape="1">
          <a:blip r:embed="rId4">
            <a:extLst>
              <a:ext uri="{28A0092B-C50C-407E-A947-70E740481C1C}">
                <a14:useLocalDpi xmlns:a14="http://schemas.microsoft.com/office/drawing/2010/main" val="0"/>
              </a:ext>
            </a:extLst>
          </a:blip>
          <a:srcRect l="7316" r="4601"/>
          <a:stretch/>
        </p:blipFill>
        <p:spPr>
          <a:xfrm>
            <a:off x="4038600" y="2271921"/>
            <a:ext cx="5105400" cy="4616836"/>
          </a:xfrm>
          <a:prstGeom prst="rect">
            <a:avLst/>
          </a:prstGeom>
        </p:spPr>
      </p:pic>
      <p:pic>
        <p:nvPicPr>
          <p:cNvPr id="7" name="Imagen 6">
            <a:extLst>
              <a:ext uri="{FF2B5EF4-FFF2-40B4-BE49-F238E27FC236}">
                <a16:creationId xmlns="" xmlns:a16="http://schemas.microsoft.com/office/drawing/2014/main" id="{D7B627AA-4EB5-4A72-9C99-C151BF8E4A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5940153" y="4365104"/>
            <a:ext cx="403870" cy="585269"/>
          </a:xfrm>
          <a:prstGeom prst="rect">
            <a:avLst/>
          </a:prstGeom>
        </p:spPr>
      </p:pic>
    </p:spTree>
    <p:extLst>
      <p:ext uri="{BB962C8B-B14F-4D97-AF65-F5344CB8AC3E}">
        <p14:creationId xmlns:p14="http://schemas.microsoft.com/office/powerpoint/2010/main" val="330300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Hay dos grandes preguntas a hacerse (1/2)</a:t>
            </a:r>
          </a:p>
        </p:txBody>
      </p:sp>
      <p:sp>
        <p:nvSpPr>
          <p:cNvPr id="3" name="2 Marcador de contenido"/>
          <p:cNvSpPr>
            <a:spLocks noGrp="1"/>
          </p:cNvSpPr>
          <p:nvPr>
            <p:ph idx="1"/>
          </p:nvPr>
        </p:nvSpPr>
        <p:spPr>
          <a:xfrm>
            <a:off x="457200" y="765175"/>
            <a:ext cx="8229600" cy="503585"/>
          </a:xfrm>
        </p:spPr>
        <p:txBody>
          <a:bodyPr/>
          <a:lstStyle/>
          <a:p>
            <a:pPr marL="0" indent="0">
              <a:buNone/>
            </a:pPr>
            <a:r>
              <a:rPr lang="es-ES" sz="2800" dirty="0">
                <a:solidFill>
                  <a:srgbClr val="FF0000"/>
                </a:solidFill>
              </a:rPr>
              <a:t>¿Dónde se producirá el descubrimiento?</a:t>
            </a: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9 Grupo"/>
          <p:cNvGrpSpPr/>
          <p:nvPr/>
        </p:nvGrpSpPr>
        <p:grpSpPr>
          <a:xfrm>
            <a:off x="32991" y="1231695"/>
            <a:ext cx="8482352" cy="4861601"/>
            <a:chOff x="32991" y="1231695"/>
            <a:chExt cx="8482352" cy="4861601"/>
          </a:xfrm>
        </p:grpSpPr>
        <p:pic>
          <p:nvPicPr>
            <p:cNvPr id="5" name="3 Marcador de contenido" descr="Recorte de pantalla">
              <a:extLst>
                <a:ext uri="{FF2B5EF4-FFF2-40B4-BE49-F238E27FC236}">
                  <a16:creationId xmlns="" xmlns:a16="http://schemas.microsoft.com/office/drawing/2014/main" id="{6930A682-0355-4BD9-BD5A-9298DA8EB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2991" y="1231695"/>
              <a:ext cx="3439287" cy="262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ipse 3">
              <a:extLst>
                <a:ext uri="{FF2B5EF4-FFF2-40B4-BE49-F238E27FC236}">
                  <a16:creationId xmlns="" xmlns:a16="http://schemas.microsoft.com/office/drawing/2014/main" id="{11D8825C-E2A0-45D0-82CC-6279F92BA66C}"/>
                </a:ext>
              </a:extLst>
            </p:cNvPr>
            <p:cNvSpPr/>
            <p:nvPr/>
          </p:nvSpPr>
          <p:spPr>
            <a:xfrm>
              <a:off x="3779912" y="1340768"/>
              <a:ext cx="4735431" cy="4752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a:extLst>
                <a:ext uri="{FF2B5EF4-FFF2-40B4-BE49-F238E27FC236}">
                  <a16:creationId xmlns="" xmlns:a16="http://schemas.microsoft.com/office/drawing/2014/main" id="{582C624B-A37D-4F27-B1F5-A9E181C7923F}"/>
                </a:ext>
              </a:extLst>
            </p:cNvPr>
            <p:cNvSpPr/>
            <p:nvPr/>
          </p:nvSpPr>
          <p:spPr>
            <a:xfrm>
              <a:off x="5148063" y="1556792"/>
              <a:ext cx="2304257" cy="1872208"/>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a:extLst>
                <a:ext uri="{FF2B5EF4-FFF2-40B4-BE49-F238E27FC236}">
                  <a16:creationId xmlns="" xmlns:a16="http://schemas.microsoft.com/office/drawing/2014/main" id="{A368F21B-BE1C-4E13-AEEE-AD8C4B1EE8A0}"/>
                </a:ext>
              </a:extLst>
            </p:cNvPr>
            <p:cNvSpPr/>
            <p:nvPr/>
          </p:nvSpPr>
          <p:spPr>
            <a:xfrm>
              <a:off x="5004048" y="1556792"/>
              <a:ext cx="1711423" cy="145692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 xmlns:a16="http://schemas.microsoft.com/office/drawing/2014/main" id="{CA3B0590-8554-4753-9780-38F52C4A32D8}"/>
                </a:ext>
              </a:extLst>
            </p:cNvPr>
            <p:cNvSpPr txBox="1"/>
            <p:nvPr/>
          </p:nvSpPr>
          <p:spPr>
            <a:xfrm>
              <a:off x="755576" y="4820959"/>
              <a:ext cx="2664296" cy="1200329"/>
            </a:xfrm>
            <a:prstGeom prst="rect">
              <a:avLst/>
            </a:prstGeom>
            <a:noFill/>
          </p:spPr>
          <p:txBody>
            <a:bodyPr wrap="square" rtlCol="0">
              <a:spAutoFit/>
            </a:bodyPr>
            <a:lstStyle/>
            <a:p>
              <a:r>
                <a:rPr lang="es-ES" b="1" dirty="0">
                  <a:solidFill>
                    <a:srgbClr val="FF0000"/>
                  </a:solidFill>
                </a:rPr>
                <a:t>El descubrimiento será global y hablaremos más de utilidad que de calidad</a:t>
              </a:r>
            </a:p>
          </p:txBody>
        </p:sp>
        <p:sp>
          <p:nvSpPr>
            <p:cNvPr id="9" name="CuadroTexto 8">
              <a:extLst>
                <a:ext uri="{FF2B5EF4-FFF2-40B4-BE49-F238E27FC236}">
                  <a16:creationId xmlns="" xmlns:a16="http://schemas.microsoft.com/office/drawing/2014/main" id="{C5CDAAD3-2FE9-4081-86C7-6344ADDC43B5}"/>
                </a:ext>
              </a:extLst>
            </p:cNvPr>
            <p:cNvSpPr txBox="1"/>
            <p:nvPr/>
          </p:nvSpPr>
          <p:spPr>
            <a:xfrm>
              <a:off x="683568" y="3861048"/>
              <a:ext cx="2664296" cy="253916"/>
            </a:xfrm>
            <a:prstGeom prst="rect">
              <a:avLst/>
            </a:prstGeom>
            <a:noFill/>
          </p:spPr>
          <p:txBody>
            <a:bodyPr wrap="square" rtlCol="0">
              <a:spAutoFit/>
            </a:bodyPr>
            <a:lstStyle/>
            <a:p>
              <a:r>
                <a:rPr lang="ca-ES" sz="1000" dirty="0"/>
                <a:t>De la tesis de Miguel </a:t>
              </a:r>
              <a:r>
                <a:rPr lang="ca-ES" sz="1000" dirty="0" err="1"/>
                <a:t>Navas</a:t>
              </a:r>
              <a:r>
                <a:rPr lang="ca-ES" sz="1000" dirty="0"/>
                <a:t> </a:t>
              </a:r>
              <a:endParaRPr lang="es-ES" sz="1000" dirty="0"/>
            </a:p>
          </p:txBody>
        </p:sp>
      </p:grpSp>
    </p:spTree>
    <p:extLst>
      <p:ext uri="{BB962C8B-B14F-4D97-AF65-F5344CB8AC3E}">
        <p14:creationId xmlns:p14="http://schemas.microsoft.com/office/powerpoint/2010/main" val="291037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a:t>Sumario</a:t>
            </a:r>
            <a:endParaRPr lang="es-ES"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2959" y="765175"/>
            <a:ext cx="6965545" cy="5548313"/>
          </a:xfr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67544" y="1052736"/>
            <a:ext cx="1728192" cy="3539430"/>
          </a:xfrm>
          <a:prstGeom prst="rect">
            <a:avLst/>
          </a:prstGeom>
          <a:noFill/>
        </p:spPr>
        <p:txBody>
          <a:bodyPr wrap="square" rtlCol="0">
            <a:spAutoFit/>
          </a:bodyPr>
          <a:lstStyle/>
          <a:p>
            <a:pPr marL="342900" indent="-342900">
              <a:buFont typeface="Arial" panose="020B0604020202020204" pitchFamily="34" charset="0"/>
              <a:buChar char="•"/>
            </a:pPr>
            <a:r>
              <a:rPr lang="ca-ES" sz="3200" dirty="0"/>
              <a:t>1999</a:t>
            </a:r>
          </a:p>
          <a:p>
            <a:pPr marL="342900" indent="-342900">
              <a:buFont typeface="Arial" panose="020B0604020202020204" pitchFamily="34" charset="0"/>
              <a:buChar char="•"/>
            </a:pPr>
            <a:endParaRPr lang="ca-ES" sz="3200" dirty="0"/>
          </a:p>
          <a:p>
            <a:pPr marL="342900" indent="-342900">
              <a:buFont typeface="Arial" panose="020B0604020202020204" pitchFamily="34" charset="0"/>
              <a:buChar char="•"/>
            </a:pPr>
            <a:r>
              <a:rPr lang="ca-ES" sz="3200" dirty="0"/>
              <a:t>2009</a:t>
            </a:r>
          </a:p>
          <a:p>
            <a:pPr marL="342900" indent="-342900">
              <a:buFont typeface="Arial" panose="020B0604020202020204" pitchFamily="34" charset="0"/>
              <a:buChar char="•"/>
            </a:pPr>
            <a:endParaRPr lang="ca-ES" sz="3200" dirty="0"/>
          </a:p>
          <a:p>
            <a:pPr marL="342900" indent="-342900">
              <a:buFont typeface="Arial" panose="020B0604020202020204" pitchFamily="34" charset="0"/>
              <a:buChar char="•"/>
            </a:pPr>
            <a:r>
              <a:rPr lang="ca-ES" sz="3200" dirty="0"/>
              <a:t>2019</a:t>
            </a:r>
          </a:p>
          <a:p>
            <a:pPr marL="342900" indent="-342900">
              <a:buFont typeface="Arial" panose="020B0604020202020204" pitchFamily="34" charset="0"/>
              <a:buChar char="•"/>
            </a:pPr>
            <a:endParaRPr lang="ca-ES" sz="3200" dirty="0"/>
          </a:p>
          <a:p>
            <a:pPr marL="342900" indent="-342900">
              <a:buFont typeface="Arial" panose="020B0604020202020204" pitchFamily="34" charset="0"/>
              <a:buChar char="•"/>
            </a:pPr>
            <a:r>
              <a:rPr lang="ca-ES" sz="3200" dirty="0"/>
              <a:t>2029</a:t>
            </a:r>
            <a:endParaRPr lang="es-ES" sz="3200" dirty="0"/>
          </a:p>
        </p:txBody>
      </p:sp>
    </p:spTree>
    <p:extLst>
      <p:ext uri="{BB962C8B-B14F-4D97-AF65-F5344CB8AC3E}">
        <p14:creationId xmlns:p14="http://schemas.microsoft.com/office/powerpoint/2010/main" val="3736527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Hay dos grandes preguntas a hacerse (2/2)</a:t>
            </a:r>
          </a:p>
        </p:txBody>
      </p:sp>
      <p:sp>
        <p:nvSpPr>
          <p:cNvPr id="3" name="2 Marcador de contenido"/>
          <p:cNvSpPr>
            <a:spLocks noGrp="1"/>
          </p:cNvSpPr>
          <p:nvPr>
            <p:ph idx="1"/>
          </p:nvPr>
        </p:nvSpPr>
        <p:spPr>
          <a:xfrm>
            <a:off x="86816" y="620688"/>
            <a:ext cx="8229600" cy="5548337"/>
          </a:xfrm>
        </p:spPr>
        <p:txBody>
          <a:bodyPr/>
          <a:lstStyle/>
          <a:p>
            <a:pPr marL="0" indent="0">
              <a:buNone/>
            </a:pPr>
            <a:r>
              <a:rPr lang="es-ES" sz="2800" dirty="0">
                <a:solidFill>
                  <a:srgbClr val="FF0000"/>
                </a:solidFill>
              </a:rPr>
              <a:t>¿Cómo serán las infraestructuras que sostendrán la comunicación científica?</a:t>
            </a:r>
          </a:p>
          <a:p>
            <a:pPr marL="0" indent="0">
              <a:buNone/>
            </a:pPr>
            <a:endParaRPr lang="es-ES" sz="2800" dirty="0">
              <a:solidFill>
                <a:srgbClr val="FF0000"/>
              </a:solidFill>
            </a:endParaRPr>
          </a:p>
          <a:p>
            <a:r>
              <a:rPr lang="es-ES" dirty="0"/>
              <a:t>La investigación tendrá lugar en el marco de la Ciencia Abierta =</a:t>
            </a:r>
          </a:p>
          <a:p>
            <a:pPr lvl="1"/>
            <a:r>
              <a:rPr lang="es-ES" sz="2000" dirty="0"/>
              <a:t>Abierta + colaborativa + por y para la sociedad</a:t>
            </a:r>
          </a:p>
          <a:p>
            <a:pPr lvl="1"/>
            <a:endParaRPr lang="es-ES" sz="2000" dirty="0"/>
          </a:p>
          <a:p>
            <a:r>
              <a:rPr lang="es-ES" dirty="0"/>
              <a:t>La comunicación científica tendrá que ser FAIR </a:t>
            </a:r>
          </a:p>
          <a:p>
            <a:endParaRPr lang="es-ES" dirty="0"/>
          </a:p>
          <a:p>
            <a:r>
              <a:rPr lang="es-ES" dirty="0">
                <a:solidFill>
                  <a:schemeClr val="bg1"/>
                </a:solidFill>
              </a:rPr>
              <a:t>A</a:t>
            </a:r>
            <a:r>
              <a:rPr lang="es-ES" dirty="0"/>
              <a:t>			</a:t>
            </a:r>
            <a:r>
              <a:rPr lang="es-ES" u="sng" dirty="0"/>
              <a:t>1999			2029</a:t>
            </a:r>
          </a:p>
          <a:p>
            <a:pPr lvl="1"/>
            <a:r>
              <a:rPr lang="es-ES" dirty="0"/>
              <a:t>(F)</a:t>
            </a:r>
            <a:r>
              <a:rPr lang="es-ES" dirty="0" err="1"/>
              <a:t>encontrable</a:t>
            </a:r>
            <a:r>
              <a:rPr lang="es-ES" dirty="0"/>
              <a:t>	BBDD			GS y </a:t>
            </a:r>
            <a:r>
              <a:rPr lang="es-ES" dirty="0" err="1"/>
              <a:t>APs</a:t>
            </a:r>
            <a:endParaRPr lang="es-ES" dirty="0"/>
          </a:p>
          <a:p>
            <a:pPr lvl="1"/>
            <a:r>
              <a:rPr lang="es-ES" dirty="0"/>
              <a:t>Accesible		ILL			OA</a:t>
            </a:r>
          </a:p>
          <a:p>
            <a:pPr lvl="1"/>
            <a:r>
              <a:rPr lang="es-ES" dirty="0"/>
              <a:t>Interoperable	MARC			</a:t>
            </a:r>
            <a:r>
              <a:rPr lang="es-ES" dirty="0" err="1"/>
              <a:t>PURLs</a:t>
            </a:r>
            <a:r>
              <a:rPr lang="es-ES" dirty="0"/>
              <a:t>, LOD, …</a:t>
            </a:r>
          </a:p>
          <a:p>
            <a:pPr lvl="1"/>
            <a:r>
              <a:rPr lang="es-ES" dirty="0"/>
              <a:t>Reutilizable		bibliotecas		PORTICO, </a:t>
            </a:r>
            <a:r>
              <a:rPr lang="es-ES" dirty="0" err="1"/>
              <a:t>MetaArchive</a:t>
            </a:r>
            <a:r>
              <a:rPr lang="es-ES" dirty="0"/>
              <a:t>…</a:t>
            </a:r>
          </a:p>
          <a:p>
            <a:pPr lvl="1"/>
            <a:endParaRPr lang="es-E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a:extLst>
              <a:ext uri="{FF2B5EF4-FFF2-40B4-BE49-F238E27FC236}">
                <a16:creationId xmlns="" xmlns:a16="http://schemas.microsoft.com/office/drawing/2014/main" id="{338921D8-9BF6-4EAC-94D5-222DB147F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904" y="2357437"/>
            <a:ext cx="2133600" cy="2143125"/>
          </a:xfrm>
          <a:prstGeom prst="rect">
            <a:avLst/>
          </a:prstGeom>
        </p:spPr>
      </p:pic>
    </p:spTree>
    <p:extLst>
      <p:ext uri="{BB962C8B-B14F-4D97-AF65-F5344CB8AC3E}">
        <p14:creationId xmlns:p14="http://schemas.microsoft.com/office/powerpoint/2010/main" val="397677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a:t>Los </a:t>
            </a:r>
            <a:r>
              <a:rPr lang="ca-ES" dirty="0" err="1"/>
              <a:t>retos</a:t>
            </a:r>
            <a:r>
              <a:rPr lang="ca-ES" dirty="0"/>
              <a:t> de RACO para 2029</a:t>
            </a:r>
            <a:endParaRPr lang="es-ES" dirty="0"/>
          </a:p>
        </p:txBody>
      </p:sp>
      <p:sp>
        <p:nvSpPr>
          <p:cNvPr id="3" name="2 Marcador de contenido"/>
          <p:cNvSpPr>
            <a:spLocks noGrp="1"/>
          </p:cNvSpPr>
          <p:nvPr>
            <p:ph idx="1"/>
          </p:nvPr>
        </p:nvSpPr>
        <p:spPr/>
        <p:txBody>
          <a:bodyPr/>
          <a:lstStyle/>
          <a:p>
            <a:r>
              <a:rPr lang="es-ES" dirty="0"/>
              <a:t>La comunicación científica va a necesitar:</a:t>
            </a:r>
          </a:p>
          <a:p>
            <a:pPr lvl="1"/>
            <a:r>
              <a:rPr lang="es-ES" dirty="0"/>
              <a:t>Una comunidad activa dentro de la cual se </a:t>
            </a:r>
            <a:r>
              <a:rPr lang="es-ES" dirty="0" smtClean="0"/>
              <a:t>generarán, difundirán, valorarán  y consumirán artículos  </a:t>
            </a:r>
            <a:endParaRPr lang="es-ES" dirty="0"/>
          </a:p>
          <a:p>
            <a:pPr lvl="1"/>
            <a:r>
              <a:rPr lang="es-ES" dirty="0">
                <a:solidFill>
                  <a:srgbClr val="FF0000"/>
                </a:solidFill>
              </a:rPr>
              <a:t>Una infraestructura sólida que garantice su </a:t>
            </a:r>
            <a:r>
              <a:rPr lang="es-ES" dirty="0" err="1">
                <a:solidFill>
                  <a:srgbClr val="FF0000"/>
                </a:solidFill>
              </a:rPr>
              <a:t>FAIRabilidad</a:t>
            </a:r>
            <a:endParaRPr lang="es-ES" dirty="0">
              <a:solidFill>
                <a:srgbClr val="FF0000"/>
              </a:solidFill>
            </a:endParaRPr>
          </a:p>
          <a:p>
            <a:pPr lvl="2"/>
            <a:r>
              <a:rPr lang="es-ES" dirty="0">
                <a:solidFill>
                  <a:srgbClr val="FF0000"/>
                </a:solidFill>
              </a:rPr>
              <a:t>No podrá ser individual, tendrá que ser cooperativa </a:t>
            </a:r>
          </a:p>
          <a:p>
            <a:pPr lvl="3"/>
            <a:r>
              <a:rPr lang="es-ES" dirty="0">
                <a:solidFill>
                  <a:srgbClr val="FF0000"/>
                </a:solidFill>
              </a:rPr>
              <a:t>¿Cuál será la escala correcta?</a:t>
            </a:r>
          </a:p>
          <a:p>
            <a:pPr lvl="2"/>
            <a:r>
              <a:rPr lang="es-ES" dirty="0">
                <a:solidFill>
                  <a:srgbClr val="FF0000"/>
                </a:solidFill>
              </a:rPr>
              <a:t>¿La queremos pública o privada?</a:t>
            </a:r>
          </a:p>
          <a:p>
            <a:pPr lvl="3"/>
            <a:r>
              <a:rPr lang="es-ES" dirty="0">
                <a:solidFill>
                  <a:srgbClr val="FF0000"/>
                </a:solidFill>
              </a:rPr>
              <a:t>En el 1r caso, ¿estamos dispuestos a ceder parte de nuestro poder y recursos?</a:t>
            </a:r>
          </a:p>
          <a:p>
            <a:r>
              <a:rPr lang="es-ES" dirty="0"/>
              <a:t>El reto de RACO es hacer para entonces y para algunas comunidades esta función</a:t>
            </a:r>
          </a:p>
          <a:p>
            <a:pPr lvl="1"/>
            <a:r>
              <a:rPr lang="es-ES" dirty="0"/>
              <a:t>Los peligros a evitar</a:t>
            </a:r>
          </a:p>
          <a:p>
            <a:pPr lvl="2"/>
            <a:r>
              <a:rPr lang="es-ES" dirty="0"/>
              <a:t>Homogeneizar los productos</a:t>
            </a:r>
          </a:p>
          <a:p>
            <a:pPr lvl="2"/>
            <a:r>
              <a:rPr lang="es-ES" dirty="0"/>
              <a:t>Sustituir a las comunidades</a:t>
            </a:r>
          </a:p>
          <a:p>
            <a:pPr lvl="1"/>
            <a:r>
              <a:rPr lang="es-ES" dirty="0"/>
              <a:t>Las amenazas </a:t>
            </a:r>
          </a:p>
          <a:p>
            <a:pPr lvl="2"/>
            <a:r>
              <a:rPr lang="es-ES" dirty="0"/>
              <a:t>‘</a:t>
            </a:r>
            <a:r>
              <a:rPr lang="es-ES" dirty="0" err="1"/>
              <a:t>Bé</a:t>
            </a:r>
            <a:r>
              <a:rPr lang="es-ES" dirty="0"/>
              <a:t> </a:t>
            </a:r>
            <a:r>
              <a:rPr lang="es-ES" dirty="0" err="1"/>
              <a:t>comú</a:t>
            </a:r>
            <a:r>
              <a:rPr lang="es-ES" dirty="0"/>
              <a:t>, </a:t>
            </a:r>
            <a:r>
              <a:rPr lang="es-ES" dirty="0" err="1"/>
              <a:t>bé</a:t>
            </a:r>
            <a:r>
              <a:rPr lang="es-ES" dirty="0"/>
              <a:t> de </a:t>
            </a:r>
            <a:r>
              <a:rPr lang="es-ES" dirty="0" err="1"/>
              <a:t>ningú</a:t>
            </a:r>
            <a:r>
              <a:rPr lang="es-ES" dirty="0"/>
              <a:t>’ (= bien de todos, bien de nadie)</a:t>
            </a:r>
          </a:p>
          <a:p>
            <a:pPr lvl="2"/>
            <a:r>
              <a:rPr lang="es-ES" dirty="0"/>
              <a:t>No ser sostenible</a:t>
            </a:r>
          </a:p>
          <a:p>
            <a:pPr marL="266700" lvl="1" indent="0">
              <a:buNone/>
            </a:pPr>
            <a:endParaRPr lang="es-E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58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La clave (aunque no la única): sostenibilidad</a:t>
            </a:r>
          </a:p>
        </p:txBody>
      </p:sp>
      <p:sp>
        <p:nvSpPr>
          <p:cNvPr id="3" name="2 Marcador de contenido"/>
          <p:cNvSpPr>
            <a:spLocks noGrp="1"/>
          </p:cNvSpPr>
          <p:nvPr>
            <p:ph idx="1"/>
          </p:nvPr>
        </p:nvSpPr>
        <p:spPr>
          <a:xfrm>
            <a:off x="179512" y="620688"/>
            <a:ext cx="8712968" cy="5688632"/>
          </a:xfrm>
        </p:spPr>
        <p:txBody>
          <a:bodyPr/>
          <a:lstStyle/>
          <a:p>
            <a:r>
              <a:rPr lang="es-ES" dirty="0"/>
              <a:t>Al margen de mayores o menores aciertos en el diseño conceptual y tecnológico, </a:t>
            </a:r>
            <a:r>
              <a:rPr lang="es-ES" dirty="0">
                <a:solidFill>
                  <a:srgbClr val="FF0000"/>
                </a:solidFill>
              </a:rPr>
              <a:t>no hay proyecto que sobreviva sin un modelo de negocio que lo haga sostenible </a:t>
            </a:r>
          </a:p>
          <a:p>
            <a:endParaRPr lang="es-ES" dirty="0"/>
          </a:p>
          <a:p>
            <a:r>
              <a:rPr lang="es-ES" dirty="0"/>
              <a:t>Los modelos de sostenibilidad de RACO</a:t>
            </a:r>
          </a:p>
          <a:p>
            <a:pPr lvl="1"/>
            <a:r>
              <a:rPr lang="es-ES" dirty="0"/>
              <a:t>En 1999</a:t>
            </a:r>
          </a:p>
          <a:p>
            <a:pPr lvl="2"/>
            <a:r>
              <a:rPr lang="es-ES" dirty="0"/>
              <a:t>Se nace y crece a partir de un </a:t>
            </a:r>
            <a:r>
              <a:rPr lang="es-ES" dirty="0">
                <a:solidFill>
                  <a:srgbClr val="FF0000"/>
                </a:solidFill>
              </a:rPr>
              <a:t>fondo fundacional </a:t>
            </a:r>
            <a:r>
              <a:rPr lang="es-ES" dirty="0"/>
              <a:t>(una ayuda del Plan para la sociedad de la información de la Generalitat)</a:t>
            </a:r>
          </a:p>
          <a:p>
            <a:pPr lvl="1"/>
            <a:r>
              <a:rPr lang="es-ES" dirty="0"/>
              <a:t>En 2009</a:t>
            </a:r>
          </a:p>
          <a:p>
            <a:pPr lvl="2"/>
            <a:r>
              <a:rPr lang="es-ES" dirty="0"/>
              <a:t>Los proyectos consolidados del CBUC (CCUC y BDC) permiten la </a:t>
            </a:r>
            <a:r>
              <a:rPr lang="es-ES" dirty="0">
                <a:solidFill>
                  <a:srgbClr val="FF0000"/>
                </a:solidFill>
              </a:rPr>
              <a:t>incubación</a:t>
            </a:r>
            <a:r>
              <a:rPr lang="es-ES" dirty="0"/>
              <a:t> de </a:t>
            </a:r>
            <a:r>
              <a:rPr lang="es-ES" dirty="0" smtClean="0"/>
              <a:t>nuevos </a:t>
            </a:r>
            <a:r>
              <a:rPr lang="es-ES" dirty="0"/>
              <a:t>proyectos</a:t>
            </a:r>
          </a:p>
          <a:p>
            <a:pPr lvl="2"/>
            <a:r>
              <a:rPr lang="es-ES" dirty="0"/>
              <a:t>La tecnología permite que extender RACO a </a:t>
            </a:r>
            <a:r>
              <a:rPr lang="es-ES" dirty="0" smtClean="0"/>
              <a:t>revistas </a:t>
            </a:r>
            <a:r>
              <a:rPr lang="es-ES" dirty="0"/>
              <a:t>no universitarias tanga un </a:t>
            </a:r>
            <a:r>
              <a:rPr lang="es-ES" dirty="0">
                <a:solidFill>
                  <a:srgbClr val="FF0000"/>
                </a:solidFill>
              </a:rPr>
              <a:t>coste marginal cero</a:t>
            </a:r>
          </a:p>
          <a:p>
            <a:pPr lvl="1"/>
            <a:r>
              <a:rPr lang="es-ES" dirty="0"/>
              <a:t>En 2019 (?)</a:t>
            </a:r>
          </a:p>
          <a:p>
            <a:pPr lvl="2"/>
            <a:r>
              <a:rPr lang="es-ES" dirty="0"/>
              <a:t>Vamos a intentar encontrar recursos adicionales para mejorar a partir de cobrar </a:t>
            </a:r>
            <a:r>
              <a:rPr lang="es-ES" dirty="0">
                <a:solidFill>
                  <a:srgbClr val="FF0000"/>
                </a:solidFill>
              </a:rPr>
              <a:t>tarifas para servicios de valor añadido</a:t>
            </a:r>
          </a:p>
          <a:p>
            <a:pPr lvl="1"/>
            <a:r>
              <a:rPr lang="es-ES" dirty="0"/>
              <a:t>En 2029 (???)</a:t>
            </a:r>
          </a:p>
          <a:p>
            <a:pPr lvl="2"/>
            <a:r>
              <a:rPr lang="es-ES" dirty="0"/>
              <a:t>Probablemente de </a:t>
            </a:r>
            <a:r>
              <a:rPr lang="es-ES" dirty="0">
                <a:solidFill>
                  <a:srgbClr val="FF0000"/>
                </a:solidFill>
              </a:rPr>
              <a:t>aportaciones institucionales voluntarias </a:t>
            </a:r>
            <a:r>
              <a:rPr lang="es-ES" dirty="0"/>
              <a:t>por ser infraestructura  </a:t>
            </a:r>
            <a:r>
              <a:rPr lang="es-ES" dirty="0" smtClean="0"/>
              <a:t>común</a:t>
            </a:r>
            <a:endParaRPr lang="es-E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417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AE8EA0B-EE3B-4E66-95A4-3E4E82BA21E2}"/>
              </a:ext>
            </a:extLst>
          </p:cNvPr>
          <p:cNvSpPr>
            <a:spLocks noGrp="1"/>
          </p:cNvSpPr>
          <p:nvPr>
            <p:ph type="title"/>
          </p:nvPr>
        </p:nvSpPr>
        <p:spPr/>
        <p:txBody>
          <a:bodyPr/>
          <a:lstStyle/>
          <a:p>
            <a:r>
              <a:rPr lang="es-ES" dirty="0"/>
              <a:t>Las alternativas posibles a 10 años vista</a:t>
            </a:r>
          </a:p>
        </p:txBody>
      </p:sp>
      <p:sp>
        <p:nvSpPr>
          <p:cNvPr id="3" name="Marcador de contenido 2">
            <a:extLst>
              <a:ext uri="{FF2B5EF4-FFF2-40B4-BE49-F238E27FC236}">
                <a16:creationId xmlns="" xmlns:a16="http://schemas.microsoft.com/office/drawing/2014/main" id="{F22B1798-E2C2-4379-9D89-CB43B692CA4E}"/>
              </a:ext>
            </a:extLst>
          </p:cNvPr>
          <p:cNvSpPr>
            <a:spLocks noGrp="1"/>
          </p:cNvSpPr>
          <p:nvPr>
            <p:ph idx="1"/>
          </p:nvPr>
        </p:nvSpPr>
        <p:spPr/>
        <p:txBody>
          <a:bodyPr/>
          <a:lstStyle/>
          <a:p>
            <a:r>
              <a:rPr lang="es-ES" dirty="0"/>
              <a:t>Hay tres escenarios posibles para RACO el 2029: </a:t>
            </a:r>
          </a:p>
          <a:p>
            <a:pPr lvl="1"/>
            <a:r>
              <a:rPr lang="es-ES" dirty="0"/>
              <a:t>morir, </a:t>
            </a:r>
          </a:p>
          <a:p>
            <a:pPr lvl="2"/>
            <a:r>
              <a:rPr lang="es-ES" dirty="0"/>
              <a:t>Desaparecer no es el problema, </a:t>
            </a:r>
          </a:p>
          <a:p>
            <a:pPr lvl="1"/>
            <a:r>
              <a:rPr lang="es-ES" dirty="0"/>
              <a:t>languidecer, </a:t>
            </a:r>
          </a:p>
          <a:p>
            <a:pPr lvl="2"/>
            <a:r>
              <a:rPr lang="es-ES" dirty="0"/>
              <a:t>El problema es languidecer (detrayendo recursos de otros mejores proyectos y no aportando valor) </a:t>
            </a:r>
          </a:p>
          <a:p>
            <a:pPr lvl="1"/>
            <a:r>
              <a:rPr lang="es-ES" dirty="0"/>
              <a:t>transformarse.</a:t>
            </a:r>
          </a:p>
          <a:p>
            <a:pPr lvl="2"/>
            <a:r>
              <a:rPr lang="es-ES" dirty="0"/>
              <a:t>Lo difícil adaptarse para continuar siendo útil y  permanecer, (y aun así, nada es seguro</a:t>
            </a:r>
            <a:r>
              <a:rPr lang="es-ES" dirty="0" smtClean="0"/>
              <a:t>)</a:t>
            </a:r>
          </a:p>
          <a:p>
            <a:pPr lvl="2"/>
            <a:endParaRPr lang="ca-ES" dirty="0"/>
          </a:p>
          <a:p>
            <a:endParaRPr lang="es-ES" dirty="0"/>
          </a:p>
          <a:p>
            <a:endParaRPr lang="es-ES" dirty="0"/>
          </a:p>
        </p:txBody>
      </p:sp>
    </p:spTree>
    <p:extLst>
      <p:ext uri="{BB962C8B-B14F-4D97-AF65-F5344CB8AC3E}">
        <p14:creationId xmlns:p14="http://schemas.microsoft.com/office/powerpoint/2010/main" val="2512970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 xmlns:a16="http://schemas.microsoft.com/office/drawing/2014/main" id="{432DBDC0-24E6-4AE6-9248-C5D4AF13ACD1}"/>
              </a:ext>
            </a:extLst>
          </p:cNvPr>
          <p:cNvSpPr txBox="1"/>
          <p:nvPr/>
        </p:nvSpPr>
        <p:spPr>
          <a:xfrm>
            <a:off x="4067944" y="764704"/>
            <a:ext cx="4968552" cy="2308324"/>
          </a:xfrm>
          <a:prstGeom prst="rect">
            <a:avLst/>
          </a:prstGeom>
          <a:noFill/>
        </p:spPr>
        <p:txBody>
          <a:bodyPr wrap="square" rtlCol="0">
            <a:spAutoFit/>
          </a:bodyPr>
          <a:lstStyle/>
          <a:p>
            <a:r>
              <a:rPr lang="es-ES" sz="3600" dirty="0"/>
              <a:t>Muchas gracias por su atención </a:t>
            </a:r>
          </a:p>
          <a:p>
            <a:endParaRPr lang="es-ES" sz="3600" dirty="0"/>
          </a:p>
          <a:p>
            <a:r>
              <a:rPr lang="es-ES" sz="3600" dirty="0"/>
              <a:t>¿Preguntas?</a:t>
            </a:r>
          </a:p>
        </p:txBody>
      </p:sp>
      <p:sp>
        <p:nvSpPr>
          <p:cNvPr id="8" name="2 Subtítulo">
            <a:extLst>
              <a:ext uri="{FF2B5EF4-FFF2-40B4-BE49-F238E27FC236}">
                <a16:creationId xmlns="" xmlns:a16="http://schemas.microsoft.com/office/drawing/2014/main" id="{ECA893DB-6FB7-4EDE-A9B4-E29235EE5132}"/>
              </a:ext>
            </a:extLst>
          </p:cNvPr>
          <p:cNvSpPr txBox="1">
            <a:spLocks/>
          </p:cNvSpPr>
          <p:nvPr/>
        </p:nvSpPr>
        <p:spPr>
          <a:xfrm>
            <a:off x="3275856" y="4797152"/>
            <a:ext cx="5832648" cy="158417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542925" indent="-276225"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809625" indent="-2667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076325" indent="-2667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1343025" indent="-2667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pt-BR" sz="5500" b="1" dirty="0">
                <a:solidFill>
                  <a:srgbClr val="FF0000"/>
                </a:solidFill>
                <a:hlinkClick r:id="rId3">
                  <a:extLst>
                    <a:ext uri="{A12FA001-AC4F-418D-AE19-62706E023703}">
                      <ahyp:hlinkClr xmlns="" xmlns:ahyp="http://schemas.microsoft.com/office/drawing/2018/hyperlinkcolor" val="tx"/>
                    </a:ext>
                  </a:extLst>
                </a:hlinkClick>
              </a:rPr>
              <a:t>langlada@gmail.com</a:t>
            </a:r>
            <a:r>
              <a:rPr lang="pt-BR" sz="5500" b="1" dirty="0">
                <a:solidFill>
                  <a:srgbClr val="FF0000"/>
                </a:solidFill>
              </a:rPr>
              <a:t> </a:t>
            </a:r>
          </a:p>
          <a:p>
            <a:pPr marL="0" indent="0" algn="ctr">
              <a:buFont typeface="Arial" panose="020B0604020202020204" pitchFamily="34" charset="0"/>
              <a:buNone/>
            </a:pPr>
            <a:r>
              <a:rPr lang="pt-BR" sz="5500" b="1" dirty="0">
                <a:solidFill>
                  <a:srgbClr val="FF0000"/>
                </a:solidFill>
              </a:rPr>
              <a:t>@</a:t>
            </a:r>
            <a:r>
              <a:rPr lang="pt-BR" sz="5500" b="1" dirty="0" err="1">
                <a:solidFill>
                  <a:srgbClr val="FF0000"/>
                </a:solidFill>
              </a:rPr>
              <a:t>lluisanglada</a:t>
            </a:r>
            <a:r>
              <a:rPr lang="pt-BR" sz="5500" b="1" dirty="0">
                <a:solidFill>
                  <a:srgbClr val="FF0000"/>
                </a:solidFill>
              </a:rPr>
              <a:t> </a:t>
            </a:r>
          </a:p>
          <a:p>
            <a:pPr marL="0" indent="0" algn="ctr">
              <a:buFont typeface="Arial" panose="020B0604020202020204" pitchFamily="34" charset="0"/>
              <a:buNone/>
            </a:pPr>
            <a:r>
              <a:rPr lang="pt-BR" sz="5500" b="1" dirty="0">
                <a:solidFill>
                  <a:srgbClr val="FF0000"/>
                </a:solidFill>
              </a:rPr>
              <a:t>http://www.csuc.cat</a:t>
            </a:r>
            <a:endParaRPr lang="ca-ES" sz="5500" b="1" dirty="0">
              <a:solidFill>
                <a:srgbClr val="FF0000"/>
              </a:solidFill>
            </a:endParaRPr>
          </a:p>
          <a:p>
            <a:pPr marL="0" indent="0" algn="ctr">
              <a:buFont typeface="Arial" panose="020B0604020202020204" pitchFamily="34" charset="0"/>
              <a:buNone/>
            </a:pPr>
            <a:endParaRPr lang="ca-ES" dirty="0">
              <a:solidFill>
                <a:srgbClr val="000000"/>
              </a:solidFill>
            </a:endParaRPr>
          </a:p>
          <a:p>
            <a:pPr marL="0" indent="0" algn="ctr">
              <a:buFont typeface="Arial" panose="020B0604020202020204" pitchFamily="34" charset="0"/>
              <a:buNone/>
            </a:pPr>
            <a:endParaRPr lang="ca-ES" dirty="0">
              <a:solidFill>
                <a:srgbClr val="000000"/>
              </a:solidFill>
            </a:endParaRPr>
          </a:p>
        </p:txBody>
      </p:sp>
      <p:pic>
        <p:nvPicPr>
          <p:cNvPr id="4" name="Imagen 3">
            <a:extLst>
              <a:ext uri="{FF2B5EF4-FFF2-40B4-BE49-F238E27FC236}">
                <a16:creationId xmlns="" xmlns:a16="http://schemas.microsoft.com/office/drawing/2014/main" id="{19D0F0D9-A6A1-48C5-A123-BE99BFEB74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44624"/>
            <a:ext cx="3171825" cy="4762500"/>
          </a:xfrm>
          <a:prstGeom prst="rect">
            <a:avLst/>
          </a:prstGeom>
        </p:spPr>
      </p:pic>
    </p:spTree>
    <p:extLst>
      <p:ext uri="{BB962C8B-B14F-4D97-AF65-F5344CB8AC3E}">
        <p14:creationId xmlns:p14="http://schemas.microsoft.com/office/powerpoint/2010/main" val="1351073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555"/>
            <a:ext cx="9144000" cy="62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560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a:t>Las </a:t>
            </a:r>
            <a:r>
              <a:rPr lang="ca-ES" dirty="0" err="1"/>
              <a:t>revistas</a:t>
            </a:r>
            <a:r>
              <a:rPr lang="ca-ES" dirty="0"/>
              <a:t> y el CBUC en 1999</a:t>
            </a:r>
            <a:endParaRPr lang="es-ES" dirty="0"/>
          </a:p>
        </p:txBody>
      </p:sp>
      <p:sp>
        <p:nvSpPr>
          <p:cNvPr id="3" name="2 Marcador de contenido"/>
          <p:cNvSpPr>
            <a:spLocks noGrp="1"/>
          </p:cNvSpPr>
          <p:nvPr>
            <p:ph idx="1"/>
          </p:nvPr>
        </p:nvSpPr>
        <p:spPr/>
        <p:txBody>
          <a:bodyPr/>
          <a:lstStyle/>
          <a:p>
            <a:r>
              <a:rPr lang="es-ES" sz="2400" dirty="0"/>
              <a:t>Las revistas</a:t>
            </a:r>
          </a:p>
          <a:p>
            <a:pPr lvl="1"/>
            <a:r>
              <a:rPr lang="es-ES" sz="2000" dirty="0"/>
              <a:t>Mayoritariamente Impresas con algunas digitales</a:t>
            </a:r>
          </a:p>
          <a:p>
            <a:pPr lvl="1"/>
            <a:r>
              <a:rPr lang="es-ES" sz="2000" b="1" dirty="0">
                <a:solidFill>
                  <a:srgbClr val="FF0000"/>
                </a:solidFill>
              </a:rPr>
              <a:t>Cada revista era una entidad independiente y única</a:t>
            </a:r>
          </a:p>
          <a:p>
            <a:pPr lvl="1"/>
            <a:r>
              <a:rPr lang="es-ES" sz="2000" dirty="0"/>
              <a:t>Inicio de las contrataciones consorciadas</a:t>
            </a:r>
          </a:p>
          <a:p>
            <a:pPr lvl="1"/>
            <a:r>
              <a:rPr lang="es-ES" sz="2000" dirty="0"/>
              <a:t>Inicio de la concentración editorial </a:t>
            </a:r>
          </a:p>
          <a:p>
            <a:endParaRPr lang="es-ES" sz="2400" dirty="0"/>
          </a:p>
          <a:p>
            <a:r>
              <a:rPr lang="es-ES" sz="2400" dirty="0"/>
              <a:t>El CBUC se había creado hacía poco (en 1996) para gestionar un catálogo colectivo, pero pronto amplio sus servicios.  </a:t>
            </a:r>
          </a:p>
          <a:p>
            <a:r>
              <a:rPr lang="es-ES" sz="2400" dirty="0"/>
              <a:t> En 1998 se inicia la Biblioteca Digital de Cataluña, con la doble función de:</a:t>
            </a:r>
          </a:p>
          <a:p>
            <a:pPr lvl="2"/>
            <a:r>
              <a:rPr lang="es-ES" sz="2000" dirty="0"/>
              <a:t>Incorporar información de fuera a dentro (= contratar)</a:t>
            </a:r>
          </a:p>
          <a:p>
            <a:pPr lvl="2"/>
            <a:r>
              <a:rPr lang="es-ES" sz="2000" b="1" dirty="0">
                <a:solidFill>
                  <a:srgbClr val="FF0000"/>
                </a:solidFill>
              </a:rPr>
              <a:t>Exportar información de dentro a fuera (=repositorios)</a:t>
            </a:r>
          </a:p>
          <a:p>
            <a:endParaRPr lang="es-E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248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Algunos hitos</a:t>
            </a:r>
          </a:p>
        </p:txBody>
      </p:sp>
      <p:pic>
        <p:nvPicPr>
          <p:cNvPr id="4" name="3 Marcador de contenido" descr="Recorte de pantalla"/>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5776" y="3625840"/>
            <a:ext cx="6588224" cy="3259544"/>
          </a:xfr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07505" y="620688"/>
            <a:ext cx="9003504" cy="2831544"/>
          </a:xfrm>
          <a:prstGeom prst="rect">
            <a:avLst/>
          </a:prstGeom>
          <a:noFill/>
        </p:spPr>
        <p:txBody>
          <a:bodyPr wrap="square" rtlCol="0">
            <a:spAutoFit/>
          </a:bodyPr>
          <a:lstStyle/>
          <a:p>
            <a:pPr marL="285750" indent="-285750">
              <a:buFont typeface="Arial" panose="020B0604020202020204" pitchFamily="34" charset="0"/>
              <a:buChar char="•"/>
            </a:pPr>
            <a:r>
              <a:rPr lang="es-ES" sz="2000" dirty="0"/>
              <a:t>1999: El CBUC pone en funcionamiento una BBDD de sumarios  e-</a:t>
            </a:r>
          </a:p>
          <a:p>
            <a:pPr marL="285750" indent="-285750">
              <a:buFont typeface="Arial" panose="020B0604020202020204" pitchFamily="34" charset="0"/>
              <a:buChar char="•"/>
            </a:pPr>
            <a:r>
              <a:rPr lang="es-ES" sz="2000" dirty="0">
                <a:solidFill>
                  <a:srgbClr val="FF0000"/>
                </a:solidFill>
              </a:rPr>
              <a:t>2001: por 1ª vez se añaden artículos a un sumario de revista </a:t>
            </a:r>
          </a:p>
          <a:p>
            <a:pPr marL="742950" lvl="1" indent="-285750">
              <a:buFont typeface="Arial" panose="020B0604020202020204" pitchFamily="34" charset="0"/>
              <a:buChar char="•"/>
            </a:pPr>
            <a:r>
              <a:rPr lang="es-ES" sz="2000" dirty="0"/>
              <a:t>En 2004, son 35 las revistas con texto completo </a:t>
            </a:r>
          </a:p>
          <a:p>
            <a:pPr marL="285750" indent="-285750">
              <a:buFont typeface="Arial" panose="020B0604020202020204" pitchFamily="34" charset="0"/>
              <a:buChar char="•"/>
            </a:pPr>
            <a:r>
              <a:rPr lang="es-ES" sz="2000" dirty="0"/>
              <a:t>2004: proyecto de RACO</a:t>
            </a:r>
          </a:p>
          <a:p>
            <a:pPr marL="285750" indent="-285750">
              <a:buFont typeface="Arial" panose="020B0604020202020204" pitchFamily="34" charset="0"/>
              <a:buChar char="•"/>
            </a:pPr>
            <a:r>
              <a:rPr lang="es-ES" sz="2000" dirty="0"/>
              <a:t>2005: RACO recibe una subvención de la Generalitat </a:t>
            </a:r>
          </a:p>
          <a:p>
            <a:pPr marL="742950" lvl="1" indent="-285750">
              <a:buFont typeface="Arial" panose="020B0604020202020204" pitchFamily="34" charset="0"/>
              <a:buChar char="•"/>
            </a:pPr>
            <a:r>
              <a:rPr lang="es-ES" sz="2000" dirty="0"/>
              <a:t>RACO = BC + </a:t>
            </a:r>
            <a:r>
              <a:rPr lang="es-ES" sz="2000" dirty="0" err="1"/>
              <a:t>Cesca</a:t>
            </a:r>
            <a:r>
              <a:rPr lang="es-ES" sz="2000" dirty="0"/>
              <a:t> + CBUC </a:t>
            </a:r>
          </a:p>
          <a:p>
            <a:pPr marL="285750" indent="-285750">
              <a:buFont typeface="Arial" panose="020B0604020202020204" pitchFamily="34" charset="0"/>
              <a:buChar char="•"/>
            </a:pPr>
            <a:r>
              <a:rPr lang="es-ES" sz="2000" dirty="0"/>
              <a:t>2006: estudio, el universo potencial de RACO son 292 revistas</a:t>
            </a:r>
          </a:p>
          <a:p>
            <a:pPr marL="285750" indent="-285750">
              <a:buFont typeface="Arial" panose="020B0604020202020204" pitchFamily="34" charset="0"/>
              <a:buChar char="•"/>
            </a:pPr>
            <a:r>
              <a:rPr lang="es-ES" sz="2000" dirty="0">
                <a:solidFill>
                  <a:srgbClr val="FF0000"/>
                </a:solidFill>
              </a:rPr>
              <a:t>2006: RACO abre al público usando OJS</a:t>
            </a:r>
            <a:endParaRPr lang="es-ES" sz="1600" dirty="0">
              <a:solidFill>
                <a:srgbClr val="FF0000"/>
              </a:solidFill>
            </a:endParaRPr>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100006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Aciertos iniciales y primer fracaso</a:t>
            </a:r>
          </a:p>
        </p:txBody>
      </p:sp>
      <p:sp>
        <p:nvSpPr>
          <p:cNvPr id="3" name="2 Marcador de contenido"/>
          <p:cNvSpPr>
            <a:spLocks noGrp="1"/>
          </p:cNvSpPr>
          <p:nvPr>
            <p:ph idx="1"/>
          </p:nvPr>
        </p:nvSpPr>
        <p:spPr>
          <a:xfrm>
            <a:off x="0" y="620688"/>
            <a:ext cx="6238850" cy="4824536"/>
          </a:xfrm>
        </p:spPr>
        <p:txBody>
          <a:bodyPr/>
          <a:lstStyle/>
          <a:p>
            <a:r>
              <a:rPr lang="es-ES" sz="2400" dirty="0"/>
              <a:t>Ser inclusivo</a:t>
            </a:r>
          </a:p>
          <a:p>
            <a:pPr lvl="1"/>
            <a:r>
              <a:rPr lang="es-ES" sz="2000" b="1" dirty="0">
                <a:solidFill>
                  <a:srgbClr val="FF0000"/>
                </a:solidFill>
              </a:rPr>
              <a:t>RACO = ciencia + ‘alta cultura’</a:t>
            </a:r>
          </a:p>
          <a:p>
            <a:pPr lvl="1"/>
            <a:r>
              <a:rPr lang="es-ES" sz="2000" dirty="0"/>
              <a:t>‘</a:t>
            </a:r>
            <a:r>
              <a:rPr lang="es-ES" sz="2000" dirty="0" err="1"/>
              <a:t>Journals</a:t>
            </a:r>
            <a:r>
              <a:rPr lang="es-ES" sz="2000" dirty="0"/>
              <a:t>’ sí , pero ‘magazines’ o ‘</a:t>
            </a:r>
            <a:r>
              <a:rPr lang="es-ES" sz="2000" dirty="0" err="1"/>
              <a:t>newsletters</a:t>
            </a:r>
            <a:r>
              <a:rPr lang="es-ES" sz="2000" dirty="0"/>
              <a:t>’ no </a:t>
            </a:r>
          </a:p>
          <a:p>
            <a:r>
              <a:rPr lang="es-ES" sz="2400" dirty="0"/>
              <a:t>Ser </a:t>
            </a:r>
            <a:r>
              <a:rPr lang="es-ES" sz="2400" dirty="0" err="1"/>
              <a:t>autocontenido</a:t>
            </a:r>
            <a:r>
              <a:rPr lang="es-ES" sz="2400" dirty="0"/>
              <a:t> (o colaborativo)</a:t>
            </a:r>
          </a:p>
          <a:p>
            <a:pPr lvl="1"/>
            <a:r>
              <a:rPr lang="es-ES" sz="2000" dirty="0"/>
              <a:t>Finalidad (2004): </a:t>
            </a:r>
            <a:r>
              <a:rPr lang="es-ES" dirty="0"/>
              <a:t>Diseñar un sistema cooperativo que permita la creación de un portal gratuito de acceso y difusión de las revistas científicas, culturales y eruditas catalanas,</a:t>
            </a:r>
            <a:r>
              <a:rPr lang="es-ES" sz="2000" dirty="0"/>
              <a:t> </a:t>
            </a:r>
            <a:r>
              <a:rPr lang="es-ES" sz="2000" b="1" dirty="0">
                <a:solidFill>
                  <a:srgbClr val="FF0000"/>
                </a:solidFill>
              </a:rPr>
              <a:t>alimentado por cada editor</a:t>
            </a:r>
            <a:r>
              <a:rPr lang="es-ES" dirty="0"/>
              <a:t>, y que incremente la visibilidad y consulta de estas revistas</a:t>
            </a:r>
            <a:endParaRPr lang="es-ES" sz="2000" dirty="0"/>
          </a:p>
          <a:p>
            <a:r>
              <a:rPr lang="es-ES" sz="2400" dirty="0"/>
              <a:t>Aprovechar una oportunidad</a:t>
            </a:r>
          </a:p>
          <a:p>
            <a:pPr lvl="1"/>
            <a:r>
              <a:rPr lang="es-ES" sz="2000" b="1" dirty="0">
                <a:solidFill>
                  <a:srgbClr val="FF0000"/>
                </a:solidFill>
              </a:rPr>
              <a:t>En 1999 las revistas </a:t>
            </a:r>
            <a:r>
              <a:rPr lang="es-ES" sz="2000" dirty="0"/>
              <a:t>(mayoritariamente) </a:t>
            </a:r>
            <a:r>
              <a:rPr lang="es-ES" sz="2000" b="1" dirty="0">
                <a:solidFill>
                  <a:srgbClr val="FF0000"/>
                </a:solidFill>
              </a:rPr>
              <a:t>se producían de forma digital aunque </a:t>
            </a:r>
            <a:r>
              <a:rPr lang="es-ES" sz="2000" dirty="0"/>
              <a:t>(mayoritariamente) </a:t>
            </a:r>
            <a:r>
              <a:rPr lang="es-ES" sz="2000" b="1" dirty="0">
                <a:solidFill>
                  <a:srgbClr val="FF0000"/>
                </a:solidFill>
              </a:rPr>
              <a:t>se difundieran de forma impresa </a:t>
            </a:r>
          </a:p>
          <a:p>
            <a:pPr marL="0" indent="0">
              <a:buNone/>
            </a:pP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50" y="44624"/>
            <a:ext cx="286965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Marcador de contenido"/>
          <p:cNvSpPr txBox="1">
            <a:spLocks/>
          </p:cNvSpPr>
          <p:nvPr/>
        </p:nvSpPr>
        <p:spPr bwMode="auto">
          <a:xfrm>
            <a:off x="152872" y="5566196"/>
            <a:ext cx="6238850" cy="74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71463" indent="-271463" algn="l" rtl="0" eaLnBrk="1" fontAlgn="base" hangingPunct="1">
              <a:spcBef>
                <a:spcPct val="20000"/>
              </a:spcBef>
              <a:spcAft>
                <a:spcPct val="0"/>
              </a:spcAft>
              <a:buFont typeface="Wingdings" pitchFamily="2" charset="2"/>
              <a:buChar char="ü"/>
              <a:defRPr sz="2000">
                <a:solidFill>
                  <a:schemeClr val="tx1"/>
                </a:solidFill>
                <a:latin typeface="+mn-lt"/>
                <a:ea typeface="+mn-ea"/>
                <a:cs typeface="+mn-cs"/>
              </a:defRPr>
            </a:lvl1pPr>
            <a:lvl2pPr marL="542925" indent="-276225" algn="l" rtl="0" eaLnBrk="1" fontAlgn="base" hangingPunct="1">
              <a:spcBef>
                <a:spcPct val="20000"/>
              </a:spcBef>
              <a:spcAft>
                <a:spcPct val="0"/>
              </a:spcAft>
              <a:buChar char="•"/>
              <a:defRPr>
                <a:solidFill>
                  <a:schemeClr val="tx1"/>
                </a:solidFill>
                <a:latin typeface="+mn-lt"/>
              </a:defRPr>
            </a:lvl2pPr>
            <a:lvl3pPr marL="809625" indent="-266700" algn="l" rtl="0" eaLnBrk="1" fontAlgn="base" hangingPunct="1">
              <a:spcBef>
                <a:spcPct val="20000"/>
              </a:spcBef>
              <a:spcAft>
                <a:spcPct val="0"/>
              </a:spcAft>
              <a:buFont typeface="Arial" charset="0"/>
              <a:buChar char="–"/>
              <a:defRPr sz="1600">
                <a:solidFill>
                  <a:schemeClr val="tx1"/>
                </a:solidFill>
                <a:latin typeface="+mn-lt"/>
              </a:defRPr>
            </a:lvl3pPr>
            <a:lvl4pPr marL="1076325" indent="-266700" algn="l" rtl="0" eaLnBrk="1" fontAlgn="base" hangingPunct="1">
              <a:spcBef>
                <a:spcPct val="20000"/>
              </a:spcBef>
              <a:spcAft>
                <a:spcPct val="0"/>
              </a:spcAft>
              <a:buFont typeface="Arial" charset="0"/>
              <a:buChar char="–"/>
              <a:defRPr sz="1400">
                <a:solidFill>
                  <a:schemeClr val="tx1"/>
                </a:solidFill>
                <a:latin typeface="+mn-lt"/>
              </a:defRPr>
            </a:lvl4pPr>
            <a:lvl5pPr marL="1343025" indent="-266700" algn="l" rtl="0" eaLnBrk="1" fontAlgn="base" hangingPunct="1">
              <a:spcBef>
                <a:spcPct val="20000"/>
              </a:spcBef>
              <a:spcAft>
                <a:spcPct val="0"/>
              </a:spcAft>
              <a:buFont typeface="Arial" charset="0"/>
              <a:buChar char="–"/>
              <a:defRPr sz="1200">
                <a:solidFill>
                  <a:schemeClr val="tx1"/>
                </a:solidFill>
                <a:latin typeface="+mn-lt"/>
              </a:defRPr>
            </a:lvl5pPr>
            <a:lvl6pPr marL="2155825" indent="-169863" algn="l" rtl="0" eaLnBrk="1" fontAlgn="base" hangingPunct="1">
              <a:spcBef>
                <a:spcPct val="20000"/>
              </a:spcBef>
              <a:spcAft>
                <a:spcPct val="0"/>
              </a:spcAft>
              <a:buFont typeface="Arial" charset="0"/>
              <a:buChar char="–"/>
              <a:defRPr sz="1200">
                <a:solidFill>
                  <a:schemeClr val="tx1"/>
                </a:solidFill>
                <a:latin typeface="+mn-lt"/>
              </a:defRPr>
            </a:lvl6pPr>
            <a:lvl7pPr marL="2613025" indent="-169863" algn="l" rtl="0" eaLnBrk="1" fontAlgn="base" hangingPunct="1">
              <a:spcBef>
                <a:spcPct val="20000"/>
              </a:spcBef>
              <a:spcAft>
                <a:spcPct val="0"/>
              </a:spcAft>
              <a:buFont typeface="Arial" charset="0"/>
              <a:buChar char="–"/>
              <a:defRPr sz="1200">
                <a:solidFill>
                  <a:schemeClr val="tx1"/>
                </a:solidFill>
                <a:latin typeface="+mn-lt"/>
              </a:defRPr>
            </a:lvl7pPr>
            <a:lvl8pPr marL="3070225" indent="-169863" algn="l" rtl="0" eaLnBrk="1" fontAlgn="base" hangingPunct="1">
              <a:spcBef>
                <a:spcPct val="20000"/>
              </a:spcBef>
              <a:spcAft>
                <a:spcPct val="0"/>
              </a:spcAft>
              <a:buFont typeface="Arial" charset="0"/>
              <a:buChar char="–"/>
              <a:defRPr sz="1200">
                <a:solidFill>
                  <a:schemeClr val="tx1"/>
                </a:solidFill>
                <a:latin typeface="+mn-lt"/>
              </a:defRPr>
            </a:lvl8pPr>
            <a:lvl9pPr marL="3527425" indent="-169863" algn="l" rtl="0" eaLnBrk="1" fontAlgn="base" hangingPunct="1">
              <a:spcBef>
                <a:spcPct val="20000"/>
              </a:spcBef>
              <a:spcAft>
                <a:spcPct val="0"/>
              </a:spcAft>
              <a:buFont typeface="Arial" charset="0"/>
              <a:buChar char="–"/>
              <a:defRPr sz="1200">
                <a:solidFill>
                  <a:schemeClr val="tx1"/>
                </a:solidFill>
                <a:latin typeface="+mn-lt"/>
              </a:defRPr>
            </a:lvl9pPr>
          </a:lstStyle>
          <a:p>
            <a:r>
              <a:rPr lang="es-ES" sz="2400" b="1" kern="0" dirty="0" smtClean="0">
                <a:solidFill>
                  <a:srgbClr val="FF0000"/>
                </a:solidFill>
              </a:rPr>
              <a:t>Los fracasos: </a:t>
            </a:r>
            <a:r>
              <a:rPr lang="es-ES" sz="2400" kern="0" dirty="0" smtClean="0">
                <a:solidFill>
                  <a:srgbClr val="FF0000"/>
                </a:solidFill>
              </a:rPr>
              <a:t>la </a:t>
            </a:r>
            <a:r>
              <a:rPr lang="es-ES" kern="0" dirty="0" smtClean="0">
                <a:solidFill>
                  <a:srgbClr val="FF0000"/>
                </a:solidFill>
              </a:rPr>
              <a:t>1a institucionalización fracasó </a:t>
            </a:r>
            <a:r>
              <a:rPr lang="es-ES" kern="0" dirty="0" smtClean="0"/>
              <a:t>(IEC + museos de Barcelona + universidades) </a:t>
            </a:r>
          </a:p>
          <a:p>
            <a:endParaRPr lang="es-ES" kern="0" dirty="0"/>
          </a:p>
        </p:txBody>
      </p:sp>
    </p:spTree>
    <p:extLst>
      <p:ext uri="{BB962C8B-B14F-4D97-AF65-F5344CB8AC3E}">
        <p14:creationId xmlns:p14="http://schemas.microsoft.com/office/powerpoint/2010/main" val="119226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9227" y="765175"/>
            <a:ext cx="6965545" cy="554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433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Las revistas en 2009</a:t>
            </a:r>
          </a:p>
        </p:txBody>
      </p:sp>
      <p:sp>
        <p:nvSpPr>
          <p:cNvPr id="3" name="2 Marcador de contenido"/>
          <p:cNvSpPr>
            <a:spLocks noGrp="1"/>
          </p:cNvSpPr>
          <p:nvPr>
            <p:ph idx="1"/>
          </p:nvPr>
        </p:nvSpPr>
        <p:spPr>
          <a:xfrm>
            <a:off x="251520" y="620688"/>
            <a:ext cx="8640960" cy="5548337"/>
          </a:xfrm>
        </p:spPr>
        <p:txBody>
          <a:bodyPr/>
          <a:lstStyle/>
          <a:p>
            <a:r>
              <a:rPr lang="es-ES" sz="2400" dirty="0">
                <a:solidFill>
                  <a:srgbClr val="FF0000"/>
                </a:solidFill>
              </a:rPr>
              <a:t>Las principales revistas internacionales han migrado a lo digital de forma nada traumática</a:t>
            </a:r>
          </a:p>
          <a:p>
            <a:pPr lvl="1"/>
            <a:r>
              <a:rPr lang="es-ES" sz="2200" dirty="0"/>
              <a:t>Migración que no pueden hacer las revistas de forma individual</a:t>
            </a:r>
          </a:p>
          <a:p>
            <a:r>
              <a:rPr lang="es-ES" sz="2400" dirty="0">
                <a:solidFill>
                  <a:srgbClr val="FF0000"/>
                </a:solidFill>
              </a:rPr>
              <a:t>Se pasa de una fuerte diversidad editorial a un oligopolio</a:t>
            </a:r>
          </a:p>
          <a:p>
            <a:pPr lvl="1"/>
            <a:r>
              <a:rPr lang="es-ES" sz="2200" dirty="0"/>
              <a:t>Los presupuestos para suscripción de revistas se concentran en las contrataciones consorciadas o ‘</a:t>
            </a:r>
            <a:r>
              <a:rPr lang="es-ES" sz="2200" dirty="0" err="1"/>
              <a:t>big</a:t>
            </a:r>
            <a:r>
              <a:rPr lang="es-ES" sz="2200" dirty="0"/>
              <a:t> </a:t>
            </a:r>
            <a:r>
              <a:rPr lang="es-ES" sz="2200" dirty="0" err="1"/>
              <a:t>deals</a:t>
            </a:r>
            <a:r>
              <a:rPr lang="es-ES" sz="2200" dirty="0"/>
              <a:t>’ en detrimento de las revistas ‘independientes’</a:t>
            </a:r>
          </a:p>
          <a:p>
            <a:r>
              <a:rPr lang="es-ES" sz="2400" dirty="0">
                <a:solidFill>
                  <a:srgbClr val="FF0000"/>
                </a:solidFill>
              </a:rPr>
              <a:t>La (insoportable) presión de los </a:t>
            </a:r>
            <a:r>
              <a:rPr lang="es-ES" sz="2400" dirty="0" err="1">
                <a:solidFill>
                  <a:srgbClr val="FF0000"/>
                </a:solidFill>
              </a:rPr>
              <a:t>ránquings</a:t>
            </a:r>
            <a:r>
              <a:rPr lang="es-ES" sz="2400" dirty="0">
                <a:solidFill>
                  <a:srgbClr val="FF0000"/>
                </a:solidFill>
              </a:rPr>
              <a:t> y del IF</a:t>
            </a:r>
          </a:p>
          <a:p>
            <a:pPr marL="276225" lvl="1" indent="0">
              <a:buNone/>
            </a:pPr>
            <a:r>
              <a:rPr lang="es-ES" sz="2200" dirty="0"/>
              <a:t>= Si no estás no eres (y no estar es sinónimo de no calidad)</a:t>
            </a:r>
          </a:p>
          <a:p>
            <a:pPr lvl="1"/>
            <a:r>
              <a:rPr lang="es-ES" sz="2200" dirty="0"/>
              <a:t>50.000 revistas científicas quedan fuera de juego</a:t>
            </a:r>
          </a:p>
          <a:p>
            <a:pPr lvl="2"/>
            <a:r>
              <a:rPr lang="es-ES" sz="2000" dirty="0"/>
              <a:t>Por no ser de ciencias</a:t>
            </a:r>
          </a:p>
          <a:p>
            <a:pPr lvl="2"/>
            <a:r>
              <a:rPr lang="es-ES" sz="2000" dirty="0"/>
              <a:t>Por no estar en inglés </a:t>
            </a:r>
          </a:p>
          <a:p>
            <a:pPr lvl="2"/>
            <a:r>
              <a:rPr lang="es-ES" sz="2000" dirty="0"/>
              <a:t>Por ser de disciplinas no internacionalizadas</a:t>
            </a:r>
          </a:p>
          <a:p>
            <a:r>
              <a:rPr lang="es-ES" sz="2400" dirty="0">
                <a:solidFill>
                  <a:srgbClr val="FF0000"/>
                </a:solidFill>
              </a:rPr>
              <a:t>Inicio efectivo del OA (revistas híbridas)</a:t>
            </a:r>
          </a:p>
          <a:p>
            <a:pPr lvl="1"/>
            <a:endParaRPr lang="es-ES" sz="22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00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Algunos hitos</a:t>
            </a:r>
          </a:p>
        </p:txBody>
      </p:sp>
      <p:sp>
        <p:nvSpPr>
          <p:cNvPr id="3" name="2 Marcador de contenido"/>
          <p:cNvSpPr>
            <a:spLocks noGrp="1"/>
          </p:cNvSpPr>
          <p:nvPr>
            <p:ph idx="1"/>
          </p:nvPr>
        </p:nvSpPr>
        <p:spPr>
          <a:xfrm>
            <a:off x="179512" y="616496"/>
            <a:ext cx="8784976" cy="5692824"/>
          </a:xfrm>
        </p:spPr>
        <p:txBody>
          <a:bodyPr/>
          <a:lstStyle/>
          <a:p>
            <a:r>
              <a:rPr lang="es-ES" dirty="0"/>
              <a:t>2006-2010: </a:t>
            </a:r>
            <a:r>
              <a:rPr lang="es-ES" dirty="0">
                <a:solidFill>
                  <a:srgbClr val="FF0000"/>
                </a:solidFill>
              </a:rPr>
              <a:t>Ayudas para la digitalización de revistas de la Generalitat</a:t>
            </a:r>
          </a:p>
          <a:p>
            <a:pPr lvl="1"/>
            <a:r>
              <a:rPr lang="es-ES" sz="2000" dirty="0"/>
              <a:t>36 revistas con un total de 521.104 páginas </a:t>
            </a:r>
          </a:p>
          <a:p>
            <a:pPr lvl="1"/>
            <a:r>
              <a:rPr lang="es-ES" sz="2000" dirty="0"/>
              <a:t>Digitalización + introducción en RACO</a:t>
            </a:r>
          </a:p>
          <a:p>
            <a:r>
              <a:rPr lang="es-ES" dirty="0"/>
              <a:t>2008-20xx: </a:t>
            </a:r>
            <a:r>
              <a:rPr lang="es-ES" dirty="0">
                <a:solidFill>
                  <a:srgbClr val="FF0000"/>
                </a:solidFill>
              </a:rPr>
              <a:t>el Acceso Abierto adquiere importancia</a:t>
            </a:r>
          </a:p>
          <a:p>
            <a:pPr lvl="1"/>
            <a:r>
              <a:rPr lang="es-ES" sz="2000" dirty="0"/>
              <a:t>2009 la UPC es la 1a universidad de Catalunya en tener un mandato OA</a:t>
            </a:r>
          </a:p>
          <a:p>
            <a:pPr lvl="1"/>
            <a:r>
              <a:rPr lang="es-ES" sz="2000" dirty="0"/>
              <a:t>2010 a propuesta del CBUC el Consejo interuniversitario de Catalunya aprueba un documento marco para establecer mandatos OA lo que acelera su aprobación en las universidades</a:t>
            </a:r>
          </a:p>
          <a:p>
            <a:r>
              <a:rPr lang="es-ES" dirty="0"/>
              <a:t>2010: </a:t>
            </a:r>
            <a:r>
              <a:rPr lang="es-ES" dirty="0">
                <a:solidFill>
                  <a:srgbClr val="FF0000"/>
                </a:solidFill>
              </a:rPr>
              <a:t>Integración de BBDD sumarios e- en </a:t>
            </a:r>
            <a:r>
              <a:rPr lang="es-ES" dirty="0" err="1">
                <a:solidFill>
                  <a:srgbClr val="FF0000"/>
                </a:solidFill>
              </a:rPr>
              <a:t>Dialnet</a:t>
            </a:r>
            <a:endParaRPr lang="es-ES" dirty="0">
              <a:solidFill>
                <a:srgbClr val="FF0000"/>
              </a:solidFill>
            </a:endParaRPr>
          </a:p>
          <a:p>
            <a:r>
              <a:rPr lang="es-ES" dirty="0"/>
              <a:t>2011: </a:t>
            </a:r>
            <a:r>
              <a:rPr lang="es-ES" dirty="0">
                <a:solidFill>
                  <a:srgbClr val="FF0000"/>
                </a:solidFill>
              </a:rPr>
              <a:t>Creación del Consejo editorial de RACO </a:t>
            </a:r>
          </a:p>
          <a:p>
            <a:r>
              <a:rPr lang="es-ES" dirty="0"/>
              <a:t>2012: Actualización </a:t>
            </a:r>
            <a:r>
              <a:rPr lang="es-ES" dirty="0" err="1"/>
              <a:t>interfície</a:t>
            </a:r>
            <a:r>
              <a:rPr lang="es-ES" dirty="0"/>
              <a:t> (OJS versión 2.3.7)</a:t>
            </a:r>
          </a:p>
          <a:p>
            <a:r>
              <a:rPr lang="es-ES" dirty="0">
                <a:solidFill>
                  <a:srgbClr val="FF0000"/>
                </a:solidFill>
              </a:rPr>
              <a:t>Ritmo de incorporaciones de revistas</a:t>
            </a:r>
          </a:p>
          <a:p>
            <a:pPr lvl="1"/>
            <a:r>
              <a:rPr lang="es-ES" dirty="0"/>
              <a:t>2006, revista 100</a:t>
            </a:r>
          </a:p>
          <a:p>
            <a:pPr lvl="1"/>
            <a:r>
              <a:rPr lang="es-ES" dirty="0"/>
              <a:t>2008, revista 200</a:t>
            </a:r>
          </a:p>
          <a:p>
            <a:pPr lvl="1"/>
            <a:r>
              <a:rPr lang="ca-ES" dirty="0"/>
              <a:t>2010, revista 300</a:t>
            </a:r>
            <a:endParaRPr lang="es-ES" dirty="0"/>
          </a:p>
          <a:p>
            <a:pPr lvl="1"/>
            <a:r>
              <a:rPr lang="es-ES" dirty="0"/>
              <a:t>2014, revista 400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30932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224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CSUC 2013</Template>
  <TotalTime>7845</TotalTime>
  <Words>2939</Words>
  <Application>Microsoft Office PowerPoint</Application>
  <PresentationFormat>Presentación en pantalla (4:3)</PresentationFormat>
  <Paragraphs>341</Paragraphs>
  <Slides>24</Slides>
  <Notes>9</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Éxitos y fracasos del portal de revistas RACO</vt:lpstr>
      <vt:lpstr>Sumario</vt:lpstr>
      <vt:lpstr>Presentación de PowerPoint</vt:lpstr>
      <vt:lpstr>Las revistas y el CBUC en 1999</vt:lpstr>
      <vt:lpstr>Algunos hitos</vt:lpstr>
      <vt:lpstr>Aciertos iniciales y primer fracaso</vt:lpstr>
      <vt:lpstr>Presentación de PowerPoint</vt:lpstr>
      <vt:lpstr>Las revistas en 2009</vt:lpstr>
      <vt:lpstr>Algunos hitos</vt:lpstr>
      <vt:lpstr>Aciertos y fracasos</vt:lpstr>
      <vt:lpstr>Presentación de PowerPoint</vt:lpstr>
      <vt:lpstr>Las revistas en el 2019</vt:lpstr>
      <vt:lpstr>RACO hoy</vt:lpstr>
      <vt:lpstr>Contenido </vt:lpstr>
      <vt:lpstr>El ‘valor’ de RACO hoy </vt:lpstr>
      <vt:lpstr>Las revistas de RACO</vt:lpstr>
      <vt:lpstr>Presentación de PowerPoint</vt:lpstr>
      <vt:lpstr>La comunicación científica en el 2029</vt:lpstr>
      <vt:lpstr>Hay dos grandes preguntas a hacerse (1/2)</vt:lpstr>
      <vt:lpstr>Hay dos grandes preguntas a hacerse (2/2)</vt:lpstr>
      <vt:lpstr>Los retos de RACO para 2029</vt:lpstr>
      <vt:lpstr>La clave (aunque no la única): sostenibilidad</vt:lpstr>
      <vt:lpstr>Las alternativas posibles a 10 años vista</vt:lpstr>
      <vt:lpstr>Presentación de PowerPoint</vt:lpstr>
    </vt:vector>
  </TitlesOfParts>
  <Company>CESCA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langlada</dc:creator>
  <cp:lastModifiedBy>Lluís Anglada</cp:lastModifiedBy>
  <cp:revision>177</cp:revision>
  <cp:lastPrinted>2019-05-14T17:24:03Z</cp:lastPrinted>
  <dcterms:created xsi:type="dcterms:W3CDTF">2014-01-30T17:03:07Z</dcterms:created>
  <dcterms:modified xsi:type="dcterms:W3CDTF">2019-05-20T14:34:42Z</dcterms:modified>
</cp:coreProperties>
</file>