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2" r:id="rId3"/>
    <p:sldId id="290" r:id="rId4"/>
    <p:sldId id="264" r:id="rId5"/>
    <p:sldId id="258" r:id="rId6"/>
    <p:sldId id="263" r:id="rId7"/>
    <p:sldId id="279" r:id="rId8"/>
    <p:sldId id="265" r:id="rId9"/>
    <p:sldId id="266" r:id="rId10"/>
    <p:sldId id="267" r:id="rId11"/>
    <p:sldId id="268" r:id="rId12"/>
    <p:sldId id="269" r:id="rId13"/>
    <p:sldId id="272" r:id="rId14"/>
    <p:sldId id="270" r:id="rId15"/>
    <p:sldId id="289" r:id="rId16"/>
    <p:sldId id="271" r:id="rId17"/>
    <p:sldId id="281" r:id="rId18"/>
    <p:sldId id="282" r:id="rId19"/>
    <p:sldId id="280" r:id="rId20"/>
    <p:sldId id="291" r:id="rId21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0B4"/>
    <a:srgbClr val="990099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8" autoAdjust="0"/>
    <p:restoredTop sz="9466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6FB8B6-E999-4B6A-BDF6-727BEB538D4C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noProof="0" smtClean="0"/>
              <a:t>Feu clic aquí per editar estils</a:t>
            </a:r>
          </a:p>
          <a:p>
            <a:pPr lvl="1"/>
            <a:r>
              <a:rPr lang="ca-ES" noProof="0" smtClean="0"/>
              <a:t>Segon nivell</a:t>
            </a:r>
          </a:p>
          <a:p>
            <a:pPr lvl="2"/>
            <a:r>
              <a:rPr lang="ca-ES" noProof="0" smtClean="0"/>
              <a:t>Tercer nivell</a:t>
            </a:r>
          </a:p>
          <a:p>
            <a:pPr lvl="3"/>
            <a:r>
              <a:rPr lang="ca-ES" noProof="0" smtClean="0"/>
              <a:t>Quart nivell</a:t>
            </a:r>
          </a:p>
          <a:p>
            <a:pPr lvl="4"/>
            <a:r>
              <a:rPr lang="ca-ES" noProof="0" smtClean="0"/>
              <a:t>Cinquè nivell</a:t>
            </a:r>
            <a:endParaRPr lang="ca-E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E337AD-678F-4E03-9773-1F38C23D5C97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40196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15363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5ECB47-BD7E-46B1-90A3-F248D8DF0CD1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a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39939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D5B353-42F2-434A-820D-BF58403DADD0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a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41987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F02EBD-F21A-4BC9-BC29-6067650B879F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a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44035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0F7062-7587-41F8-A932-971BE1B541ED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a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50179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0506CC-C137-4514-BAD7-FBEF2E96D6B0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a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46083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08609B-1FD0-4FEB-B220-5FDDBFC1E683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a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46083" name="Contenidor de número de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71F4B48-6B71-425A-8767-A92883471415}" type="slidenum">
              <a:rPr lang="ca-ES" sz="1200">
                <a:latin typeface="+mn-lt"/>
              </a:rPr>
              <a:pPr algn="r">
                <a:defRPr/>
              </a:pPr>
              <a:t>15</a:t>
            </a:fld>
            <a:endParaRPr lang="ca-E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48131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91193B-DE03-436E-9DBA-4E5B45879090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a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idor de capçalera 1"/>
          <p:cNvSpPr txBox="1">
            <a:spLocks noGrp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/>
          <a:lstStyle/>
          <a:p>
            <a:pPr defTabSz="922338"/>
            <a:r>
              <a:rPr lang="ca-ES" sz="1200">
                <a:latin typeface="Calibri" pitchFamily="34" charset="0"/>
              </a:rPr>
              <a:t>CARHUS + 2010</a:t>
            </a:r>
          </a:p>
        </p:txBody>
      </p:sp>
      <p:sp>
        <p:nvSpPr>
          <p:cNvPr id="71682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71684" name="Contenidor de número de diapositiva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 anchor="b"/>
          <a:lstStyle/>
          <a:p>
            <a:pPr algn="r" defTabSz="922338"/>
            <a:fld id="{5E89B6F1-9632-41E6-B984-DC52A2BC4C91}" type="slidenum">
              <a:rPr lang="ca-ES" sz="1200">
                <a:latin typeface="Calibri" pitchFamily="34" charset="0"/>
              </a:rPr>
              <a:pPr algn="r" defTabSz="922338"/>
              <a:t>17</a:t>
            </a:fld>
            <a:endParaRPr lang="ca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Contenidor de capçalera 1"/>
          <p:cNvSpPr txBox="1">
            <a:spLocks noGrp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/>
          <a:lstStyle/>
          <a:p>
            <a:pPr defTabSz="922338"/>
            <a:r>
              <a:rPr lang="ca-ES" sz="1200">
                <a:latin typeface="Calibri" pitchFamily="34" charset="0"/>
              </a:rPr>
              <a:t>CARHUS + 2010</a:t>
            </a:r>
          </a:p>
        </p:txBody>
      </p:sp>
      <p:sp>
        <p:nvSpPr>
          <p:cNvPr id="73730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73732" name="Contenidor de número de diapositiva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 anchor="b"/>
          <a:lstStyle/>
          <a:p>
            <a:pPr algn="r" defTabSz="922338"/>
            <a:fld id="{E4B530B8-5FAE-4C16-A5C5-4EA6FE5C216A}" type="slidenum">
              <a:rPr lang="ca-ES" sz="1200">
                <a:latin typeface="Calibri" pitchFamily="34" charset="0"/>
              </a:rPr>
              <a:pPr algn="r" defTabSz="922338"/>
              <a:t>18</a:t>
            </a:fld>
            <a:endParaRPr lang="ca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Contenidor de capçalera 1"/>
          <p:cNvSpPr txBox="1">
            <a:spLocks noGrp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/>
          <a:lstStyle/>
          <a:p>
            <a:pPr defTabSz="922338"/>
            <a:r>
              <a:rPr lang="ca-ES" sz="1200">
                <a:latin typeface="Calibri" pitchFamily="34" charset="0"/>
              </a:rPr>
              <a:t>CARHUS + 2010</a:t>
            </a:r>
          </a:p>
        </p:txBody>
      </p:sp>
      <p:sp>
        <p:nvSpPr>
          <p:cNvPr id="75778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75780" name="Contenidor de número de diapositiva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 anchor="b"/>
          <a:lstStyle/>
          <a:p>
            <a:pPr algn="r" defTabSz="922338"/>
            <a:fld id="{C6716433-8066-46B7-A40E-86BA5BF2B69E}" type="slidenum">
              <a:rPr lang="ca-ES" sz="1200">
                <a:latin typeface="Calibri" pitchFamily="34" charset="0"/>
              </a:rPr>
              <a:pPr algn="r" defTabSz="922338"/>
              <a:t>19</a:t>
            </a:fld>
            <a:endParaRPr lang="ca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idor de capçalera 1"/>
          <p:cNvSpPr txBox="1">
            <a:spLocks noGrp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/>
          <a:lstStyle/>
          <a:p>
            <a:pPr defTabSz="922338"/>
            <a:r>
              <a:rPr lang="ca-ES" sz="1200">
                <a:latin typeface="Calibri" pitchFamily="34" charset="0"/>
              </a:rPr>
              <a:t>CARHUS + 2010</a:t>
            </a:r>
          </a:p>
        </p:txBody>
      </p:sp>
      <p:sp>
        <p:nvSpPr>
          <p:cNvPr id="17410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17412" name="Contenidor de número de diapositiva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 anchor="b"/>
          <a:lstStyle/>
          <a:p>
            <a:pPr algn="r" defTabSz="922338"/>
            <a:fld id="{58DD49A2-D7B4-47E9-A739-0EC865264DC0}" type="slidenum">
              <a:rPr lang="ca-ES" sz="1200">
                <a:latin typeface="Calibri" pitchFamily="34" charset="0"/>
              </a:rPr>
              <a:pPr algn="r" defTabSz="922338"/>
              <a:t>2</a:t>
            </a:fld>
            <a:endParaRPr lang="ca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62467" name="Contenidor de número de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7A1D00E-C8DE-44F4-B10B-79A71D7D4E50}" type="slidenum">
              <a:rPr lang="ca-ES" sz="1200">
                <a:latin typeface="+mn-lt"/>
              </a:rPr>
              <a:pPr algn="r">
                <a:defRPr/>
              </a:pPr>
              <a:t>20</a:t>
            </a:fld>
            <a:endParaRPr lang="ca-E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idor de capçalera 1"/>
          <p:cNvSpPr txBox="1">
            <a:spLocks noGrp="1"/>
          </p:cNvSpPr>
          <p:nvPr/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/>
          <a:lstStyle/>
          <a:p>
            <a:pPr defTabSz="922338"/>
            <a:r>
              <a:rPr lang="ca-ES" sz="1200">
                <a:latin typeface="Calibri" pitchFamily="34" charset="0"/>
              </a:rPr>
              <a:t>CARHUS + 2010</a:t>
            </a:r>
          </a:p>
        </p:txBody>
      </p:sp>
      <p:sp>
        <p:nvSpPr>
          <p:cNvPr id="17410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17412" name="Contenidor de número de diapositiva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9" tIns="46154" rIns="92309" bIns="46154" anchor="b"/>
          <a:lstStyle/>
          <a:p>
            <a:pPr algn="r" defTabSz="922338"/>
            <a:fld id="{58DD49A2-D7B4-47E9-A739-0EC865264DC0}" type="slidenum">
              <a:rPr lang="ca-ES" sz="1200">
                <a:latin typeface="Calibri" pitchFamily="34" charset="0"/>
              </a:rPr>
              <a:pPr algn="r" defTabSz="922338"/>
              <a:t>3</a:t>
            </a:fld>
            <a:endParaRPr lang="ca-E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31747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326F36-C450-4F74-8AF5-C8A688F8DE3A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a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19459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D5761E-0166-4ED4-8EA0-C84CED3DECB2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a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29699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9B5BA-A486-475F-9A64-6548A088B07C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a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33795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43661E-ED0A-4AB3-8C4A-4C5219559BE7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a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35843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B5ECF8-F2C9-4B93-93D7-6D645FC42BD8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a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smtClean="0"/>
          </a:p>
        </p:txBody>
      </p:sp>
      <p:sp>
        <p:nvSpPr>
          <p:cNvPr id="37891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4C5DE2-9458-45C6-BF64-5EFDD6D0D2EB}" type="slidenum">
              <a:rPr lang="ca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474-AB49-4621-B20D-0428395E4833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C4B28-A046-4040-BDA4-B924F8A22B5F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4999-EDE6-4192-B184-5C1A20F6A905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8C1B3-1429-4AED-8AE4-0CD4B7DF0DEA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B5870-B322-4B88-8805-8F67634BE349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48007-BF8C-40F2-88CE-E047A9ED63E4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CF46A-672E-400D-9ADC-D13B1BC5B86E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A4D28-B942-49A1-B749-DE43EA85D36C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D85F1-FA59-4641-9D72-0B0BB58DAFEF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3429-B755-4EAC-B4C2-B5466A34062B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97FF-25C5-4D52-B3C5-8E7E40C35255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6774-0370-4F05-B22F-4543C8AE3FF8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5EC03-B4B4-4265-8FFE-BCADA13F6353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8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C1F1-1FFD-40E9-8C5A-EC0F09BC1287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20075-E319-44D1-B1B2-AA16F78A1854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4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831ED-62D9-42F8-BE80-B23EFCE87E98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E6D2D-02A9-4337-8502-777B55E60DF2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3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A5A8-7446-4527-8DE5-25848DC8EC22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34735-7EFA-4571-BC07-6AC5FC62CB4F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ED5DB-21CF-48A8-9FC4-6E46A46E4718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ECEE5-860D-4813-B030-F4989F18C738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F7825-F4CC-4240-B158-753C1DE87D35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Feu clic aquí per editar l'estil</a:t>
            </a:r>
          </a:p>
        </p:txBody>
      </p:sp>
      <p:sp>
        <p:nvSpPr>
          <p:cNvPr id="1027" name="Contenidor de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0BF64-A358-4F5E-837D-E81E06D0C3F1}" type="datetimeFigureOut">
              <a:rPr lang="ca-ES"/>
              <a:pPr>
                <a:defRPr/>
              </a:pPr>
              <a:t>10/05/2012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37EF8C-D836-4BA2-8A91-BAC4E548372C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encat.cat/agaur" TargetMode="External"/><Relationship Id="rId5" Type="http://schemas.openxmlformats.org/officeDocument/2006/relationships/hyperlink" Target="http://www.cerca.cat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ChangeArrowheads="1"/>
          </p:cNvSpPr>
          <p:nvPr/>
        </p:nvSpPr>
        <p:spPr bwMode="auto">
          <a:xfrm>
            <a:off x="683568" y="1761108"/>
            <a:ext cx="8126412" cy="2185214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es-ES" sz="3600" dirty="0">
                <a:solidFill>
                  <a:srgbClr val="FFFF00"/>
                </a:solidFill>
                <a:latin typeface="Calibri" pitchFamily="34" charset="0"/>
              </a:rPr>
              <a:t>Clasificación en Ciencias Sociales y Humanas</a:t>
            </a:r>
            <a:r>
              <a:rPr lang="es-ES" sz="3600" b="1" dirty="0">
                <a:solidFill>
                  <a:srgbClr val="FFFF00"/>
                </a:solidFill>
                <a:latin typeface="Calibri" pitchFamily="34" charset="0"/>
              </a:rPr>
              <a:t>: Carhus Plus</a:t>
            </a:r>
            <a:r>
              <a:rPr lang="es-ES" sz="3600" b="1" dirty="0" smtClean="0">
                <a:solidFill>
                  <a:srgbClr val="FFFF00"/>
                </a:solidFill>
                <a:latin typeface="Calibri" pitchFamily="34" charset="0"/>
              </a:rPr>
              <a:t>+</a:t>
            </a:r>
          </a:p>
          <a:p>
            <a:pPr algn="ctr">
              <a:buFont typeface="Arial" charset="0"/>
              <a:buNone/>
            </a:pPr>
            <a:endParaRPr lang="es-ES" sz="3600" b="1" dirty="0">
              <a:solidFill>
                <a:srgbClr val="FFFF00"/>
              </a:solidFill>
              <a:latin typeface="Calibri" pitchFamily="34" charset="0"/>
            </a:endParaRPr>
          </a:p>
          <a:p>
            <a:pPr algn="ctr">
              <a:buFont typeface="Arial" charset="0"/>
              <a:buNone/>
            </a:pPr>
            <a:r>
              <a:rPr lang="es-ES" sz="2800" dirty="0" err="1" smtClean="0">
                <a:solidFill>
                  <a:srgbClr val="FFFF00"/>
                </a:solidFill>
                <a:latin typeface="Calibri" pitchFamily="34" charset="0"/>
              </a:rPr>
              <a:t>València</a:t>
            </a:r>
            <a:r>
              <a:rPr lang="es-ES" sz="2800" dirty="0">
                <a:solidFill>
                  <a:srgbClr val="FFFF00"/>
                </a:solidFill>
                <a:latin typeface="Calibri" pitchFamily="34" charset="0"/>
              </a:rPr>
              <a:t>, 10 de mayo de 2012</a:t>
            </a:r>
            <a:endParaRPr lang="ca-ES" sz="2800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4338" name="QuadreDeText 3"/>
          <p:cNvSpPr txBox="1">
            <a:spLocks noChangeArrowheads="1"/>
          </p:cNvSpPr>
          <p:nvPr/>
        </p:nvSpPr>
        <p:spPr bwMode="auto">
          <a:xfrm>
            <a:off x="4716463" y="4935538"/>
            <a:ext cx="4310062" cy="1422400"/>
          </a:xfrm>
          <a:prstGeom prst="rect">
            <a:avLst/>
          </a:prstGeom>
          <a:solidFill>
            <a:srgbClr val="C6D9F1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tIns="144000">
            <a:spAutoFit/>
          </a:bodyPr>
          <a:lstStyle/>
          <a:p>
            <a:pPr algn="r"/>
            <a:r>
              <a:rPr lang="es-ES" sz="2000" b="1">
                <a:latin typeface="Calibri" pitchFamily="34" charset="0"/>
                <a:ea typeface="ＭＳ Ｐゴシック"/>
                <a:cs typeface="ＭＳ Ｐゴシック"/>
              </a:rPr>
              <a:t>Lluís Rovira</a:t>
            </a:r>
          </a:p>
          <a:p>
            <a:pPr algn="r"/>
            <a:r>
              <a:rPr lang="es-ES" sz="2000" b="1">
                <a:latin typeface="Calibri" pitchFamily="34" charset="0"/>
                <a:ea typeface="ＭＳ Ｐゴシック"/>
                <a:cs typeface="ＭＳ Ｐゴシック"/>
              </a:rPr>
              <a:t>Director  de  ICERCA</a:t>
            </a:r>
          </a:p>
          <a:p>
            <a:pPr algn="r"/>
            <a:r>
              <a:rPr lang="es-ES" sz="2000" b="1">
                <a:latin typeface="Calibri" pitchFamily="34" charset="0"/>
                <a:ea typeface="ＭＳ Ｐゴシック"/>
                <a:cs typeface="ＭＳ Ｐゴシック"/>
              </a:rPr>
              <a:t>Responsable de CARHUS +</a:t>
            </a:r>
          </a:p>
          <a:p>
            <a:pPr algn="r"/>
            <a:r>
              <a:rPr lang="es-ES" sz="2000" b="1">
                <a:latin typeface="Calibri" pitchFamily="34" charset="0"/>
                <a:ea typeface="ＭＳ Ｐゴシック"/>
                <a:cs typeface="ＭＳ Ｐゴシック"/>
              </a:rPr>
              <a:t>AGAUR - Generalitat de Catalunya </a:t>
            </a:r>
            <a:endParaRPr lang="ca-ES" sz="2000" b="1">
              <a:latin typeface="Calibri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14339" name="Picture 7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40" name="Group 2"/>
          <p:cNvGrpSpPr>
            <a:grpSpLocks/>
          </p:cNvGrpSpPr>
          <p:nvPr/>
        </p:nvGrpSpPr>
        <p:grpSpPr bwMode="auto">
          <a:xfrm>
            <a:off x="2411413" y="5734050"/>
            <a:ext cx="2627312" cy="4319588"/>
            <a:chOff x="0" y="119"/>
            <a:chExt cx="1655" cy="2721"/>
          </a:xfrm>
        </p:grpSpPr>
        <p:pic>
          <p:nvPicPr>
            <p:cNvPr id="14341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2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ol 1"/>
          <p:cNvSpPr txBox="1">
            <a:spLocks/>
          </p:cNvSpPr>
          <p:nvPr/>
        </p:nvSpPr>
        <p:spPr bwMode="auto">
          <a:xfrm>
            <a:off x="0" y="1205880"/>
            <a:ext cx="8915400" cy="1143000"/>
          </a:xfrm>
          <a:prstGeom prst="rect">
            <a:avLst/>
          </a:prstGeom>
          <a:noFill/>
          <a:extLst/>
        </p:spPr>
        <p:txBody>
          <a:bodyPr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ea typeface="ＭＳ Ｐゴシック" pitchFamily="34" charset="-128"/>
              </a:rPr>
              <a:t>Formato (25%)</a:t>
            </a:r>
            <a:br>
              <a:rPr lang="es-ES" dirty="0" smtClean="0">
                <a:ea typeface="ＭＳ Ｐゴシック" pitchFamily="34" charset="-128"/>
              </a:rPr>
            </a:br>
            <a:endParaRPr lang="ca-ES" dirty="0">
              <a:ea typeface="ＭＳ Ｐゴシック" pitchFamily="34" charset="-128"/>
            </a:endParaRPr>
          </a:p>
        </p:txBody>
      </p:sp>
      <p:sp>
        <p:nvSpPr>
          <p:cNvPr id="30722" name="Contenidor de contingut 2"/>
          <p:cNvSpPr txBox="1">
            <a:spLocks/>
          </p:cNvSpPr>
          <p:nvPr/>
        </p:nvSpPr>
        <p:spPr bwMode="auto">
          <a:xfrm>
            <a:off x="625152" y="2028155"/>
            <a:ext cx="8915400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800" dirty="0" err="1">
                <a:latin typeface="Calibri" pitchFamily="34" charset="0"/>
                <a:ea typeface="ＭＳ Ｐゴシック"/>
                <a:cs typeface="ＭＳ Ｐゴシック"/>
              </a:rPr>
              <a:t>Afiliciación</a:t>
            </a:r>
            <a:r>
              <a:rPr lang="es-ES" sz="2800" dirty="0">
                <a:latin typeface="Calibri" pitchFamily="34" charset="0"/>
                <a:ea typeface="ＭＳ Ｐゴシック"/>
                <a:cs typeface="ＭＳ Ｐゴシック"/>
              </a:rPr>
              <a:t> de los autores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800" dirty="0">
                <a:latin typeface="Calibri" pitchFamily="34" charset="0"/>
                <a:ea typeface="ＭＳ Ｐゴシック"/>
                <a:cs typeface="ＭＳ Ｐゴシック"/>
              </a:rPr>
              <a:t>Cumplimiento de la periodicidad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800" dirty="0">
                <a:latin typeface="Calibri" pitchFamily="34" charset="0"/>
                <a:ea typeface="ＭＳ Ｐゴシック"/>
                <a:cs typeface="ＭＳ Ｐゴシック"/>
              </a:rPr>
              <a:t>Resumen en inglés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800" dirty="0">
                <a:latin typeface="Calibri" pitchFamily="34" charset="0"/>
                <a:ea typeface="ＭＳ Ｐゴシック"/>
                <a:cs typeface="ＭＳ Ｐゴシック"/>
              </a:rPr>
              <a:t>Palabras clave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800" dirty="0">
                <a:latin typeface="Calibri" pitchFamily="34" charset="0"/>
                <a:ea typeface="ＭＳ Ｐゴシック"/>
                <a:cs typeface="ＭＳ Ｐゴシック"/>
              </a:rPr>
              <a:t>Instrucciones a los autores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800" dirty="0">
                <a:latin typeface="Calibri" pitchFamily="34" charset="0"/>
                <a:ea typeface="ＭＳ Ｐゴシック"/>
                <a:cs typeface="ＭＳ Ｐゴシック"/>
              </a:rPr>
              <a:t>Visualización de los miembros del consejo editorial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a-ES" sz="2800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0723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30724" name="Picture 8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25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30726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27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ol 1"/>
          <p:cNvSpPr txBox="1">
            <a:spLocks/>
          </p:cNvSpPr>
          <p:nvPr/>
        </p:nvSpPr>
        <p:spPr bwMode="auto">
          <a:xfrm>
            <a:off x="107950" y="1206500"/>
            <a:ext cx="8915400" cy="1143000"/>
          </a:xfrm>
          <a:prstGeom prst="rect">
            <a:avLst/>
          </a:prstGeom>
          <a:noFill/>
          <a:extLst/>
        </p:spPr>
        <p:txBody>
          <a:bodyPr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ea typeface="ＭＳ Ｐゴシック" pitchFamily="34" charset="-128"/>
              </a:rPr>
              <a:t>Sistema de </a:t>
            </a:r>
            <a:r>
              <a:rPr lang="es-ES" dirty="0" smtClean="0">
                <a:ea typeface="ＭＳ Ｐゴシック" pitchFamily="34" charset="-128"/>
              </a:rPr>
              <a:t>evaluación/revisión en </a:t>
            </a:r>
            <a:r>
              <a:rPr lang="es-ES" dirty="0" smtClean="0">
                <a:ea typeface="ＭＳ Ｐゴシック" pitchFamily="34" charset="-128"/>
              </a:rPr>
              <a:t>la revista (12,5%)</a:t>
            </a:r>
            <a:endParaRPr lang="ca-ES" dirty="0">
              <a:ea typeface="ＭＳ Ｐゴシック" pitchFamily="34" charset="-128"/>
            </a:endParaRPr>
          </a:p>
        </p:txBody>
      </p:sp>
      <p:sp>
        <p:nvSpPr>
          <p:cNvPr id="32770" name="Contenidor de contingut 2"/>
          <p:cNvSpPr txBox="1">
            <a:spLocks/>
          </p:cNvSpPr>
          <p:nvPr/>
        </p:nvSpPr>
        <p:spPr bwMode="auto">
          <a:xfrm>
            <a:off x="769938" y="2852738"/>
            <a:ext cx="891540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3200" dirty="0" smtClean="0">
                <a:latin typeface="Calibri" pitchFamily="34" charset="0"/>
                <a:ea typeface="ＭＳ Ｐゴシック"/>
                <a:cs typeface="ＭＳ Ｐゴシック"/>
              </a:rPr>
              <a:t>Revisión</a:t>
            </a:r>
            <a:r>
              <a:rPr lang="es-ES" sz="3200" dirty="0" smtClean="0">
                <a:latin typeface="Calibri" pitchFamily="34" charset="0"/>
                <a:ea typeface="ＭＳ Ｐゴシック"/>
                <a:cs typeface="ＭＳ Ｐゴシック"/>
              </a:rPr>
              <a:t> </a:t>
            </a:r>
            <a:r>
              <a:rPr lang="es-ES" sz="3200" dirty="0">
                <a:latin typeface="Calibri" pitchFamily="34" charset="0"/>
                <a:ea typeface="ＭＳ Ｐゴシック"/>
                <a:cs typeface="ＭＳ Ｐゴシック"/>
              </a:rPr>
              <a:t>de los artículos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3200" dirty="0" smtClean="0">
                <a:latin typeface="Calibri" pitchFamily="34" charset="0"/>
                <a:ea typeface="ＭＳ Ｐゴシック"/>
                <a:cs typeface="ＭＳ Ｐゴシック"/>
              </a:rPr>
              <a:t>Revisores externos</a:t>
            </a:r>
            <a:endParaRPr lang="ca-ES" sz="3200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32772" name="Picture 8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3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32774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5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ol 1"/>
          <p:cNvSpPr txBox="1">
            <a:spLocks/>
          </p:cNvSpPr>
          <p:nvPr/>
        </p:nvSpPr>
        <p:spPr bwMode="auto">
          <a:xfrm>
            <a:off x="495300" y="1206500"/>
            <a:ext cx="8915400" cy="1143000"/>
          </a:xfrm>
          <a:prstGeom prst="rect">
            <a:avLst/>
          </a:prstGeom>
          <a:noFill/>
          <a:extLst/>
        </p:spPr>
        <p:txBody>
          <a:bodyPr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smtClean="0">
                <a:ea typeface="ＭＳ Ｐゴシック" pitchFamily="34" charset="-128"/>
              </a:rPr>
              <a:t>Comité editorial</a:t>
            </a:r>
            <a:r>
              <a:rPr lang="ca-ES" smtClean="0">
                <a:ea typeface="ＭＳ Ｐゴシック" pitchFamily="34" charset="-128"/>
              </a:rPr>
              <a:t/>
            </a:r>
            <a:br>
              <a:rPr lang="ca-ES" smtClean="0">
                <a:ea typeface="ＭＳ Ｐゴシック" pitchFamily="34" charset="-128"/>
              </a:rPr>
            </a:br>
            <a:r>
              <a:rPr lang="ca-ES" smtClean="0">
                <a:ea typeface="ＭＳ Ｐゴシック" pitchFamily="34" charset="-128"/>
              </a:rPr>
              <a:t>(12,5%)</a:t>
            </a:r>
            <a:endParaRPr lang="ca-ES" dirty="0">
              <a:ea typeface="ＭＳ Ｐゴシック" pitchFamily="34" charset="-128"/>
            </a:endParaRPr>
          </a:p>
        </p:txBody>
      </p:sp>
      <p:sp>
        <p:nvSpPr>
          <p:cNvPr id="34818" name="Contenidor de contingut 2"/>
          <p:cNvSpPr txBox="1">
            <a:spLocks/>
          </p:cNvSpPr>
          <p:nvPr/>
        </p:nvSpPr>
        <p:spPr bwMode="auto">
          <a:xfrm>
            <a:off x="1273175" y="3068638"/>
            <a:ext cx="8915400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3200">
                <a:latin typeface="Calibri" pitchFamily="34" charset="0"/>
                <a:ea typeface="ＭＳ Ｐゴシック"/>
                <a:cs typeface="ＭＳ Ｐゴシック"/>
              </a:rPr>
              <a:t>Existencia de comité editorial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3200">
                <a:latin typeface="Calibri" pitchFamily="34" charset="0"/>
                <a:ea typeface="ＭＳ Ｐゴシック"/>
                <a:cs typeface="ＭＳ Ｐゴシック"/>
              </a:rPr>
              <a:t>Comité editorial internacional</a:t>
            </a:r>
            <a:endParaRPr lang="ca-ES" sz="32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34820" name="Picture 8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821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34822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3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ítol 1"/>
          <p:cNvSpPr txBox="1">
            <a:spLocks/>
          </p:cNvSpPr>
          <p:nvPr/>
        </p:nvSpPr>
        <p:spPr bwMode="auto">
          <a:xfrm>
            <a:off x="250825" y="12065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a-ES" sz="44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62466" name="Contenidor de contingut 2"/>
          <p:cNvSpPr txBox="1">
            <a:spLocks/>
          </p:cNvSpPr>
          <p:nvPr/>
        </p:nvSpPr>
        <p:spPr bwMode="auto">
          <a:xfrm>
            <a:off x="0" y="3573463"/>
            <a:ext cx="8915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s-ES" sz="3200">
                <a:latin typeface="Calibri" pitchFamily="34" charset="0"/>
                <a:ea typeface="ＭＳ Ｐゴシック"/>
                <a:cs typeface="ＭＳ Ｐゴシック"/>
              </a:rPr>
              <a:t>	</a:t>
            </a:r>
            <a:endParaRPr lang="ca-ES" sz="3200">
              <a:latin typeface="Calibri" pitchFamily="34" charset="0"/>
              <a:ea typeface="ＭＳ Ｐゴシック"/>
              <a:cs typeface="ＭＳ Ｐゴシック"/>
            </a:endParaRPr>
          </a:p>
        </p:txBody>
      </p:sp>
      <p:graphicFrame>
        <p:nvGraphicFramePr>
          <p:cNvPr id="49752" name="Group 6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987621"/>
              </p:ext>
            </p:extLst>
          </p:nvPr>
        </p:nvGraphicFramePr>
        <p:xfrm>
          <a:off x="611560" y="836712"/>
          <a:ext cx="7956549" cy="4495708"/>
        </p:xfrm>
        <a:graphic>
          <a:graphicData uri="http://schemas.openxmlformats.org/drawingml/2006/table">
            <a:tbl>
              <a:tblPr/>
              <a:tblGrid>
                <a:gridCol w="4120593"/>
                <a:gridCol w="766198"/>
                <a:gridCol w="767853"/>
                <a:gridCol w="767853"/>
                <a:gridCol w="766199"/>
                <a:gridCol w="767853"/>
              </a:tblGrid>
              <a:tr h="4390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a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Nº de revistas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ANTROPOLOGÍA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ARTES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COMUNICACIÓN E INFORMACIÓN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DERECHO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375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ECONOMÍA</a:t>
                      </a:r>
                      <a:endParaRPr kumimoji="0" lang="ca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EDUCACIÓN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ESTUDIOS RELIGIOSOS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FILOLOGÍA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815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227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FILOSOFÍA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247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MULTIDISCIPLINAR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378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GEOGRAFÍA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HISTORIA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612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131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210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PSICOLOGÍA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568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226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298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SOCIOLOGÍA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167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4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4953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2049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1437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1303</a:t>
                      </a:r>
                      <a:endParaRPr kumimoji="0" lang="ca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</a:t>
                      </a:r>
                      <a:endParaRPr kumimoji="0" lang="ca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89" name="Rectangle 6"/>
          <p:cNvSpPr>
            <a:spLocks noChangeArrowheads="1"/>
          </p:cNvSpPr>
          <p:nvPr/>
        </p:nvSpPr>
        <p:spPr bwMode="auto">
          <a:xfrm>
            <a:off x="539626" y="116632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 dirty="0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62590" name="Picture 130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591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62592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593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1"/>
          <p:cNvSpPr>
            <a:spLocks noChangeArrowheads="1"/>
          </p:cNvSpPr>
          <p:nvPr/>
        </p:nvSpPr>
        <p:spPr bwMode="auto">
          <a:xfrm>
            <a:off x="755650" y="1057385"/>
            <a:ext cx="7667625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a-ES" sz="3200" b="1" dirty="0">
                <a:latin typeface="Calibri" pitchFamily="34" charset="0"/>
              </a:rPr>
              <a:t>Catalanística(1)</a:t>
            </a:r>
            <a:endParaRPr lang="ca-ES" sz="3200" dirty="0">
              <a:latin typeface="Calibri" pitchFamily="34" charset="0"/>
            </a:endParaRPr>
          </a:p>
          <a:p>
            <a:pPr algn="ctr"/>
            <a:r>
              <a:rPr lang="ca-ES" sz="2400" b="1" dirty="0">
                <a:latin typeface="Calibri" pitchFamily="34" charset="0"/>
              </a:rPr>
              <a:t>(</a:t>
            </a:r>
            <a:r>
              <a:rPr lang="ca-ES" sz="2400" b="1" dirty="0" err="1">
                <a:latin typeface="Calibri" pitchFamily="34" charset="0"/>
              </a:rPr>
              <a:t>Areas</a:t>
            </a:r>
            <a:r>
              <a:rPr lang="ca-ES" sz="2400" b="1" dirty="0">
                <a:latin typeface="Calibri" pitchFamily="34" charset="0"/>
              </a:rPr>
              <a:t> de historia, </a:t>
            </a:r>
            <a:r>
              <a:rPr lang="ca-ES" sz="2400" b="1" dirty="0" err="1">
                <a:latin typeface="Calibri" pitchFamily="34" charset="0"/>
              </a:rPr>
              <a:t>lengua</a:t>
            </a:r>
            <a:r>
              <a:rPr lang="ca-ES" sz="2400" b="1" dirty="0">
                <a:latin typeface="Calibri" pitchFamily="34" charset="0"/>
              </a:rPr>
              <a:t> y cultura </a:t>
            </a:r>
            <a:r>
              <a:rPr lang="ca-ES" sz="2400" b="1" dirty="0" err="1">
                <a:latin typeface="Calibri" pitchFamily="34" charset="0"/>
              </a:rPr>
              <a:t>catalanas</a:t>
            </a:r>
            <a:r>
              <a:rPr lang="ca-ES" sz="2400" b="1" dirty="0" smtClean="0">
                <a:latin typeface="Calibri" pitchFamily="34" charset="0"/>
              </a:rPr>
              <a:t>)</a:t>
            </a:r>
          </a:p>
          <a:p>
            <a:pPr algn="ctr"/>
            <a:endParaRPr lang="ca-ES" sz="2400" b="1" dirty="0">
              <a:latin typeface="Calibri" pitchFamily="34" charset="0"/>
            </a:endParaRPr>
          </a:p>
          <a:p>
            <a:pPr algn="ctr"/>
            <a:r>
              <a:rPr lang="ca-ES" sz="2400" b="1" i="1" dirty="0" smtClean="0">
                <a:latin typeface="Calibri" pitchFamily="34" charset="0"/>
              </a:rPr>
              <a:t>«</a:t>
            </a:r>
            <a:r>
              <a:rPr lang="ca-ES" sz="2400" b="1" i="1" dirty="0" err="1">
                <a:latin typeface="Calibri" pitchFamily="34" charset="0"/>
              </a:rPr>
              <a:t>dificultad</a:t>
            </a:r>
            <a:r>
              <a:rPr lang="ca-ES" sz="2400" b="1" i="1" dirty="0">
                <a:latin typeface="Calibri" pitchFamily="34" charset="0"/>
              </a:rPr>
              <a:t> del </a:t>
            </a:r>
            <a:r>
              <a:rPr lang="ca-ES" sz="2400" b="1" i="1" dirty="0" err="1">
                <a:latin typeface="Calibri" pitchFamily="34" charset="0"/>
              </a:rPr>
              <a:t>area</a:t>
            </a:r>
            <a:r>
              <a:rPr lang="ca-ES" sz="2400" b="1" i="1" dirty="0">
                <a:latin typeface="Calibri" pitchFamily="34" charset="0"/>
              </a:rPr>
              <a:t> para </a:t>
            </a:r>
            <a:r>
              <a:rPr lang="ca-ES" sz="2400" b="1" i="1" dirty="0" err="1">
                <a:latin typeface="Calibri" pitchFamily="34" charset="0"/>
              </a:rPr>
              <a:t>tener</a:t>
            </a:r>
            <a:r>
              <a:rPr lang="ca-ES" sz="2400" b="1" i="1" dirty="0">
                <a:latin typeface="Calibri" pitchFamily="34" charset="0"/>
              </a:rPr>
              <a:t> </a:t>
            </a:r>
            <a:r>
              <a:rPr lang="ca-ES" sz="2400" b="1" i="1" dirty="0" err="1">
                <a:latin typeface="Calibri" pitchFamily="34" charset="0"/>
              </a:rPr>
              <a:t>revistas</a:t>
            </a:r>
            <a:r>
              <a:rPr lang="ca-ES" sz="2400" b="1" i="1" dirty="0">
                <a:latin typeface="Calibri" pitchFamily="34" charset="0"/>
              </a:rPr>
              <a:t> a </a:t>
            </a:r>
            <a:r>
              <a:rPr lang="ca-ES" sz="2400" b="1" i="1" dirty="0" err="1">
                <a:latin typeface="Calibri" pitchFamily="34" charset="0"/>
              </a:rPr>
              <a:t>nivel</a:t>
            </a:r>
            <a:r>
              <a:rPr lang="ca-ES" sz="2400" b="1" i="1" dirty="0">
                <a:latin typeface="Calibri" pitchFamily="34" charset="0"/>
              </a:rPr>
              <a:t> A </a:t>
            </a:r>
            <a:r>
              <a:rPr lang="ca-ES" sz="2400" b="1" i="1" dirty="0" smtClean="0">
                <a:latin typeface="Calibri" pitchFamily="34" charset="0"/>
              </a:rPr>
              <a:t>y B»</a:t>
            </a:r>
            <a:endParaRPr lang="ca-ES" sz="2400" b="1" i="1" dirty="0">
              <a:latin typeface="Calibri" pitchFamily="34" charset="0"/>
            </a:endParaRPr>
          </a:p>
          <a:p>
            <a:pPr algn="ctr"/>
            <a:endParaRPr lang="ca-ES" sz="2400" b="1" dirty="0" smtClean="0">
              <a:latin typeface="Calibri" pitchFamily="34" charset="0"/>
            </a:endParaRPr>
          </a:p>
          <a:p>
            <a:pPr algn="ctr"/>
            <a:r>
              <a:rPr lang="ca-ES" sz="2400" b="1" dirty="0" err="1" smtClean="0">
                <a:latin typeface="Calibri" pitchFamily="34" charset="0"/>
              </a:rPr>
              <a:t>Clasificación</a:t>
            </a:r>
            <a:r>
              <a:rPr lang="ca-ES" sz="2400" b="1" dirty="0" smtClean="0">
                <a:latin typeface="Calibri" pitchFamily="34" charset="0"/>
              </a:rPr>
              <a:t> </a:t>
            </a:r>
            <a:r>
              <a:rPr lang="ca-ES" sz="2400" b="1" dirty="0" err="1" smtClean="0">
                <a:latin typeface="Calibri" pitchFamily="34" charset="0"/>
              </a:rPr>
              <a:t>cuantitativa</a:t>
            </a:r>
            <a:r>
              <a:rPr lang="ca-ES" sz="2400" b="1" dirty="0" smtClean="0">
                <a:latin typeface="Calibri" pitchFamily="34" charset="0"/>
              </a:rPr>
              <a:t> en </a:t>
            </a:r>
            <a:r>
              <a:rPr lang="ca-ES" sz="2400" b="1" dirty="0" err="1" smtClean="0">
                <a:latin typeface="Calibri" pitchFamily="34" charset="0"/>
              </a:rPr>
              <a:t>función</a:t>
            </a:r>
            <a:r>
              <a:rPr lang="ca-ES" sz="2400" b="1" dirty="0" smtClean="0">
                <a:latin typeface="Calibri" pitchFamily="34" charset="0"/>
              </a:rPr>
              <a:t> valores </a:t>
            </a:r>
            <a:r>
              <a:rPr lang="ca-ES" sz="2400" b="1" dirty="0" err="1" smtClean="0">
                <a:latin typeface="Calibri" pitchFamily="34" charset="0"/>
              </a:rPr>
              <a:t>obtenidos</a:t>
            </a:r>
            <a:r>
              <a:rPr lang="ca-ES" sz="2400" b="1" dirty="0" smtClean="0">
                <a:latin typeface="Calibri" pitchFamily="34" charset="0"/>
              </a:rPr>
              <a:t> a partir de </a:t>
            </a:r>
            <a:r>
              <a:rPr lang="ca-ES" sz="2400" b="1" dirty="0" err="1" smtClean="0">
                <a:latin typeface="Calibri" pitchFamily="34" charset="0"/>
              </a:rPr>
              <a:t>parámetros</a:t>
            </a:r>
            <a:r>
              <a:rPr lang="ca-ES" sz="2400" b="1" dirty="0" smtClean="0">
                <a:latin typeface="Calibri" pitchFamily="34" charset="0"/>
              </a:rPr>
              <a:t> </a:t>
            </a:r>
            <a:r>
              <a:rPr lang="ca-ES" sz="2400" b="1" dirty="0" err="1" smtClean="0">
                <a:latin typeface="Calibri" pitchFamily="34" charset="0"/>
              </a:rPr>
              <a:t>ciomo</a:t>
            </a:r>
            <a:r>
              <a:rPr lang="ca-ES" sz="2400" b="1" dirty="0" smtClean="0">
                <a:latin typeface="Calibri" pitchFamily="34" charset="0"/>
              </a:rPr>
              <a:t> formato y sistema de </a:t>
            </a:r>
            <a:r>
              <a:rPr lang="ca-ES" sz="2400" b="1" dirty="0" err="1" smtClean="0">
                <a:latin typeface="Calibri" pitchFamily="34" charset="0"/>
              </a:rPr>
              <a:t>revisión</a:t>
            </a:r>
            <a:endParaRPr lang="ca-ES" sz="2400" b="1" dirty="0" smtClean="0">
              <a:latin typeface="Calibri" pitchFamily="34" charset="0"/>
            </a:endParaRPr>
          </a:p>
          <a:p>
            <a:pPr algn="ctr"/>
            <a:endParaRPr lang="ca-ES" sz="2400" b="1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a-ES" sz="2400" dirty="0" smtClean="0">
                <a:latin typeface="Calibri" pitchFamily="34" charset="0"/>
              </a:rPr>
              <a:t>17 </a:t>
            </a:r>
            <a:r>
              <a:rPr lang="ca-ES" sz="2400" dirty="0" err="1">
                <a:latin typeface="Calibri" pitchFamily="34" charset="0"/>
              </a:rPr>
              <a:t>revistas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seleccionadas</a:t>
            </a:r>
            <a:r>
              <a:rPr lang="ca-ES" sz="2400" dirty="0">
                <a:latin typeface="Calibri" pitchFamily="34" charset="0"/>
              </a:rPr>
              <a:t> en el </a:t>
            </a:r>
            <a:r>
              <a:rPr lang="ca-ES" sz="2400" dirty="0" err="1">
                <a:latin typeface="Calibri" pitchFamily="34" charset="0"/>
              </a:rPr>
              <a:t>nivel</a:t>
            </a:r>
            <a:r>
              <a:rPr lang="ca-ES" sz="2400" dirty="0">
                <a:latin typeface="Calibri" pitchFamily="34" charset="0"/>
              </a:rPr>
              <a:t> A</a:t>
            </a:r>
          </a:p>
          <a:p>
            <a:pPr>
              <a:buFontTx/>
              <a:buChar char="•"/>
            </a:pPr>
            <a:r>
              <a:rPr lang="es-ES" sz="2400" dirty="0">
                <a:latin typeface="Calibri" pitchFamily="34" charset="0"/>
              </a:rPr>
              <a:t>4</a:t>
            </a:r>
            <a:r>
              <a:rPr lang="es-ES" sz="2400" dirty="0" smtClean="0">
                <a:latin typeface="Calibri" pitchFamily="34" charset="0"/>
              </a:rPr>
              <a:t> </a:t>
            </a:r>
            <a:r>
              <a:rPr lang="es-ES" sz="2400" dirty="0">
                <a:latin typeface="Calibri" pitchFamily="34" charset="0"/>
              </a:rPr>
              <a:t>revistas seleccionadas en el nivel B</a:t>
            </a:r>
            <a:endParaRPr lang="ca-ES" sz="2400" dirty="0">
              <a:latin typeface="Calibri" pitchFamily="34" charset="0"/>
            </a:endParaRPr>
          </a:p>
          <a:p>
            <a:endParaRPr lang="ca-ES" sz="2400" dirty="0">
              <a:latin typeface="Calibri" pitchFamily="34" charset="0"/>
            </a:endParaRPr>
          </a:p>
        </p:txBody>
      </p:sp>
      <p:pic>
        <p:nvPicPr>
          <p:cNvPr id="64514" name="Picture 6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grpSp>
        <p:nvGrpSpPr>
          <p:cNvPr id="64516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64517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18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1"/>
          <p:cNvSpPr>
            <a:spLocks noChangeArrowheads="1"/>
          </p:cNvSpPr>
          <p:nvPr/>
        </p:nvSpPr>
        <p:spPr bwMode="auto">
          <a:xfrm>
            <a:off x="755650" y="1246813"/>
            <a:ext cx="7667625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a-ES" sz="3200" b="1" dirty="0">
                <a:latin typeface="Calibri" pitchFamily="34" charset="0"/>
              </a:rPr>
              <a:t>Catalanística(2)</a:t>
            </a:r>
            <a:endParaRPr lang="ca-ES" sz="3200" dirty="0">
              <a:latin typeface="Calibri" pitchFamily="34" charset="0"/>
            </a:endParaRPr>
          </a:p>
          <a:p>
            <a:pPr algn="ctr"/>
            <a:r>
              <a:rPr lang="ca-ES" sz="2400" b="1" dirty="0">
                <a:latin typeface="Calibri" pitchFamily="34" charset="0"/>
              </a:rPr>
              <a:t>(</a:t>
            </a:r>
            <a:r>
              <a:rPr lang="ca-ES" sz="2400" b="1" dirty="0" err="1">
                <a:latin typeface="Calibri" pitchFamily="34" charset="0"/>
              </a:rPr>
              <a:t>Areas</a:t>
            </a:r>
            <a:r>
              <a:rPr lang="ca-ES" sz="2400" b="1" dirty="0">
                <a:latin typeface="Calibri" pitchFamily="34" charset="0"/>
              </a:rPr>
              <a:t> de historia, </a:t>
            </a:r>
            <a:r>
              <a:rPr lang="ca-ES" sz="2400" b="1" dirty="0" err="1">
                <a:latin typeface="Calibri" pitchFamily="34" charset="0"/>
              </a:rPr>
              <a:t>lengua</a:t>
            </a:r>
            <a:r>
              <a:rPr lang="ca-ES" sz="2400" b="1" dirty="0">
                <a:latin typeface="Calibri" pitchFamily="34" charset="0"/>
              </a:rPr>
              <a:t> y cultura </a:t>
            </a:r>
            <a:r>
              <a:rPr lang="ca-ES" sz="2400" b="1" dirty="0" err="1">
                <a:latin typeface="Calibri" pitchFamily="34" charset="0"/>
              </a:rPr>
              <a:t>catalanas</a:t>
            </a:r>
            <a:r>
              <a:rPr lang="ca-ES" sz="2400" b="1" dirty="0">
                <a:latin typeface="Calibri" pitchFamily="34" charset="0"/>
              </a:rPr>
              <a:t>)</a:t>
            </a:r>
          </a:p>
          <a:p>
            <a:pPr algn="ctr"/>
            <a:endParaRPr lang="ca-ES" sz="24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Necesidad</a:t>
            </a:r>
            <a:r>
              <a:rPr lang="ca-ES" sz="2400" dirty="0">
                <a:latin typeface="Calibri" pitchFamily="34" charset="0"/>
              </a:rPr>
              <a:t> de indicadores para </a:t>
            </a:r>
            <a:r>
              <a:rPr lang="ca-ES" sz="2400" dirty="0" err="1">
                <a:latin typeface="Calibri" pitchFamily="34" charset="0"/>
              </a:rPr>
              <a:t>describir</a:t>
            </a:r>
            <a:r>
              <a:rPr lang="ca-ES" sz="2400" dirty="0">
                <a:latin typeface="Calibri" pitchFamily="34" charset="0"/>
              </a:rPr>
              <a:t>, </a:t>
            </a:r>
            <a:r>
              <a:rPr lang="ca-ES" sz="2400" dirty="0" err="1">
                <a:latin typeface="Calibri" pitchFamily="34" charset="0"/>
              </a:rPr>
              <a:t>medir</a:t>
            </a:r>
            <a:r>
              <a:rPr lang="ca-ES" sz="2400" dirty="0">
                <a:latin typeface="Calibri" pitchFamily="34" charset="0"/>
              </a:rPr>
              <a:t>, </a:t>
            </a:r>
            <a:r>
              <a:rPr lang="ca-ES" sz="2400" dirty="0" err="1">
                <a:latin typeface="Calibri" pitchFamily="34" charset="0"/>
              </a:rPr>
              <a:t>analizar</a:t>
            </a:r>
            <a:r>
              <a:rPr lang="ca-ES" sz="2400" dirty="0">
                <a:latin typeface="Calibri" pitchFamily="34" charset="0"/>
              </a:rPr>
              <a:t> y </a:t>
            </a:r>
            <a:r>
              <a:rPr lang="ca-ES" sz="2400" dirty="0" err="1">
                <a:latin typeface="Calibri" pitchFamily="34" charset="0"/>
              </a:rPr>
              <a:t>clasificar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cuales</a:t>
            </a:r>
            <a:r>
              <a:rPr lang="ca-ES" sz="2400" dirty="0">
                <a:latin typeface="Calibri" pitchFamily="34" charset="0"/>
              </a:rPr>
              <a:t> son las </a:t>
            </a:r>
            <a:r>
              <a:rPr lang="ca-ES" sz="2400" dirty="0" err="1">
                <a:latin typeface="Calibri" pitchFamily="34" charset="0"/>
              </a:rPr>
              <a:t>revistas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donde</a:t>
            </a:r>
            <a:r>
              <a:rPr lang="ca-ES" sz="2400" dirty="0">
                <a:latin typeface="Calibri" pitchFamily="34" charset="0"/>
              </a:rPr>
              <a:t> se </a:t>
            </a:r>
            <a:r>
              <a:rPr lang="ca-ES" sz="2400" dirty="0" err="1">
                <a:latin typeface="Calibri" pitchFamily="34" charset="0"/>
              </a:rPr>
              <a:t>concentran</a:t>
            </a:r>
            <a:r>
              <a:rPr lang="ca-ES" sz="2400" dirty="0">
                <a:latin typeface="Calibri" pitchFamily="34" charset="0"/>
              </a:rPr>
              <a:t> los </a:t>
            </a:r>
            <a:r>
              <a:rPr lang="ca-ES" sz="2400" dirty="0" err="1">
                <a:latin typeface="Calibri" pitchFamily="34" charset="0"/>
              </a:rPr>
              <a:t>artículos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más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relevantes</a:t>
            </a:r>
            <a:r>
              <a:rPr lang="ca-ES" sz="2400" dirty="0">
                <a:latin typeface="Calibri" pitchFamily="34" charset="0"/>
              </a:rPr>
              <a:t>  de esta </a:t>
            </a:r>
            <a:r>
              <a:rPr lang="ca-ES" sz="2400" dirty="0" err="1">
                <a:latin typeface="Calibri" pitchFamily="34" charset="0"/>
              </a:rPr>
              <a:t>area</a:t>
            </a:r>
            <a:endParaRPr lang="ca-ES" sz="2400" dirty="0">
              <a:latin typeface="Calibri" pitchFamily="34" charset="0"/>
            </a:endParaRPr>
          </a:p>
          <a:p>
            <a:pPr>
              <a:buFontTx/>
              <a:buChar char="•"/>
            </a:pPr>
            <a:endParaRPr lang="ca-ES" sz="2400" dirty="0">
              <a:latin typeface="Calibri" pitchFamily="34" charset="0"/>
            </a:endParaRPr>
          </a:p>
          <a:p>
            <a:pPr marL="742950" lvl="1" indent="-285750" algn="just">
              <a:buFont typeface="Arial" charset="0"/>
              <a:buChar char="•"/>
            </a:pPr>
            <a:r>
              <a:rPr lang="ca-ES" sz="2400" b="1" dirty="0" err="1">
                <a:latin typeface="Calibri" pitchFamily="34" charset="0"/>
              </a:rPr>
              <a:t>Objetivo</a:t>
            </a:r>
            <a:r>
              <a:rPr lang="ca-ES" sz="2400" b="1" dirty="0">
                <a:latin typeface="Calibri" pitchFamily="34" charset="0"/>
              </a:rPr>
              <a:t>:</a:t>
            </a:r>
            <a:r>
              <a:rPr lang="ca-ES" sz="2400" dirty="0">
                <a:latin typeface="Calibri" pitchFamily="34" charset="0"/>
              </a:rPr>
              <a:t> Crear un </a:t>
            </a:r>
            <a:r>
              <a:rPr lang="ca-ES" sz="2400" dirty="0" smtClean="0">
                <a:latin typeface="Calibri" pitchFamily="34" charset="0"/>
              </a:rPr>
              <a:t>indicador del uso (consulta) </a:t>
            </a:r>
            <a:r>
              <a:rPr lang="ca-ES" sz="2400" dirty="0">
                <a:latin typeface="Calibri" pitchFamily="34" charset="0"/>
              </a:rPr>
              <a:t>de la </a:t>
            </a:r>
            <a:r>
              <a:rPr lang="ca-ES" sz="2400" dirty="0" err="1">
                <a:latin typeface="Calibri" pitchFamily="34" charset="0"/>
              </a:rPr>
              <a:t>versión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electrónica</a:t>
            </a:r>
            <a:r>
              <a:rPr lang="ca-ES" sz="2400" dirty="0">
                <a:latin typeface="Calibri" pitchFamily="34" charset="0"/>
              </a:rPr>
              <a:t> de </a:t>
            </a:r>
            <a:r>
              <a:rPr lang="ca-ES" sz="2400" dirty="0" err="1">
                <a:latin typeface="Calibri" pitchFamily="34" charset="0"/>
              </a:rPr>
              <a:t>estas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revistas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mediante</a:t>
            </a:r>
            <a:r>
              <a:rPr lang="ca-ES" sz="2400" dirty="0">
                <a:latin typeface="Calibri" pitchFamily="34" charset="0"/>
              </a:rPr>
              <a:t> el </a:t>
            </a:r>
            <a:r>
              <a:rPr lang="ca-ES" sz="2400" dirty="0" err="1">
                <a:latin typeface="Calibri" pitchFamily="34" charset="0"/>
              </a:rPr>
              <a:t>repositorio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cooperativo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b="1" dirty="0">
                <a:latin typeface="Calibri" pitchFamily="34" charset="0"/>
              </a:rPr>
              <a:t>RACO</a:t>
            </a:r>
          </a:p>
        </p:txBody>
      </p:sp>
      <p:pic>
        <p:nvPicPr>
          <p:cNvPr id="66562" name="Picture 6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6563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66565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66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66564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ChangeArrowheads="1"/>
          </p:cNvSpPr>
          <p:nvPr/>
        </p:nvSpPr>
        <p:spPr bwMode="auto">
          <a:xfrm>
            <a:off x="971550" y="3833813"/>
            <a:ext cx="828040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18800" bIns="82800" anchor="ctr">
            <a:spAutoFit/>
          </a:bodyPr>
          <a:lstStyle/>
          <a:p>
            <a:pPr eaLnBrk="0" hangingPunct="0">
              <a:buFontTx/>
              <a:buChar char="•"/>
            </a:pPr>
            <a:endParaRPr lang="ca-ES" sz="2400">
              <a:latin typeface="Calibri" pitchFamily="34" charset="0"/>
            </a:endParaRPr>
          </a:p>
        </p:txBody>
      </p:sp>
      <p:sp>
        <p:nvSpPr>
          <p:cNvPr id="68610" name="Rectangle 6"/>
          <p:cNvSpPr>
            <a:spLocks noChangeArrowheads="1"/>
          </p:cNvSpPr>
          <p:nvPr/>
        </p:nvSpPr>
        <p:spPr bwMode="auto">
          <a:xfrm>
            <a:off x="890588" y="1438275"/>
            <a:ext cx="38195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solidFill>
                  <a:schemeClr val="tx2"/>
                </a:solidFill>
                <a:latin typeface="Calibri" pitchFamily="34" charset="0"/>
              </a:rPr>
              <a:t>AREA CON CRITERIOS ESPECÍFICOS</a:t>
            </a:r>
            <a:endParaRPr lang="ca-ES" sz="20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8611" name="Rectangle 8"/>
          <p:cNvSpPr>
            <a:spLocks noChangeArrowheads="1"/>
          </p:cNvSpPr>
          <p:nvPr/>
        </p:nvSpPr>
        <p:spPr bwMode="auto">
          <a:xfrm>
            <a:off x="3059113" y="1989138"/>
            <a:ext cx="3024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a-ES" sz="3200" b="1">
                <a:latin typeface="Calibri" pitchFamily="34" charset="0"/>
              </a:rPr>
              <a:t>Economía</a:t>
            </a:r>
          </a:p>
        </p:txBody>
      </p:sp>
      <p:sp>
        <p:nvSpPr>
          <p:cNvPr id="68612" name="Rectangle 7"/>
          <p:cNvSpPr>
            <a:spLocks noChangeArrowheads="1"/>
          </p:cNvSpPr>
          <p:nvPr/>
        </p:nvSpPr>
        <p:spPr bwMode="auto">
          <a:xfrm>
            <a:off x="684213" y="2549496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r>
              <a:rPr lang="ca-ES" sz="2400" dirty="0" err="1">
                <a:latin typeface="Calibri" pitchFamily="34" charset="0"/>
              </a:rPr>
              <a:t>Area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donde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smtClean="0">
                <a:latin typeface="Calibri" pitchFamily="34" charset="0"/>
              </a:rPr>
              <a:t>el</a:t>
            </a:r>
            <a:r>
              <a:rPr lang="ca-ES" sz="2400" dirty="0" smtClean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Journal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Citation</a:t>
            </a:r>
            <a:r>
              <a:rPr lang="ca-ES" sz="2400" dirty="0">
                <a:latin typeface="Calibri" pitchFamily="34" charset="0"/>
              </a:rPr>
              <a:t> Reports </a:t>
            </a:r>
            <a:r>
              <a:rPr lang="ca-ES" sz="2400" dirty="0" smtClean="0">
                <a:latin typeface="Calibri" pitchFamily="34" charset="0"/>
              </a:rPr>
              <a:t>(JCR) es </a:t>
            </a:r>
            <a:r>
              <a:rPr lang="ca-ES" sz="2400" dirty="0">
                <a:latin typeface="Calibri" pitchFamily="34" charset="0"/>
              </a:rPr>
              <a:t>un </a:t>
            </a:r>
            <a:r>
              <a:rPr lang="ca-ES" sz="2400" dirty="0" err="1">
                <a:latin typeface="Calibri" pitchFamily="34" charset="0"/>
              </a:rPr>
              <a:t>referente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plenamente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consolidado</a:t>
            </a:r>
            <a:r>
              <a:rPr lang="ca-ES" sz="2400" dirty="0">
                <a:latin typeface="Calibri" pitchFamily="34" charset="0"/>
              </a:rPr>
              <a:t> para la </a:t>
            </a:r>
            <a:r>
              <a:rPr lang="ca-ES" sz="2400" dirty="0" err="1">
                <a:latin typeface="Calibri" pitchFamily="34" charset="0"/>
              </a:rPr>
              <a:t>evaluación</a:t>
            </a:r>
            <a:r>
              <a:rPr lang="ca-ES" sz="2400" dirty="0">
                <a:latin typeface="Calibri" pitchFamily="34" charset="0"/>
              </a:rPr>
              <a:t> de la </a:t>
            </a:r>
            <a:r>
              <a:rPr lang="ca-ES" sz="2400" dirty="0" err="1">
                <a:latin typeface="Calibri" pitchFamily="34" charset="0"/>
              </a:rPr>
              <a:t>investigación</a:t>
            </a:r>
            <a:r>
              <a:rPr lang="ca-ES" sz="2400" dirty="0">
                <a:latin typeface="Calibri" pitchFamily="34" charset="0"/>
              </a:rPr>
              <a:t>.</a:t>
            </a:r>
          </a:p>
          <a:p>
            <a:endParaRPr lang="ca-ES" sz="2400" dirty="0">
              <a:latin typeface="Calibri" pitchFamily="34" charset="0"/>
            </a:endParaRPr>
          </a:p>
          <a:p>
            <a:r>
              <a:rPr lang="ca-ES" sz="2400" dirty="0">
                <a:latin typeface="Calibri" pitchFamily="34" charset="0"/>
              </a:rPr>
              <a:t>CARHUS Plus+, aplica </a:t>
            </a:r>
            <a:r>
              <a:rPr lang="ca-ES" sz="2400" dirty="0" err="1">
                <a:latin typeface="Calibri" pitchFamily="34" charset="0"/>
              </a:rPr>
              <a:t>criterios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más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restrictivos</a:t>
            </a:r>
            <a:r>
              <a:rPr lang="ca-ES" sz="2400" dirty="0">
                <a:latin typeface="Calibri" pitchFamily="34" charset="0"/>
              </a:rPr>
              <a:t>:</a:t>
            </a:r>
          </a:p>
          <a:p>
            <a:pPr>
              <a:buFontTx/>
              <a:buChar char="•"/>
            </a:pPr>
            <a:r>
              <a:rPr lang="ca-ES" sz="2400" dirty="0" err="1">
                <a:latin typeface="Calibri" pitchFamily="34" charset="0"/>
              </a:rPr>
              <a:t>Eliminación</a:t>
            </a:r>
            <a:r>
              <a:rPr lang="ca-ES" sz="2400" dirty="0">
                <a:latin typeface="Calibri" pitchFamily="34" charset="0"/>
              </a:rPr>
              <a:t> de las </a:t>
            </a:r>
            <a:r>
              <a:rPr lang="ca-ES" sz="2400" dirty="0" err="1">
                <a:latin typeface="Calibri" pitchFamily="34" charset="0"/>
              </a:rPr>
              <a:t>revistas</a:t>
            </a:r>
            <a:r>
              <a:rPr lang="ca-ES" sz="2400" dirty="0">
                <a:latin typeface="Calibri" pitchFamily="34" charset="0"/>
              </a:rPr>
              <a:t> de ISI </a:t>
            </a:r>
            <a:r>
              <a:rPr lang="ca-ES" sz="2400" dirty="0" err="1">
                <a:latin typeface="Calibri" pitchFamily="34" charset="0"/>
              </a:rPr>
              <a:t>donde</a:t>
            </a:r>
            <a:r>
              <a:rPr lang="ca-ES" sz="2400" dirty="0">
                <a:latin typeface="Calibri" pitchFamily="34" charset="0"/>
              </a:rPr>
              <a:t> no </a:t>
            </a:r>
            <a:r>
              <a:rPr lang="ca-ES" sz="2400" dirty="0" err="1">
                <a:latin typeface="Calibri" pitchFamily="34" charset="0"/>
              </a:rPr>
              <a:t>haya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publicado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nunca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ningún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español</a:t>
            </a:r>
            <a:endParaRPr lang="ca-ES" sz="2400" dirty="0">
              <a:latin typeface="Calibri" pitchFamily="34" charset="0"/>
            </a:endParaRPr>
          </a:p>
          <a:p>
            <a:r>
              <a:rPr lang="ca-ES" dirty="0"/>
              <a:t> </a:t>
            </a:r>
          </a:p>
        </p:txBody>
      </p:sp>
      <p:pic>
        <p:nvPicPr>
          <p:cNvPr id="68613" name="Picture 10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8614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68616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17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idor de contingut 2"/>
          <p:cNvSpPr txBox="1">
            <a:spLocks/>
          </p:cNvSpPr>
          <p:nvPr/>
        </p:nvSpPr>
        <p:spPr bwMode="auto">
          <a:xfrm>
            <a:off x="34925" y="1341438"/>
            <a:ext cx="8915400" cy="504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ca-ES" sz="20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70658" name="Rectangle 6"/>
          <p:cNvSpPr>
            <a:spLocks noChangeArrowheads="1"/>
          </p:cNvSpPr>
          <p:nvPr/>
        </p:nvSpPr>
        <p:spPr bwMode="auto">
          <a:xfrm>
            <a:off x="831586" y="1046163"/>
            <a:ext cx="38195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000" b="1" dirty="0">
                <a:solidFill>
                  <a:schemeClr val="tx2"/>
                </a:solidFill>
                <a:latin typeface="Calibri" pitchFamily="34" charset="0"/>
              </a:rPr>
              <a:t>ÁREA CON CRITERIOS ESPECÍFICOS</a:t>
            </a:r>
            <a:endParaRPr lang="ca-ES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0659" name="Rectangle 7"/>
          <p:cNvSpPr>
            <a:spLocks noChangeArrowheads="1"/>
          </p:cNvSpPr>
          <p:nvPr/>
        </p:nvSpPr>
        <p:spPr bwMode="auto">
          <a:xfrm>
            <a:off x="611188" y="1628800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a-ES" sz="2400" dirty="0" err="1">
                <a:latin typeface="Calibri" pitchFamily="34" charset="0"/>
              </a:rPr>
              <a:t>Área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donde</a:t>
            </a:r>
            <a:r>
              <a:rPr lang="ca-ES" sz="2400" dirty="0">
                <a:latin typeface="Calibri" pitchFamily="34" charset="0"/>
              </a:rPr>
              <a:t> las </a:t>
            </a:r>
            <a:r>
              <a:rPr lang="ca-ES" sz="2400" dirty="0" err="1">
                <a:latin typeface="Calibri" pitchFamily="34" charset="0"/>
              </a:rPr>
              <a:t>revistas</a:t>
            </a:r>
            <a:r>
              <a:rPr lang="ca-ES" sz="2400" dirty="0">
                <a:latin typeface="Calibri" pitchFamily="34" charset="0"/>
              </a:rPr>
              <a:t> de los SSCC </a:t>
            </a:r>
            <a:r>
              <a:rPr lang="ca-ES" sz="2400" dirty="0" err="1">
                <a:latin typeface="Calibri" pitchFamily="34" charset="0"/>
              </a:rPr>
              <a:t>tienen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muy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bajos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porcentajes</a:t>
            </a:r>
            <a:r>
              <a:rPr lang="ca-ES" sz="2400" dirty="0">
                <a:latin typeface="Calibri" pitchFamily="34" charset="0"/>
              </a:rPr>
              <a:t> de </a:t>
            </a:r>
            <a:r>
              <a:rPr lang="ca-ES" sz="2400" dirty="0" err="1">
                <a:latin typeface="Calibri" pitchFamily="34" charset="0"/>
              </a:rPr>
              <a:t>publicación</a:t>
            </a:r>
            <a:r>
              <a:rPr lang="ca-ES" sz="2400" dirty="0">
                <a:latin typeface="Calibri" pitchFamily="34" charset="0"/>
              </a:rPr>
              <a:t> de autores </a:t>
            </a:r>
            <a:r>
              <a:rPr lang="ca-ES" sz="2400" dirty="0" err="1" smtClean="0">
                <a:latin typeface="Calibri" pitchFamily="34" charset="0"/>
              </a:rPr>
              <a:t>europeos</a:t>
            </a:r>
            <a:r>
              <a:rPr lang="ca-ES" sz="2400" dirty="0" smtClean="0">
                <a:latin typeface="Calibri" pitchFamily="34" charset="0"/>
              </a:rPr>
              <a:t> (</a:t>
            </a:r>
            <a:r>
              <a:rPr lang="ca-ES" sz="2400" dirty="0" err="1" smtClean="0">
                <a:latin typeface="Calibri" pitchFamily="34" charset="0"/>
              </a:rPr>
              <a:t>eliminación</a:t>
            </a:r>
            <a:r>
              <a:rPr lang="ca-ES" sz="2400" dirty="0" smtClean="0">
                <a:latin typeface="Calibri" pitchFamily="34" charset="0"/>
              </a:rPr>
              <a:t> de </a:t>
            </a:r>
            <a:r>
              <a:rPr lang="ca-ES" sz="2400" dirty="0" err="1" smtClean="0">
                <a:latin typeface="Calibri" pitchFamily="34" charset="0"/>
              </a:rPr>
              <a:t>algunas</a:t>
            </a:r>
            <a:r>
              <a:rPr lang="ca-ES" sz="2400" dirty="0" smtClean="0">
                <a:latin typeface="Calibri" pitchFamily="34" charset="0"/>
              </a:rPr>
              <a:t> </a:t>
            </a:r>
            <a:r>
              <a:rPr lang="ca-ES" sz="2400" dirty="0" err="1" smtClean="0">
                <a:latin typeface="Calibri" pitchFamily="34" charset="0"/>
              </a:rPr>
              <a:t>revistas</a:t>
            </a:r>
            <a:r>
              <a:rPr lang="ca-ES" sz="2400" dirty="0" smtClean="0">
                <a:latin typeface="Calibri" pitchFamily="34" charset="0"/>
              </a:rPr>
              <a:t>)</a:t>
            </a:r>
          </a:p>
          <a:p>
            <a:endParaRPr lang="ca-ES" sz="2400" dirty="0">
              <a:latin typeface="Calibri" pitchFamily="34" charset="0"/>
            </a:endParaRPr>
          </a:p>
          <a:p>
            <a:r>
              <a:rPr lang="ca-ES" sz="2400" dirty="0" err="1">
                <a:latin typeface="Calibri" pitchFamily="34" charset="0"/>
              </a:rPr>
              <a:t>Área</a:t>
            </a:r>
            <a:r>
              <a:rPr lang="ca-ES" sz="2400" dirty="0">
                <a:latin typeface="Calibri" pitchFamily="34" charset="0"/>
              </a:rPr>
              <a:t> con poca </a:t>
            </a:r>
            <a:r>
              <a:rPr lang="ca-ES" sz="2400" dirty="0" err="1">
                <a:latin typeface="Calibri" pitchFamily="34" charset="0"/>
              </a:rPr>
              <a:t>visibilidad</a:t>
            </a:r>
            <a:r>
              <a:rPr lang="ca-ES" sz="2400" dirty="0">
                <a:latin typeface="Calibri" pitchFamily="34" charset="0"/>
              </a:rPr>
              <a:t> en las bases de </a:t>
            </a:r>
            <a:r>
              <a:rPr lang="ca-ES" sz="2400" dirty="0" err="1">
                <a:latin typeface="Calibri" pitchFamily="34" charset="0"/>
              </a:rPr>
              <a:t>datos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recogidas</a:t>
            </a:r>
            <a:r>
              <a:rPr lang="ca-ES" sz="2400" dirty="0">
                <a:latin typeface="Calibri" pitchFamily="34" charset="0"/>
              </a:rPr>
              <a:t> en  MIAR</a:t>
            </a:r>
          </a:p>
          <a:p>
            <a:endParaRPr lang="ca-ES" sz="2400" dirty="0" smtClean="0">
              <a:latin typeface="Calibri" pitchFamily="34" charset="0"/>
            </a:endParaRPr>
          </a:p>
          <a:p>
            <a:r>
              <a:rPr lang="ca-ES" sz="2400" dirty="0" err="1" smtClean="0">
                <a:latin typeface="Calibri" pitchFamily="34" charset="0"/>
              </a:rPr>
              <a:t>Reconocimiento</a:t>
            </a:r>
            <a:r>
              <a:rPr lang="ca-ES" sz="2400" dirty="0" smtClean="0">
                <a:latin typeface="Calibri" pitchFamily="34" charset="0"/>
              </a:rPr>
              <a:t> </a:t>
            </a:r>
            <a:r>
              <a:rPr lang="ca-ES" sz="2400" dirty="0">
                <a:latin typeface="Calibri" pitchFamily="34" charset="0"/>
              </a:rPr>
              <a:t>de la poca presencia de </a:t>
            </a:r>
            <a:r>
              <a:rPr lang="ca-ES" sz="2400" dirty="0" err="1">
                <a:latin typeface="Calibri" pitchFamily="34" charset="0"/>
              </a:rPr>
              <a:t>revistas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europeas</a:t>
            </a:r>
            <a:r>
              <a:rPr lang="ca-ES" sz="2400" dirty="0">
                <a:latin typeface="Calibri" pitchFamily="34" charset="0"/>
              </a:rPr>
              <a:t> en la </a:t>
            </a:r>
            <a:r>
              <a:rPr lang="ca-ES" sz="2400" dirty="0" err="1">
                <a:latin typeface="Calibri" pitchFamily="34" charset="0"/>
              </a:rPr>
              <a:t>versión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prévia</a:t>
            </a:r>
            <a:r>
              <a:rPr lang="ca-ES" sz="2400" dirty="0">
                <a:latin typeface="Calibri" pitchFamily="34" charset="0"/>
              </a:rPr>
              <a:t> al </a:t>
            </a:r>
            <a:r>
              <a:rPr lang="ca-ES" sz="2400" dirty="0" err="1">
                <a:latin typeface="Calibri" pitchFamily="34" charset="0"/>
              </a:rPr>
              <a:t>periodo</a:t>
            </a:r>
            <a:r>
              <a:rPr lang="ca-ES" sz="2400" dirty="0">
                <a:latin typeface="Calibri" pitchFamily="34" charset="0"/>
              </a:rPr>
              <a:t> de </a:t>
            </a:r>
            <a:r>
              <a:rPr lang="ca-ES" sz="2400" dirty="0" err="1">
                <a:latin typeface="Calibri" pitchFamily="34" charset="0"/>
              </a:rPr>
              <a:t>correcciones</a:t>
            </a:r>
            <a:r>
              <a:rPr lang="ca-ES" sz="2400" dirty="0">
                <a:latin typeface="Calibri" pitchFamily="34" charset="0"/>
              </a:rPr>
              <a:t> de Carhus Plus 2010</a:t>
            </a:r>
            <a:r>
              <a:rPr lang="ca-ES" dirty="0" smtClean="0"/>
              <a:t>. </a:t>
            </a:r>
            <a:r>
              <a:rPr lang="ca-ES" sz="2400" dirty="0" err="1">
                <a:latin typeface="Calibri" pitchFamily="34" charset="0"/>
              </a:rPr>
              <a:t>Inclusión</a:t>
            </a:r>
            <a:r>
              <a:rPr lang="ca-ES" sz="2400" dirty="0">
                <a:latin typeface="Calibri" pitchFamily="34" charset="0"/>
              </a:rPr>
              <a:t> de </a:t>
            </a:r>
            <a:r>
              <a:rPr lang="ca-ES" sz="2400" dirty="0" err="1">
                <a:latin typeface="Calibri" pitchFamily="34" charset="0"/>
              </a:rPr>
              <a:t>nuevas</a:t>
            </a:r>
            <a:r>
              <a:rPr lang="ca-ES" sz="2400" dirty="0">
                <a:latin typeface="Calibri" pitchFamily="34" charset="0"/>
              </a:rPr>
              <a:t> </a:t>
            </a:r>
            <a:r>
              <a:rPr lang="ca-ES" sz="2400" dirty="0" err="1">
                <a:latin typeface="Calibri" pitchFamily="34" charset="0"/>
              </a:rPr>
              <a:t>revistas</a:t>
            </a:r>
            <a:r>
              <a:rPr lang="ca-ES" sz="2400" dirty="0">
                <a:latin typeface="Calibri" pitchFamily="34" charset="0"/>
              </a:rPr>
              <a:t> de referencia</a:t>
            </a:r>
            <a:endParaRPr lang="ca-ES" sz="2400" dirty="0">
              <a:latin typeface="Calibri" pitchFamily="34" charset="0"/>
            </a:endParaRPr>
          </a:p>
        </p:txBody>
      </p:sp>
      <p:sp>
        <p:nvSpPr>
          <p:cNvPr id="70660" name="Rectangle 9"/>
          <p:cNvSpPr>
            <a:spLocks noChangeArrowheads="1"/>
          </p:cNvSpPr>
          <p:nvPr/>
        </p:nvSpPr>
        <p:spPr bwMode="auto">
          <a:xfrm>
            <a:off x="3059113" y="401291"/>
            <a:ext cx="3024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b="1" dirty="0">
                <a:latin typeface="Calibri" pitchFamily="34" charset="0"/>
              </a:rPr>
              <a:t>Derecho</a:t>
            </a:r>
            <a:endParaRPr lang="ca-ES" sz="3200" b="1" dirty="0">
              <a:latin typeface="Calibri" pitchFamily="34" charset="0"/>
            </a:endParaRPr>
          </a:p>
        </p:txBody>
      </p:sp>
      <p:sp>
        <p:nvSpPr>
          <p:cNvPr id="70661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grpSp>
        <p:nvGrpSpPr>
          <p:cNvPr id="70662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70664" name="Picture 3" descr="aur-colo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665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pic>
        <p:nvPicPr>
          <p:cNvPr id="70663" name="Picture 13" descr="cerca_col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 txBox="1">
            <a:spLocks/>
          </p:cNvSpPr>
          <p:nvPr/>
        </p:nvSpPr>
        <p:spPr bwMode="auto">
          <a:xfrm>
            <a:off x="250825" y="3268663"/>
            <a:ext cx="89154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ES" sz="2400">
              <a:latin typeface="Calibri" pitchFamily="34" charset="0"/>
              <a:ea typeface="ＭＳ Ｐゴシック"/>
              <a:cs typeface="ＭＳ Ｐゴシック"/>
            </a:endParaRPr>
          </a:p>
          <a:p>
            <a:endParaRPr lang="es-ES" sz="2400">
              <a:latin typeface="Calibri" pitchFamily="34" charset="0"/>
              <a:ea typeface="ＭＳ Ｐゴシック"/>
              <a:cs typeface="ＭＳ Ｐゴシック"/>
            </a:endParaRPr>
          </a:p>
          <a:p>
            <a:endParaRPr lang="es-ES" sz="24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72706" name="Rectangle 6"/>
          <p:cNvSpPr>
            <a:spLocks noChangeArrowheads="1"/>
          </p:cNvSpPr>
          <p:nvPr/>
        </p:nvSpPr>
        <p:spPr bwMode="auto">
          <a:xfrm>
            <a:off x="395288" y="3141663"/>
            <a:ext cx="8316912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r>
              <a:rPr lang="ca-ES" sz="2400">
                <a:latin typeface="Calibri" pitchFamily="34" charset="0"/>
              </a:rPr>
              <a:t>Aplicación de criterios específicos:</a:t>
            </a:r>
          </a:p>
          <a:p>
            <a:endParaRPr lang="ca-ES" sz="240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a-ES" sz="2400">
                <a:latin typeface="Calibri" pitchFamily="34" charset="0"/>
              </a:rPr>
              <a:t>Eliminación de las revistas de ISI con +70% autores americanos.</a:t>
            </a:r>
          </a:p>
          <a:p>
            <a:pPr>
              <a:buFontTx/>
              <a:buChar char="•"/>
            </a:pPr>
            <a:r>
              <a:rPr lang="ca-ES" sz="2400">
                <a:latin typeface="Calibri" pitchFamily="34" charset="0"/>
              </a:rPr>
              <a:t>Incorporación de nuevas revistas internacionales a propuesta de las facultades de derecho de las universidades públicas catalanas.</a:t>
            </a:r>
          </a:p>
          <a:p>
            <a:pPr>
              <a:buFontTx/>
              <a:buChar char="•"/>
            </a:pPr>
            <a:r>
              <a:rPr lang="ca-ES" sz="2400">
                <a:latin typeface="Calibri" pitchFamily="34" charset="0"/>
              </a:rPr>
              <a:t>Ránkings específicos en el área.</a:t>
            </a:r>
          </a:p>
          <a:p>
            <a:pPr eaLnBrk="0" hangingPunct="0">
              <a:buFontTx/>
              <a:buChar char="•"/>
            </a:pPr>
            <a:endParaRPr lang="ca-ES" sz="2400">
              <a:latin typeface="Calibri" pitchFamily="34" charset="0"/>
            </a:endParaRPr>
          </a:p>
        </p:txBody>
      </p:sp>
      <p:sp>
        <p:nvSpPr>
          <p:cNvPr id="72707" name="Rectangle 7"/>
          <p:cNvSpPr>
            <a:spLocks noChangeArrowheads="1"/>
          </p:cNvSpPr>
          <p:nvPr/>
        </p:nvSpPr>
        <p:spPr bwMode="auto">
          <a:xfrm>
            <a:off x="728663" y="1438275"/>
            <a:ext cx="39401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000" b="1">
                <a:solidFill>
                  <a:schemeClr val="tx2"/>
                </a:solidFill>
                <a:latin typeface="Calibri" pitchFamily="34" charset="0"/>
              </a:rPr>
              <a:t>ÁREAS CON CRITERIOS ESPECÍFICOS</a:t>
            </a:r>
            <a:endParaRPr lang="ca-ES" sz="20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2708" name="Rectangle 9"/>
          <p:cNvSpPr>
            <a:spLocks noChangeArrowheads="1"/>
          </p:cNvSpPr>
          <p:nvPr/>
        </p:nvSpPr>
        <p:spPr bwMode="auto">
          <a:xfrm>
            <a:off x="3049588" y="2349500"/>
            <a:ext cx="3024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a-ES" sz="3200" b="1">
                <a:latin typeface="Calibri" pitchFamily="34" charset="0"/>
              </a:rPr>
              <a:t>Derecho</a:t>
            </a:r>
          </a:p>
        </p:txBody>
      </p:sp>
      <p:pic>
        <p:nvPicPr>
          <p:cNvPr id="72709" name="Picture 9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2710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72712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13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Contenidor de contingut 2"/>
          <p:cNvSpPr txBox="1">
            <a:spLocks/>
          </p:cNvSpPr>
          <p:nvPr/>
        </p:nvSpPr>
        <p:spPr bwMode="auto">
          <a:xfrm>
            <a:off x="179388" y="1423988"/>
            <a:ext cx="8915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ca-ES" sz="28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74754" name="Rectangle 7"/>
          <p:cNvSpPr>
            <a:spLocks noChangeArrowheads="1"/>
          </p:cNvSpPr>
          <p:nvPr/>
        </p:nvSpPr>
        <p:spPr bwMode="auto">
          <a:xfrm>
            <a:off x="684213" y="4164013"/>
            <a:ext cx="7848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r>
              <a:rPr lang="ca-ES"/>
              <a:t> </a:t>
            </a:r>
          </a:p>
        </p:txBody>
      </p:sp>
      <p:sp>
        <p:nvSpPr>
          <p:cNvPr id="74755" name="Rectangle 6"/>
          <p:cNvSpPr>
            <a:spLocks noChangeArrowheads="1"/>
          </p:cNvSpPr>
          <p:nvPr/>
        </p:nvSpPr>
        <p:spPr bwMode="auto">
          <a:xfrm>
            <a:off x="896938" y="1438275"/>
            <a:ext cx="7848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>
                <a:solidFill>
                  <a:schemeClr val="tx2"/>
                </a:solidFill>
                <a:latin typeface="Calibri" pitchFamily="34" charset="0"/>
              </a:rPr>
              <a:t>AREAS A MEJORAR EN LA EDICIÓN DE LAS REVISTAS CIENTÍFICAS DE CIENCIAS</a:t>
            </a:r>
            <a:r>
              <a:rPr lang="es-ES" b="1"/>
              <a:t> </a:t>
            </a:r>
            <a:r>
              <a:rPr lang="es-ES" sz="2000" b="1">
                <a:solidFill>
                  <a:schemeClr val="tx2"/>
                </a:solidFill>
                <a:latin typeface="Calibri" pitchFamily="34" charset="0"/>
              </a:rPr>
              <a:t>SOCIALES Y HUMANIDADES:</a:t>
            </a:r>
            <a:endParaRPr lang="ca-ES" sz="2000" b="1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a-ES" sz="20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4756" name="Rectangle 7"/>
          <p:cNvSpPr>
            <a:spLocks noChangeArrowheads="1"/>
          </p:cNvSpPr>
          <p:nvPr/>
        </p:nvSpPr>
        <p:spPr bwMode="auto">
          <a:xfrm>
            <a:off x="611188" y="2205038"/>
            <a:ext cx="7921625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ctr"/>
            <a:endParaRPr lang="ca-ES"/>
          </a:p>
          <a:p>
            <a:pPr>
              <a:buFontTx/>
              <a:buChar char="•"/>
            </a:pPr>
            <a:r>
              <a:rPr lang="ca-ES" sz="2400">
                <a:latin typeface="Calibri" pitchFamily="34" charset="0"/>
              </a:rPr>
              <a:t>Cumplir estándares de publicación científica.</a:t>
            </a:r>
          </a:p>
          <a:p>
            <a:pPr>
              <a:buFontTx/>
              <a:buChar char="•"/>
            </a:pPr>
            <a:r>
              <a:rPr lang="ca-ES" sz="2400">
                <a:latin typeface="Calibri" pitchFamily="34" charset="0"/>
              </a:rPr>
              <a:t>Trabajar en la transparencia de los procesos de evaluación de las revistas: describir la metodología utilizada; explicar las funciones de los comités (editoriales, de asesoría, de redacción etc. ); indicar la afiliación de los miembros de los comités.</a:t>
            </a:r>
          </a:p>
          <a:p>
            <a:pPr>
              <a:buFontTx/>
              <a:buChar char="•"/>
            </a:pPr>
            <a:r>
              <a:rPr lang="ca-ES" sz="2400">
                <a:latin typeface="Calibri" pitchFamily="34" charset="0"/>
              </a:rPr>
              <a:t>Contactar con productores de bases de datos para solicitar la indexación de sus artículos.</a:t>
            </a:r>
          </a:p>
          <a:p>
            <a:pPr algn="ctr" eaLnBrk="0" hangingPunct="0">
              <a:buFontTx/>
              <a:buChar char="•"/>
            </a:pPr>
            <a:endParaRPr lang="ca-ES" sz="2400">
              <a:latin typeface="Calibri" pitchFamily="34" charset="0"/>
            </a:endParaRPr>
          </a:p>
        </p:txBody>
      </p:sp>
      <p:pic>
        <p:nvPicPr>
          <p:cNvPr id="74757" name="Picture 11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4758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74760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4761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idor de contingut 2"/>
          <p:cNvSpPr txBox="1">
            <a:spLocks/>
          </p:cNvSpPr>
          <p:nvPr/>
        </p:nvSpPr>
        <p:spPr bwMode="auto">
          <a:xfrm>
            <a:off x="179388" y="1423988"/>
            <a:ext cx="8915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ca-ES" sz="28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6386" name="Rectangle 7"/>
          <p:cNvSpPr>
            <a:spLocks noChangeArrowheads="1"/>
          </p:cNvSpPr>
          <p:nvPr/>
        </p:nvSpPr>
        <p:spPr bwMode="auto">
          <a:xfrm>
            <a:off x="684213" y="4164013"/>
            <a:ext cx="7848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r>
              <a:rPr lang="ca-ES"/>
              <a:t> </a:t>
            </a:r>
          </a:p>
        </p:txBody>
      </p:sp>
      <p:grpSp>
        <p:nvGrpSpPr>
          <p:cNvPr id="16387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16392" name="Picture 3" descr="aur-colo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3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639059" y="1218238"/>
            <a:ext cx="7921625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r>
              <a:rPr lang="ca-ES" sz="2000" dirty="0" smtClean="0">
                <a:latin typeface="Calibri" pitchFamily="34" charset="0"/>
              </a:rPr>
              <a:t>En 2005 no </a:t>
            </a:r>
            <a:r>
              <a:rPr lang="ca-ES" sz="2000" dirty="0" err="1" smtClean="0">
                <a:latin typeface="Calibri" pitchFamily="34" charset="0"/>
              </a:rPr>
              <a:t>existía</a:t>
            </a:r>
            <a:r>
              <a:rPr lang="ca-ES" sz="2000" dirty="0" smtClean="0">
                <a:latin typeface="Calibri" pitchFamily="34" charset="0"/>
              </a:rPr>
              <a:t> </a:t>
            </a:r>
            <a:r>
              <a:rPr lang="ca-ES" sz="2000" dirty="0" err="1" smtClean="0">
                <a:latin typeface="Calibri" pitchFamily="34" charset="0"/>
              </a:rPr>
              <a:t>ningún</a:t>
            </a:r>
            <a:r>
              <a:rPr lang="ca-ES" sz="2000" dirty="0" smtClean="0">
                <a:latin typeface="Calibri" pitchFamily="34" charset="0"/>
              </a:rPr>
              <a:t> sistema de </a:t>
            </a:r>
            <a:r>
              <a:rPr lang="ca-ES" sz="2000" dirty="0" err="1" smtClean="0">
                <a:latin typeface="Calibri" pitchFamily="34" charset="0"/>
              </a:rPr>
              <a:t>clasificación</a:t>
            </a:r>
            <a:r>
              <a:rPr lang="ca-ES" sz="2000" dirty="0" smtClean="0">
                <a:latin typeface="Calibri" pitchFamily="34" charset="0"/>
              </a:rPr>
              <a:t> de </a:t>
            </a:r>
            <a:r>
              <a:rPr lang="ca-ES" sz="2000" dirty="0" err="1" smtClean="0">
                <a:latin typeface="Calibri" pitchFamily="34" charset="0"/>
              </a:rPr>
              <a:t>revistas</a:t>
            </a:r>
            <a:r>
              <a:rPr lang="ca-ES" sz="2000" dirty="0" smtClean="0">
                <a:latin typeface="Calibri" pitchFamily="34" charset="0"/>
              </a:rPr>
              <a:t> en </a:t>
            </a:r>
            <a:r>
              <a:rPr lang="ca-ES" sz="2000" dirty="0" err="1" smtClean="0">
                <a:latin typeface="Calibri" pitchFamily="34" charset="0"/>
              </a:rPr>
              <a:t>Humanidades</a:t>
            </a:r>
            <a:r>
              <a:rPr lang="ca-ES" sz="2000" dirty="0" smtClean="0">
                <a:latin typeface="Calibri" pitchFamily="34" charset="0"/>
              </a:rPr>
              <a:t> y CC </a:t>
            </a:r>
            <a:r>
              <a:rPr lang="ca-ES" sz="2000" dirty="0" err="1" smtClean="0">
                <a:latin typeface="Calibri" pitchFamily="34" charset="0"/>
              </a:rPr>
              <a:t>Sociales</a:t>
            </a:r>
            <a:r>
              <a:rPr lang="ca-ES" sz="2000" dirty="0" smtClean="0">
                <a:latin typeface="Calibri" pitchFamily="34" charset="0"/>
              </a:rPr>
              <a:t> que </a:t>
            </a:r>
            <a:r>
              <a:rPr lang="ca-ES" sz="2000" dirty="0" err="1" smtClean="0">
                <a:latin typeface="Calibri" pitchFamily="34" charset="0"/>
              </a:rPr>
              <a:t>mezclase</a:t>
            </a:r>
            <a:r>
              <a:rPr lang="ca-ES" sz="2000" dirty="0" smtClean="0">
                <a:latin typeface="Calibri" pitchFamily="34" charset="0"/>
              </a:rPr>
              <a:t> los </a:t>
            </a:r>
            <a:r>
              <a:rPr lang="ca-ES" sz="2000" dirty="0" err="1" smtClean="0">
                <a:latin typeface="Calibri" pitchFamily="34" charset="0"/>
              </a:rPr>
              <a:t>diferentes</a:t>
            </a:r>
            <a:r>
              <a:rPr lang="ca-ES" sz="2000" dirty="0" smtClean="0">
                <a:latin typeface="Calibri" pitchFamily="34" charset="0"/>
              </a:rPr>
              <a:t> </a:t>
            </a:r>
            <a:r>
              <a:rPr lang="ca-ES" sz="2000" dirty="0" err="1" smtClean="0">
                <a:latin typeface="Calibri" pitchFamily="34" charset="0"/>
              </a:rPr>
              <a:t>niveles</a:t>
            </a:r>
            <a:r>
              <a:rPr lang="ca-ES" sz="2000" dirty="0" smtClean="0">
                <a:latin typeface="Calibri" pitchFamily="34" charset="0"/>
              </a:rPr>
              <a:t> internacional, estatal y local. </a:t>
            </a:r>
          </a:p>
          <a:p>
            <a:endParaRPr lang="ca-ES" sz="2000" dirty="0">
              <a:latin typeface="Calibri" pitchFamily="34" charset="0"/>
            </a:endParaRPr>
          </a:p>
          <a:p>
            <a:r>
              <a:rPr lang="ca-ES" sz="2000" dirty="0" err="1" smtClean="0">
                <a:latin typeface="Calibri" pitchFamily="34" charset="0"/>
              </a:rPr>
              <a:t>Necesidad</a:t>
            </a:r>
            <a:r>
              <a:rPr lang="ca-ES" sz="2000" dirty="0" smtClean="0">
                <a:latin typeface="Calibri" pitchFamily="34" charset="0"/>
              </a:rPr>
              <a:t> de un sistema con </a:t>
            </a:r>
            <a:r>
              <a:rPr lang="ca-ES" sz="2000" dirty="0" err="1" smtClean="0">
                <a:latin typeface="Calibri" pitchFamily="34" charset="0"/>
              </a:rPr>
              <a:t>revistas</a:t>
            </a:r>
            <a:r>
              <a:rPr lang="ca-ES" sz="2000" dirty="0" smtClean="0">
                <a:latin typeface="Calibri" pitchFamily="34" charset="0"/>
              </a:rPr>
              <a:t> de referencia para cada disciplina o </a:t>
            </a:r>
            <a:r>
              <a:rPr lang="ca-ES" sz="2000" dirty="0" err="1" smtClean="0">
                <a:latin typeface="Calibri" pitchFamily="34" charset="0"/>
              </a:rPr>
              <a:t>subdisciplina</a:t>
            </a:r>
            <a:endParaRPr lang="ca-ES" sz="2000" dirty="0" smtClean="0">
              <a:latin typeface="Calibri" pitchFamily="34" charset="0"/>
            </a:endParaRPr>
          </a:p>
          <a:p>
            <a:endParaRPr lang="ca-ES" sz="2000" dirty="0">
              <a:latin typeface="Calibri" pitchFamily="34" charset="0"/>
            </a:endParaRPr>
          </a:p>
          <a:p>
            <a:r>
              <a:rPr lang="ca-ES" sz="2000" dirty="0" err="1" smtClean="0">
                <a:latin typeface="Calibri" pitchFamily="34" charset="0"/>
              </a:rPr>
              <a:t>Necesidad</a:t>
            </a:r>
            <a:r>
              <a:rPr lang="ca-ES" sz="2000" dirty="0" smtClean="0">
                <a:latin typeface="Calibri" pitchFamily="34" charset="0"/>
              </a:rPr>
              <a:t> de una </a:t>
            </a:r>
            <a:r>
              <a:rPr lang="ca-ES" sz="2000" dirty="0" err="1" smtClean="0">
                <a:latin typeface="Calibri" pitchFamily="34" charset="0"/>
              </a:rPr>
              <a:t>clasificación</a:t>
            </a:r>
            <a:r>
              <a:rPr lang="ca-ES" sz="2000" dirty="0" smtClean="0">
                <a:latin typeface="Calibri" pitchFamily="34" charset="0"/>
              </a:rPr>
              <a:t> basada en una </a:t>
            </a:r>
            <a:r>
              <a:rPr lang="ca-ES" sz="2000" dirty="0" err="1" smtClean="0">
                <a:latin typeface="Calibri" pitchFamily="34" charset="0"/>
              </a:rPr>
              <a:t>metodología</a:t>
            </a:r>
            <a:r>
              <a:rPr lang="ca-ES" sz="2000" dirty="0" smtClean="0">
                <a:latin typeface="Calibri" pitchFamily="34" charset="0"/>
              </a:rPr>
              <a:t> </a:t>
            </a:r>
            <a:r>
              <a:rPr lang="ca-ES" sz="2000" dirty="0" err="1" smtClean="0">
                <a:latin typeface="Calibri" pitchFamily="34" charset="0"/>
              </a:rPr>
              <a:t>objetiva</a:t>
            </a:r>
            <a:r>
              <a:rPr lang="ca-ES" sz="2000" dirty="0" smtClean="0">
                <a:latin typeface="Calibri" pitchFamily="34" charset="0"/>
              </a:rPr>
              <a:t> y </a:t>
            </a:r>
            <a:r>
              <a:rPr lang="ca-ES" sz="2000" dirty="0" err="1" smtClean="0">
                <a:latin typeface="Calibri" pitchFamily="34" charset="0"/>
              </a:rPr>
              <a:t>reproducible</a:t>
            </a:r>
            <a:endParaRPr lang="ca-ES" sz="2000" dirty="0" smtClean="0">
              <a:latin typeface="Calibri" pitchFamily="34" charset="0"/>
            </a:endParaRPr>
          </a:p>
          <a:p>
            <a:endParaRPr lang="ca-ES" sz="2000" dirty="0">
              <a:latin typeface="Calibri" pitchFamily="34" charset="0"/>
            </a:endParaRPr>
          </a:p>
          <a:p>
            <a:r>
              <a:rPr lang="ca-ES" sz="2000" dirty="0" err="1" smtClean="0">
                <a:latin typeface="Calibri" pitchFamily="34" charset="0"/>
              </a:rPr>
              <a:t>Necesidad</a:t>
            </a:r>
            <a:r>
              <a:rPr lang="ca-ES" sz="2000" dirty="0" smtClean="0">
                <a:latin typeface="Calibri" pitchFamily="34" charset="0"/>
              </a:rPr>
              <a:t> de </a:t>
            </a:r>
            <a:r>
              <a:rPr lang="ca-ES" sz="2000" dirty="0" err="1" smtClean="0">
                <a:latin typeface="Calibri" pitchFamily="34" charset="0"/>
              </a:rPr>
              <a:t>disponer</a:t>
            </a:r>
            <a:r>
              <a:rPr lang="ca-ES" sz="2000" dirty="0" smtClean="0">
                <a:latin typeface="Calibri" pitchFamily="34" charset="0"/>
              </a:rPr>
              <a:t> de </a:t>
            </a:r>
            <a:r>
              <a:rPr lang="ca-ES" sz="2000" dirty="0" err="1" smtClean="0">
                <a:latin typeface="Calibri" pitchFamily="34" charset="0"/>
              </a:rPr>
              <a:t>elementos</a:t>
            </a:r>
            <a:r>
              <a:rPr lang="ca-ES" sz="2000" dirty="0" smtClean="0">
                <a:latin typeface="Calibri" pitchFamily="34" charset="0"/>
              </a:rPr>
              <a:t> de </a:t>
            </a:r>
            <a:r>
              <a:rPr lang="ca-ES" sz="2000" dirty="0" err="1" smtClean="0">
                <a:latin typeface="Calibri" pitchFamily="34" charset="0"/>
              </a:rPr>
              <a:t>soporte</a:t>
            </a:r>
            <a:r>
              <a:rPr lang="ca-ES" sz="2000" dirty="0" smtClean="0">
                <a:latin typeface="Calibri" pitchFamily="34" charset="0"/>
              </a:rPr>
              <a:t> a la </a:t>
            </a:r>
            <a:r>
              <a:rPr lang="ca-ES" sz="2000" dirty="0" err="1" smtClean="0">
                <a:latin typeface="Calibri" pitchFamily="34" charset="0"/>
              </a:rPr>
              <a:t>evaluación</a:t>
            </a:r>
            <a:endParaRPr lang="ca-ES" sz="2000" dirty="0" smtClean="0">
              <a:latin typeface="Calibri" pitchFamily="34" charset="0"/>
            </a:endParaRPr>
          </a:p>
          <a:p>
            <a:endParaRPr lang="ca-ES" sz="2000" dirty="0">
              <a:latin typeface="Calibri" pitchFamily="34" charset="0"/>
            </a:endParaRPr>
          </a:p>
          <a:p>
            <a:r>
              <a:rPr lang="ca-ES" sz="2000" dirty="0" err="1" smtClean="0">
                <a:latin typeface="Calibri" pitchFamily="34" charset="0"/>
              </a:rPr>
              <a:t>Necesidad</a:t>
            </a:r>
            <a:r>
              <a:rPr lang="ca-ES" sz="2000" dirty="0" smtClean="0">
                <a:latin typeface="Calibri" pitchFamily="34" charset="0"/>
              </a:rPr>
              <a:t> de </a:t>
            </a:r>
            <a:r>
              <a:rPr lang="ca-ES" sz="2000" dirty="0" err="1" smtClean="0">
                <a:latin typeface="Calibri" pitchFamily="34" charset="0"/>
              </a:rPr>
              <a:t>mejorar</a:t>
            </a:r>
            <a:r>
              <a:rPr lang="ca-ES" sz="2000" dirty="0" smtClean="0">
                <a:latin typeface="Calibri" pitchFamily="34" charset="0"/>
              </a:rPr>
              <a:t> la </a:t>
            </a:r>
            <a:r>
              <a:rPr lang="ca-ES" sz="2000" dirty="0" err="1" smtClean="0">
                <a:latin typeface="Calibri" pitchFamily="34" charset="0"/>
              </a:rPr>
              <a:t>edición</a:t>
            </a:r>
            <a:r>
              <a:rPr lang="ca-ES" sz="2000" dirty="0" smtClean="0">
                <a:latin typeface="Calibri" pitchFamily="34" charset="0"/>
              </a:rPr>
              <a:t> de </a:t>
            </a:r>
            <a:r>
              <a:rPr lang="ca-ES" sz="2000" dirty="0" err="1" smtClean="0">
                <a:latin typeface="Calibri" pitchFamily="34" charset="0"/>
              </a:rPr>
              <a:t>algunas</a:t>
            </a:r>
            <a:r>
              <a:rPr lang="ca-ES" sz="2000" dirty="0" smtClean="0">
                <a:latin typeface="Calibri" pitchFamily="34" charset="0"/>
              </a:rPr>
              <a:t> </a:t>
            </a:r>
            <a:r>
              <a:rPr lang="ca-ES" sz="2000" dirty="0" err="1" smtClean="0">
                <a:latin typeface="Calibri" pitchFamily="34" charset="0"/>
              </a:rPr>
              <a:t>revistas</a:t>
            </a:r>
            <a:r>
              <a:rPr lang="ca-ES" sz="2000" dirty="0" smtClean="0">
                <a:latin typeface="Calibri" pitchFamily="34" charset="0"/>
              </a:rPr>
              <a:t> </a:t>
            </a:r>
            <a:r>
              <a:rPr lang="ca-ES" sz="2000" dirty="0" err="1" smtClean="0">
                <a:latin typeface="Calibri" pitchFamily="34" charset="0"/>
              </a:rPr>
              <a:t>científicas</a:t>
            </a:r>
            <a:endParaRPr lang="ca-ES" sz="2000" dirty="0">
              <a:latin typeface="Calibri" pitchFamily="34" charset="0"/>
            </a:endParaRPr>
          </a:p>
        </p:txBody>
      </p:sp>
      <p:pic>
        <p:nvPicPr>
          <p:cNvPr id="16390" name="Picture 9" descr="cerca_col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504527" y="548680"/>
            <a:ext cx="72358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990099"/>
                </a:solidFill>
                <a:latin typeface="Calibri" pitchFamily="34" charset="0"/>
              </a:rPr>
              <a:t>Que es CARHUS </a:t>
            </a:r>
            <a:r>
              <a:rPr lang="es-ES" sz="3600" b="1" dirty="0">
                <a:solidFill>
                  <a:srgbClr val="990099"/>
                </a:solidFill>
                <a:latin typeface="Calibri" pitchFamily="34" charset="0"/>
              </a:rPr>
              <a:t>Plus </a:t>
            </a:r>
            <a:r>
              <a:rPr lang="es-ES" sz="3600" b="1" dirty="0" smtClean="0">
                <a:solidFill>
                  <a:srgbClr val="990099"/>
                </a:solidFill>
                <a:latin typeface="Calibri" pitchFamily="34" charset="0"/>
              </a:rPr>
              <a:t>+?</a:t>
            </a:r>
            <a:endParaRPr lang="ca-ES" sz="3600" b="1" dirty="0">
              <a:solidFill>
                <a:srgbClr val="99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3"/>
          <p:cNvSpPr txBox="1">
            <a:spLocks/>
          </p:cNvSpPr>
          <p:nvPr/>
        </p:nvSpPr>
        <p:spPr bwMode="auto">
          <a:xfrm>
            <a:off x="179388" y="1639888"/>
            <a:ext cx="8915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 typeface="Arial" charset="0"/>
              <a:buNone/>
            </a:pPr>
            <a:endParaRPr lang="es-ES" sz="32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76802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76803" name="Picture 6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6804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76807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808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76805" name="Rectangle 4"/>
          <p:cNvSpPr>
            <a:spLocks noChangeArrowheads="1"/>
          </p:cNvSpPr>
          <p:nvPr/>
        </p:nvSpPr>
        <p:spPr bwMode="auto">
          <a:xfrm>
            <a:off x="611188" y="1412875"/>
            <a:ext cx="4916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ca-ES" sz="3200">
                <a:latin typeface="Calibri" pitchFamily="34" charset="0"/>
              </a:rPr>
              <a:t>Gracias por vuestra atención</a:t>
            </a:r>
          </a:p>
        </p:txBody>
      </p:sp>
      <p:sp>
        <p:nvSpPr>
          <p:cNvPr id="76806" name="QuadreDeText 3"/>
          <p:cNvSpPr txBox="1">
            <a:spLocks noChangeArrowheads="1"/>
          </p:cNvSpPr>
          <p:nvPr/>
        </p:nvSpPr>
        <p:spPr bwMode="auto">
          <a:xfrm>
            <a:off x="2268538" y="2349500"/>
            <a:ext cx="4310062" cy="3543300"/>
          </a:xfrm>
          <a:prstGeom prst="rect">
            <a:avLst/>
          </a:prstGeom>
          <a:solidFill>
            <a:srgbClr val="C6D9F1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tIns="144000">
            <a:spAutoFit/>
          </a:bodyPr>
          <a:lstStyle/>
          <a:p>
            <a:r>
              <a:rPr lang="ca-ES" sz="2000" b="1">
                <a:latin typeface="Calibri" pitchFamily="34" charset="0"/>
                <a:ea typeface="ＭＳ Ｐゴシック"/>
                <a:cs typeface="ＭＳ Ｐゴシック"/>
              </a:rPr>
              <a:t>Lluís Rovira</a:t>
            </a:r>
          </a:p>
          <a:p>
            <a:r>
              <a:rPr lang="ca-ES" sz="2000" b="1">
                <a:latin typeface="Calibri" pitchFamily="34" charset="0"/>
                <a:ea typeface="ＭＳ Ｐゴシック"/>
                <a:cs typeface="ＭＳ Ｐゴシック"/>
              </a:rPr>
              <a:t>Director</a:t>
            </a:r>
          </a:p>
          <a:p>
            <a:r>
              <a:rPr lang="ca-ES" sz="2000" b="1">
                <a:latin typeface="Calibri" pitchFamily="34" charset="0"/>
                <a:ea typeface="ＭＳ Ｐゴシック"/>
                <a:cs typeface="ＭＳ Ｐゴシック"/>
              </a:rPr>
              <a:t>Institució CERCA</a:t>
            </a:r>
          </a:p>
          <a:p>
            <a:r>
              <a:rPr lang="ca-ES" sz="2000" b="1">
                <a:latin typeface="Calibri" pitchFamily="34" charset="0"/>
                <a:ea typeface="ＭＳ Ｐゴシック"/>
                <a:cs typeface="ＭＳ Ｐゴシック"/>
                <a:hlinkClick r:id="rId5"/>
              </a:rPr>
              <a:t>www.cerca.cat</a:t>
            </a:r>
            <a:endParaRPr lang="ca-ES" sz="2000" b="1">
              <a:latin typeface="Calibri" pitchFamily="34" charset="0"/>
              <a:ea typeface="ＭＳ Ｐゴシック"/>
              <a:cs typeface="ＭＳ Ｐゴシック"/>
            </a:endParaRPr>
          </a:p>
          <a:p>
            <a:endParaRPr lang="ca-ES" sz="2000" b="1">
              <a:latin typeface="Calibri" pitchFamily="34" charset="0"/>
              <a:ea typeface="ＭＳ Ｐゴシック"/>
              <a:cs typeface="ＭＳ Ｐゴシック"/>
            </a:endParaRPr>
          </a:p>
          <a:p>
            <a:r>
              <a:rPr lang="ca-ES" sz="2000" b="1">
                <a:latin typeface="Calibri" pitchFamily="34" charset="0"/>
                <a:ea typeface="ＭＳ Ｐゴシック"/>
                <a:cs typeface="ＭＳ Ｐゴシック"/>
              </a:rPr>
              <a:t>Laura Serrate</a:t>
            </a:r>
          </a:p>
          <a:p>
            <a:r>
              <a:rPr lang="ca-ES" sz="2000" b="1">
                <a:latin typeface="Calibri" pitchFamily="34" charset="0"/>
                <a:ea typeface="ＭＳ Ｐゴシック"/>
                <a:cs typeface="ＭＳ Ｐゴシック"/>
              </a:rPr>
              <a:t>AGAUR</a:t>
            </a:r>
          </a:p>
          <a:p>
            <a:r>
              <a:rPr lang="ca-ES" sz="2000" b="1">
                <a:latin typeface="Calibri" pitchFamily="34" charset="0"/>
                <a:ea typeface="ＭＳ Ｐゴシック"/>
                <a:cs typeface="ＭＳ Ｐゴシック"/>
                <a:hlinkClick r:id="rId6"/>
              </a:rPr>
              <a:t>www.gencat.cat/agaur</a:t>
            </a:r>
            <a:endParaRPr lang="ca-ES" sz="2000" b="1">
              <a:latin typeface="Calibri" pitchFamily="34" charset="0"/>
              <a:ea typeface="ＭＳ Ｐゴシック"/>
              <a:cs typeface="ＭＳ Ｐゴシック"/>
            </a:endParaRPr>
          </a:p>
          <a:p>
            <a:endParaRPr lang="es-ES" sz="2000" b="1">
              <a:latin typeface="Calibri" pitchFamily="34" charset="0"/>
              <a:ea typeface="ＭＳ Ｐゴシック"/>
              <a:cs typeface="ＭＳ Ｐゴシック"/>
            </a:endParaRPr>
          </a:p>
          <a:p>
            <a:r>
              <a:rPr lang="es-ES" sz="2000" b="1">
                <a:latin typeface="Calibri" pitchFamily="34" charset="0"/>
                <a:ea typeface="ＭＳ Ｐゴシック"/>
                <a:cs typeface="ＭＳ Ｐゴシック"/>
              </a:rPr>
              <a:t>carhus@agaur.gencat.cat</a:t>
            </a:r>
            <a:endParaRPr lang="ca-ES" sz="2000" b="1">
              <a:latin typeface="Calibri" pitchFamily="34" charset="0"/>
              <a:ea typeface="ＭＳ Ｐゴシック"/>
              <a:cs typeface="ＭＳ Ｐゴシック"/>
            </a:endParaRPr>
          </a:p>
          <a:p>
            <a:endParaRPr lang="ca-ES" sz="2000" b="1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idor de contingut 2"/>
          <p:cNvSpPr txBox="1">
            <a:spLocks/>
          </p:cNvSpPr>
          <p:nvPr/>
        </p:nvSpPr>
        <p:spPr bwMode="auto">
          <a:xfrm>
            <a:off x="179388" y="1423988"/>
            <a:ext cx="8915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ca-ES" sz="28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6386" name="Rectangle 7"/>
          <p:cNvSpPr>
            <a:spLocks noChangeArrowheads="1"/>
          </p:cNvSpPr>
          <p:nvPr/>
        </p:nvSpPr>
        <p:spPr bwMode="auto">
          <a:xfrm>
            <a:off x="684213" y="4164013"/>
            <a:ext cx="7848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r>
              <a:rPr lang="ca-ES"/>
              <a:t> </a:t>
            </a:r>
          </a:p>
        </p:txBody>
      </p:sp>
      <p:grpSp>
        <p:nvGrpSpPr>
          <p:cNvPr id="16387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16392" name="Picture 3" descr="aur-colo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3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900113" y="1125538"/>
            <a:ext cx="7848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2000" b="1">
                <a:solidFill>
                  <a:schemeClr val="tx2"/>
                </a:solidFill>
                <a:latin typeface="Calibri" pitchFamily="34" charset="0"/>
              </a:rPr>
              <a:t>COMBINACIÓN DE METODOLOGÍAS:</a:t>
            </a:r>
            <a:endParaRPr lang="ca-ES" sz="2000" b="1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a-ES" sz="2000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468313" y="1758275"/>
            <a:ext cx="7921625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ctr"/>
            <a:endParaRPr lang="ca-ES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ES" b="1" dirty="0">
                <a:latin typeface="Calibri" pitchFamily="34" charset="0"/>
              </a:rPr>
              <a:t>Selección:</a:t>
            </a:r>
            <a:r>
              <a:rPr lang="es-ES" dirty="0">
                <a:latin typeface="Calibri" pitchFamily="34" charset="0"/>
              </a:rPr>
              <a:t> agregación de listados </a:t>
            </a:r>
            <a:r>
              <a:rPr lang="es-ES" dirty="0" smtClean="0">
                <a:latin typeface="Calibri" pitchFamily="34" charset="0"/>
              </a:rPr>
              <a:t>especializados (JCR, ERIH, …) asesoría </a:t>
            </a:r>
            <a:r>
              <a:rPr lang="es-ES" dirty="0">
                <a:latin typeface="Calibri" pitchFamily="34" charset="0"/>
              </a:rPr>
              <a:t>de expertos, análisis de datos </a:t>
            </a:r>
            <a:r>
              <a:rPr lang="es-ES" dirty="0" smtClean="0">
                <a:latin typeface="Calibri" pitchFamily="34" charset="0"/>
              </a:rPr>
              <a:t>AGAUR (grupos de investigación).</a:t>
            </a:r>
          </a:p>
          <a:p>
            <a:endParaRPr lang="es-ES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a-ES" b="1" dirty="0" err="1" smtClean="0">
                <a:latin typeface="Calibri" pitchFamily="34" charset="0"/>
              </a:rPr>
              <a:t>Evaluación</a:t>
            </a:r>
            <a:r>
              <a:rPr lang="ca-ES" b="1" dirty="0" smtClean="0">
                <a:latin typeface="Calibri" pitchFamily="34" charset="0"/>
              </a:rPr>
              <a:t>/</a:t>
            </a:r>
            <a:r>
              <a:rPr lang="ca-ES" b="1" dirty="0" err="1" smtClean="0">
                <a:latin typeface="Calibri" pitchFamily="34" charset="0"/>
              </a:rPr>
              <a:t>clasificación</a:t>
            </a:r>
            <a:endParaRPr lang="ca-ES" b="1" dirty="0">
              <a:latin typeface="Calibri" pitchFamily="34" charset="0"/>
            </a:endParaRPr>
          </a:p>
          <a:p>
            <a:pPr marL="742950" lvl="1" indent="-285750"/>
            <a:r>
              <a:rPr lang="ca-ES" b="1" dirty="0"/>
              <a:t>-Fact</a:t>
            </a:r>
            <a:r>
              <a:rPr lang="ca-ES" sz="1600" b="1" dirty="0"/>
              <a:t>or de impacto</a:t>
            </a:r>
            <a:r>
              <a:rPr lang="ca-ES" sz="1600" dirty="0"/>
              <a:t> en el </a:t>
            </a:r>
            <a:r>
              <a:rPr lang="ca-ES" sz="1600" dirty="0" err="1"/>
              <a:t>área</a:t>
            </a:r>
            <a:r>
              <a:rPr lang="ca-ES" sz="1600" dirty="0"/>
              <a:t> de las </a:t>
            </a:r>
            <a:r>
              <a:rPr lang="ca-ES" sz="1600" dirty="0" err="1"/>
              <a:t>Ciencias</a:t>
            </a:r>
            <a:r>
              <a:rPr lang="ca-ES" sz="1600" dirty="0"/>
              <a:t> </a:t>
            </a:r>
            <a:r>
              <a:rPr lang="ca-ES" sz="1600" dirty="0" err="1"/>
              <a:t>Sociales</a:t>
            </a:r>
            <a:r>
              <a:rPr lang="ca-ES" sz="1600" dirty="0"/>
              <a:t>.</a:t>
            </a:r>
          </a:p>
          <a:p>
            <a:pPr marL="742950" lvl="1" indent="-285750"/>
            <a:r>
              <a:rPr lang="ca-ES" sz="1600" b="1" dirty="0"/>
              <a:t>-</a:t>
            </a:r>
            <a:r>
              <a:rPr lang="ca-ES" sz="1600" b="1" dirty="0" err="1" smtClean="0"/>
              <a:t>Difusión</a:t>
            </a:r>
            <a:r>
              <a:rPr lang="ca-ES" sz="1600" b="1" dirty="0" smtClean="0"/>
              <a:t>/</a:t>
            </a:r>
            <a:r>
              <a:rPr lang="ca-ES" sz="1600" b="1" dirty="0" err="1" smtClean="0"/>
              <a:t>visibilidad</a:t>
            </a:r>
            <a:r>
              <a:rPr lang="ca-ES" sz="1600" b="1" dirty="0" smtClean="0"/>
              <a:t> </a:t>
            </a:r>
            <a:r>
              <a:rPr lang="ca-ES" sz="1600" b="1" dirty="0"/>
              <a:t>de las </a:t>
            </a:r>
            <a:r>
              <a:rPr lang="ca-ES" sz="1600" b="1" dirty="0" err="1"/>
              <a:t>revistas</a:t>
            </a:r>
            <a:r>
              <a:rPr lang="ca-ES" sz="1600" dirty="0"/>
              <a:t> en las bases de </a:t>
            </a:r>
            <a:r>
              <a:rPr lang="ca-ES" sz="1600" dirty="0" err="1"/>
              <a:t>datos</a:t>
            </a:r>
            <a:r>
              <a:rPr lang="ca-ES" sz="1600" dirty="0"/>
              <a:t> de </a:t>
            </a:r>
            <a:r>
              <a:rPr lang="ca-ES" sz="1600" dirty="0" err="1"/>
              <a:t>Ciencias</a:t>
            </a:r>
            <a:r>
              <a:rPr lang="ca-ES" sz="1600" dirty="0"/>
              <a:t> </a:t>
            </a:r>
            <a:r>
              <a:rPr lang="ca-ES" sz="1600" dirty="0" err="1"/>
              <a:t>Sociales</a:t>
            </a:r>
            <a:r>
              <a:rPr lang="ca-ES" sz="1600" dirty="0"/>
              <a:t> y </a:t>
            </a:r>
            <a:r>
              <a:rPr lang="ca-ES" sz="1600" dirty="0" err="1"/>
              <a:t>Humanidades</a:t>
            </a:r>
            <a:r>
              <a:rPr lang="ca-ES" sz="1600" dirty="0" smtClean="0"/>
              <a:t>.(ICDS)</a:t>
            </a:r>
            <a:endParaRPr lang="ca-ES" sz="1600" dirty="0"/>
          </a:p>
          <a:p>
            <a:pPr marL="742950" lvl="1" indent="-285750"/>
            <a:r>
              <a:rPr lang="ca-ES" sz="1600" b="1" dirty="0" smtClean="0"/>
              <a:t>-</a:t>
            </a:r>
            <a:r>
              <a:rPr lang="ca-ES" sz="1600" b="1" dirty="0" smtClean="0"/>
              <a:t>Sistema de </a:t>
            </a:r>
            <a:r>
              <a:rPr lang="ca-ES" sz="1600" b="1" dirty="0" err="1" smtClean="0"/>
              <a:t>revisión</a:t>
            </a:r>
            <a:endParaRPr lang="ca-ES" sz="1600" b="1" dirty="0"/>
          </a:p>
          <a:p>
            <a:pPr marL="742950" lvl="1" indent="-285750"/>
            <a:r>
              <a:rPr lang="ca-ES" sz="1600" b="1" dirty="0"/>
              <a:t>- Formato </a:t>
            </a:r>
            <a:r>
              <a:rPr lang="ca-ES" sz="1600" dirty="0"/>
              <a:t>de las </a:t>
            </a:r>
            <a:r>
              <a:rPr lang="ca-ES" sz="1600" dirty="0" err="1" smtClean="0"/>
              <a:t>revistas</a:t>
            </a:r>
            <a:r>
              <a:rPr lang="ca-ES" sz="1600" dirty="0" smtClean="0"/>
              <a:t> (</a:t>
            </a:r>
            <a:r>
              <a:rPr lang="ca-ES" sz="1600" dirty="0" err="1" smtClean="0"/>
              <a:t>periodicidad</a:t>
            </a:r>
            <a:r>
              <a:rPr lang="ca-ES" sz="1600" dirty="0" smtClean="0"/>
              <a:t>, </a:t>
            </a:r>
            <a:r>
              <a:rPr lang="ca-ES" sz="1600" dirty="0" err="1" smtClean="0"/>
              <a:t>abstract</a:t>
            </a:r>
            <a:r>
              <a:rPr lang="ca-ES" sz="1600" dirty="0" smtClean="0"/>
              <a:t>, </a:t>
            </a:r>
            <a:r>
              <a:rPr lang="ca-ES" sz="1600" dirty="0" err="1" smtClean="0"/>
              <a:t>palabras</a:t>
            </a:r>
            <a:r>
              <a:rPr lang="ca-ES" sz="1600" dirty="0" smtClean="0"/>
              <a:t> </a:t>
            </a:r>
            <a:r>
              <a:rPr lang="ca-ES" sz="1600" dirty="0" err="1" smtClean="0"/>
              <a:t>clave</a:t>
            </a:r>
            <a:r>
              <a:rPr lang="ca-ES" sz="1600" dirty="0" smtClean="0"/>
              <a:t>, ...)</a:t>
            </a:r>
            <a:endParaRPr lang="ca-ES" sz="1600" b="1" dirty="0"/>
          </a:p>
          <a:p>
            <a:pPr>
              <a:buFontTx/>
              <a:buChar char="•"/>
            </a:pPr>
            <a:endParaRPr lang="es-ES" b="1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ES" b="1" dirty="0" err="1" smtClean="0">
                <a:latin typeface="Calibri" pitchFamily="34" charset="0"/>
              </a:rPr>
              <a:t>Feedback</a:t>
            </a:r>
            <a:r>
              <a:rPr lang="es-ES" b="1" dirty="0" smtClean="0">
                <a:latin typeface="Calibri" pitchFamily="34" charset="0"/>
              </a:rPr>
              <a:t> </a:t>
            </a:r>
            <a:r>
              <a:rPr lang="es-ES" dirty="0">
                <a:latin typeface="Calibri" pitchFamily="34" charset="0"/>
              </a:rPr>
              <a:t>de investigadores y editores</a:t>
            </a:r>
            <a:endParaRPr lang="ca-ES" dirty="0">
              <a:latin typeface="Calibri" pitchFamily="34" charset="0"/>
            </a:endParaRPr>
          </a:p>
        </p:txBody>
      </p:sp>
      <p:pic>
        <p:nvPicPr>
          <p:cNvPr id="16390" name="Picture 9" descr="cerca_col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val 3"/>
          <p:cNvSpPr>
            <a:spLocks noChangeArrowheads="1"/>
          </p:cNvSpPr>
          <p:nvPr/>
        </p:nvSpPr>
        <p:spPr bwMode="auto">
          <a:xfrm>
            <a:off x="192088" y="2076450"/>
            <a:ext cx="5070475" cy="2630488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671513" y="2952750"/>
            <a:ext cx="1338262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000" b="1">
                <a:latin typeface="Helvetica"/>
                <a:ea typeface="ＭＳ Ｐゴシック"/>
                <a:cs typeface="ＭＳ Ｐゴシック"/>
              </a:rPr>
              <a:t>ERIH</a:t>
            </a:r>
            <a:endParaRPr lang="es-ES" sz="10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83" name="Oval 5"/>
          <p:cNvSpPr>
            <a:spLocks noChangeArrowheads="1"/>
          </p:cNvSpPr>
          <p:nvPr/>
        </p:nvSpPr>
        <p:spPr bwMode="auto">
          <a:xfrm rot="-2987043">
            <a:off x="3878263" y="1790700"/>
            <a:ext cx="2960687" cy="13382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5357813" y="1636713"/>
            <a:ext cx="1052512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000" b="1">
                <a:latin typeface="Helvetica"/>
                <a:ea typeface="ＭＳ Ｐゴシック"/>
                <a:cs typeface="ＭＳ Ｐゴシック"/>
              </a:rPr>
              <a:t>SGR</a:t>
            </a:r>
            <a:endParaRPr lang="es-ES" sz="10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85" name="Oval 7"/>
          <p:cNvSpPr>
            <a:spLocks noChangeArrowheads="1"/>
          </p:cNvSpPr>
          <p:nvPr/>
        </p:nvSpPr>
        <p:spPr bwMode="auto">
          <a:xfrm rot="3040854">
            <a:off x="4602163" y="3927475"/>
            <a:ext cx="2084388" cy="573087"/>
          </a:xfrm>
          <a:prstGeom prst="ellips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5549900" y="3940175"/>
            <a:ext cx="16256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000" b="1">
                <a:latin typeface="Helvetica"/>
                <a:ea typeface="ＭＳ Ｐゴシック"/>
                <a:cs typeface="ＭＳ Ｐゴシック"/>
              </a:rPr>
              <a:t>IN-RECS</a:t>
            </a:r>
            <a:endParaRPr lang="es-ES" sz="10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87" name="Oval 9"/>
          <p:cNvSpPr>
            <a:spLocks noChangeArrowheads="1"/>
          </p:cNvSpPr>
          <p:nvPr/>
        </p:nvSpPr>
        <p:spPr bwMode="auto">
          <a:xfrm rot="3040854">
            <a:off x="4314825" y="3927475"/>
            <a:ext cx="2084388" cy="573088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88" name="Text Box 10"/>
          <p:cNvSpPr txBox="1">
            <a:spLocks noChangeArrowheads="1"/>
          </p:cNvSpPr>
          <p:nvPr/>
        </p:nvSpPr>
        <p:spPr bwMode="auto">
          <a:xfrm>
            <a:off x="5262563" y="4270375"/>
            <a:ext cx="16256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000" b="1">
                <a:latin typeface="Helvetica"/>
                <a:ea typeface="ＭＳ Ｐゴシック"/>
                <a:cs typeface="ＭＳ Ｐゴシック"/>
              </a:rPr>
              <a:t>RESH</a:t>
            </a:r>
            <a:endParaRPr lang="es-ES" sz="10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89" name="Oval 11"/>
          <p:cNvSpPr>
            <a:spLocks noChangeArrowheads="1"/>
          </p:cNvSpPr>
          <p:nvPr/>
        </p:nvSpPr>
        <p:spPr bwMode="auto">
          <a:xfrm rot="-1415956">
            <a:off x="573088" y="3171825"/>
            <a:ext cx="5070475" cy="2630488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90" name="Text Box 12"/>
          <p:cNvSpPr txBox="1">
            <a:spLocks noChangeArrowheads="1"/>
          </p:cNvSpPr>
          <p:nvPr/>
        </p:nvSpPr>
        <p:spPr bwMode="auto">
          <a:xfrm>
            <a:off x="860425" y="5121275"/>
            <a:ext cx="220186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000" b="1">
                <a:latin typeface="Helvetica"/>
                <a:ea typeface="ＭＳ Ｐゴシック"/>
                <a:cs typeface="ＭＳ Ｐゴシック"/>
              </a:rPr>
              <a:t>ISI: SSCI; AHCI</a:t>
            </a:r>
            <a:endParaRPr lang="es-ES" sz="10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91" name="Oval 13"/>
          <p:cNvSpPr>
            <a:spLocks noChangeArrowheads="1"/>
          </p:cNvSpPr>
          <p:nvPr/>
        </p:nvSpPr>
        <p:spPr bwMode="auto">
          <a:xfrm rot="-1830117">
            <a:off x="2200275" y="3500438"/>
            <a:ext cx="2678113" cy="1535112"/>
          </a:xfrm>
          <a:prstGeom prst="ellips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2489200" y="4086225"/>
            <a:ext cx="1912938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000" b="1">
                <a:latin typeface="Helvetica"/>
                <a:ea typeface="ＭＳ Ｐゴシック"/>
                <a:cs typeface="ＭＳ Ｐゴシック"/>
              </a:rPr>
              <a:t>ISI: JCR 1-2</a:t>
            </a:r>
            <a:endParaRPr lang="es-ES" sz="10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93" name="Oval 15"/>
          <p:cNvSpPr>
            <a:spLocks noChangeArrowheads="1"/>
          </p:cNvSpPr>
          <p:nvPr/>
        </p:nvSpPr>
        <p:spPr bwMode="auto">
          <a:xfrm>
            <a:off x="5070475" y="2732088"/>
            <a:ext cx="668338" cy="4397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94" name="Text Box 16"/>
          <p:cNvSpPr txBox="1">
            <a:spLocks noChangeArrowheads="1"/>
          </p:cNvSpPr>
          <p:nvPr/>
        </p:nvSpPr>
        <p:spPr bwMode="auto">
          <a:xfrm>
            <a:off x="5108575" y="2879725"/>
            <a:ext cx="1052513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000" b="1">
                <a:latin typeface="Helvetica"/>
                <a:ea typeface="ＭＳ Ｐゴシック"/>
                <a:cs typeface="ＭＳ Ｐゴシック"/>
              </a:rPr>
              <a:t>CAT</a:t>
            </a:r>
            <a:endParaRPr lang="es-ES" sz="10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95" name="Rectangle 17"/>
          <p:cNvSpPr>
            <a:spLocks noChangeArrowheads="1"/>
          </p:cNvSpPr>
          <p:nvPr/>
        </p:nvSpPr>
        <p:spPr bwMode="auto">
          <a:xfrm>
            <a:off x="2516188" y="1295400"/>
            <a:ext cx="3825875" cy="3948113"/>
          </a:xfrm>
          <a:prstGeom prst="rect">
            <a:avLst/>
          </a:prstGeom>
          <a:solidFill>
            <a:srgbClr val="F9D523">
              <a:alpha val="45882"/>
            </a:srgbClr>
          </a:solidFill>
          <a:ln w="15875">
            <a:solidFill>
              <a:srgbClr val="FF66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96" name="Text Box 18"/>
          <p:cNvSpPr txBox="1">
            <a:spLocks noChangeArrowheads="1"/>
          </p:cNvSpPr>
          <p:nvPr/>
        </p:nvSpPr>
        <p:spPr bwMode="auto">
          <a:xfrm>
            <a:off x="2587625" y="1511300"/>
            <a:ext cx="2232025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1400" b="1">
                <a:latin typeface="Helvetica"/>
                <a:ea typeface="ＭＳ Ｐゴシック"/>
                <a:cs typeface="ＭＳ Ｐゴシック"/>
              </a:rPr>
              <a:t>CARHUS Plus 2010</a:t>
            </a:r>
            <a:endParaRPr lang="es-ES" sz="1400" b="1"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20497" name="Rectangle 21"/>
          <p:cNvSpPr>
            <a:spLocks noChangeArrowheads="1"/>
          </p:cNvSpPr>
          <p:nvPr/>
        </p:nvSpPr>
        <p:spPr bwMode="auto">
          <a:xfrm>
            <a:off x="-363538" y="6956425"/>
            <a:ext cx="8928101" cy="360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tIns="118800" bIns="82800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20498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20499" name="Picture 23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00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20501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2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ol 1"/>
          <p:cNvSpPr txBox="1">
            <a:spLocks/>
          </p:cNvSpPr>
          <p:nvPr/>
        </p:nvSpPr>
        <p:spPr bwMode="auto">
          <a:xfrm>
            <a:off x="107950" y="22860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a-ES" sz="360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434" name="AutoShape 7"/>
          <p:cNvSpPr>
            <a:spLocks noChangeAspect="1" noChangeArrowheads="1"/>
          </p:cNvSpPr>
          <p:nvPr/>
        </p:nvSpPr>
        <p:spPr bwMode="auto">
          <a:xfrm>
            <a:off x="1116013" y="1628775"/>
            <a:ext cx="7272337" cy="385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a-ES"/>
          </a:p>
        </p:txBody>
      </p:sp>
      <p:grpSp>
        <p:nvGrpSpPr>
          <p:cNvPr id="18435" name="Group 30"/>
          <p:cNvGrpSpPr>
            <a:grpSpLocks/>
          </p:cNvGrpSpPr>
          <p:nvPr/>
        </p:nvGrpSpPr>
        <p:grpSpPr bwMode="auto">
          <a:xfrm>
            <a:off x="971550" y="1916113"/>
            <a:ext cx="7023100" cy="3373438"/>
            <a:chOff x="612" y="1207"/>
            <a:chExt cx="4424" cy="2125"/>
          </a:xfrm>
        </p:grpSpPr>
        <p:sp>
          <p:nvSpPr>
            <p:cNvPr id="18442" name="Line 9"/>
            <p:cNvSpPr>
              <a:spLocks noChangeShapeType="1"/>
            </p:cNvSpPr>
            <p:nvPr/>
          </p:nvSpPr>
          <p:spPr bwMode="auto">
            <a:xfrm flipV="1">
              <a:off x="1559" y="2285"/>
              <a:ext cx="718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8443" name="Text Box 10"/>
            <p:cNvSpPr txBox="1">
              <a:spLocks noChangeArrowheads="1"/>
            </p:cNvSpPr>
            <p:nvPr/>
          </p:nvSpPr>
          <p:spPr bwMode="auto">
            <a:xfrm>
              <a:off x="2325" y="1721"/>
              <a:ext cx="873" cy="66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99FF"/>
              </a:extrusionClr>
            </a:sp3d>
          </p:spPr>
          <p:txBody>
            <a:bodyPr>
              <a:flatTx/>
            </a:bodyPr>
            <a:lstStyle/>
            <a:p>
              <a:pPr algn="ctr"/>
              <a:r>
                <a:rPr lang="es-ES" sz="1000" b="1" dirty="0">
                  <a:solidFill>
                    <a:srgbClr val="006666"/>
                  </a:solidFill>
                </a:rPr>
                <a:t>RECOLECCIÓN DE DATOS SOBRE LAS REVISTAS EN </a:t>
              </a:r>
              <a:r>
                <a:rPr lang="es-ES" sz="1000" b="1" dirty="0" smtClean="0">
                  <a:solidFill>
                    <a:srgbClr val="006666"/>
                  </a:solidFill>
                </a:rPr>
                <a:t>BIBLIOTECAS</a:t>
              </a:r>
            </a:p>
            <a:p>
              <a:pPr algn="ctr"/>
              <a:r>
                <a:rPr lang="es-ES" sz="1000" b="1" dirty="0" smtClean="0">
                  <a:solidFill>
                    <a:srgbClr val="006666"/>
                  </a:solidFill>
                </a:rPr>
                <a:t> ACTUALIZACIÓN DE DATOS</a:t>
              </a:r>
              <a:endParaRPr lang="es-ES" sz="1000" b="1" dirty="0">
                <a:solidFill>
                  <a:srgbClr val="006666"/>
                </a:solidFill>
              </a:endParaRPr>
            </a:p>
          </p:txBody>
        </p:sp>
        <p:sp>
          <p:nvSpPr>
            <p:cNvPr id="18444" name="Text Box 11"/>
            <p:cNvSpPr txBox="1">
              <a:spLocks noChangeArrowheads="1"/>
            </p:cNvSpPr>
            <p:nvPr/>
          </p:nvSpPr>
          <p:spPr bwMode="auto">
            <a:xfrm>
              <a:off x="612" y="1480"/>
              <a:ext cx="1029" cy="100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99FF"/>
              </a:extrusionClr>
            </a:sp3d>
          </p:spPr>
          <p:txBody>
            <a:bodyPr>
              <a:flatTx/>
            </a:bodyPr>
            <a:lstStyle/>
            <a:p>
              <a:pPr algn="ctr"/>
              <a:r>
                <a:rPr lang="es-ES" sz="1000" b="1">
                  <a:solidFill>
                    <a:srgbClr val="006666"/>
                  </a:solidFill>
                </a:rPr>
                <a:t>RECOLECCIÓN</a:t>
              </a:r>
            </a:p>
            <a:p>
              <a:pPr algn="ctr"/>
              <a:r>
                <a:rPr lang="ca-ES" sz="1100" b="1">
                  <a:solidFill>
                    <a:srgbClr val="006666"/>
                  </a:solidFill>
                </a:rPr>
                <a:t>-Índices y clasificaciones de revistas</a:t>
              </a:r>
            </a:p>
            <a:p>
              <a:pPr algn="ctr"/>
              <a:r>
                <a:rPr lang="ca-ES" sz="1100" b="1">
                  <a:solidFill>
                    <a:srgbClr val="006666"/>
                  </a:solidFill>
                </a:rPr>
                <a:t>-Propuestas de investigadores o editores</a:t>
              </a:r>
            </a:p>
            <a:p>
              <a:pPr algn="ctr"/>
              <a:r>
                <a:rPr lang="ca-ES" sz="1100" b="1">
                  <a:solidFill>
                    <a:srgbClr val="006666"/>
                  </a:solidFill>
                </a:rPr>
                <a:t>-Solicitudes de las SGR (datos AGAUR)</a:t>
              </a:r>
            </a:p>
            <a:p>
              <a:endParaRPr lang="ca-ES"/>
            </a:p>
          </p:txBody>
        </p:sp>
        <p:sp>
          <p:nvSpPr>
            <p:cNvPr id="18445" name="Text Box 12"/>
            <p:cNvSpPr txBox="1">
              <a:spLocks noChangeArrowheads="1"/>
            </p:cNvSpPr>
            <p:nvPr/>
          </p:nvSpPr>
          <p:spPr bwMode="auto">
            <a:xfrm>
              <a:off x="2562" y="2659"/>
              <a:ext cx="939" cy="5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99FF"/>
              </a:extrusionClr>
            </a:sp3d>
          </p:spPr>
          <p:txBody>
            <a:bodyPr>
              <a:flatTx/>
            </a:bodyPr>
            <a:lstStyle/>
            <a:p>
              <a:pPr algn="ctr"/>
              <a:r>
                <a:rPr lang="es-ES" sz="1000" b="1" dirty="0">
                  <a:solidFill>
                    <a:srgbClr val="006666"/>
                  </a:solidFill>
                </a:rPr>
                <a:t>CORRECCIONES</a:t>
              </a:r>
            </a:p>
            <a:p>
              <a:pPr algn="ctr"/>
              <a:r>
                <a:rPr lang="es-ES" sz="1100" b="1" dirty="0">
                  <a:solidFill>
                    <a:srgbClr val="006666"/>
                  </a:solidFill>
                </a:rPr>
                <a:t>-</a:t>
              </a:r>
              <a:r>
                <a:rPr lang="es-ES" sz="1100" b="1" dirty="0" err="1">
                  <a:solidFill>
                    <a:srgbClr val="006666"/>
                  </a:solidFill>
                </a:rPr>
                <a:t>Feedback</a:t>
              </a:r>
              <a:r>
                <a:rPr lang="es-ES" sz="1100" b="1" dirty="0">
                  <a:solidFill>
                    <a:srgbClr val="006666"/>
                  </a:solidFill>
                </a:rPr>
                <a:t> de la comunidad de investigadores</a:t>
              </a:r>
            </a:p>
            <a:p>
              <a:endParaRPr lang="ca-ES" dirty="0"/>
            </a:p>
          </p:txBody>
        </p:sp>
        <p:sp>
          <p:nvSpPr>
            <p:cNvPr id="18446" name="Text Box 13"/>
            <p:cNvSpPr txBox="1">
              <a:spLocks noChangeArrowheads="1"/>
            </p:cNvSpPr>
            <p:nvPr/>
          </p:nvSpPr>
          <p:spPr bwMode="auto">
            <a:xfrm>
              <a:off x="3923" y="1661"/>
              <a:ext cx="744" cy="5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99FF"/>
              </a:extrusionClr>
            </a:sp3d>
          </p:spPr>
          <p:txBody>
            <a:bodyPr>
              <a:flatTx/>
            </a:bodyPr>
            <a:lstStyle/>
            <a:p>
              <a:pPr algn="ctr"/>
              <a:endParaRPr lang="ca-ES" sz="900" dirty="0"/>
            </a:p>
            <a:p>
              <a:pPr algn="ctr"/>
              <a:endParaRPr lang="es-ES" sz="900" b="1" dirty="0"/>
            </a:p>
            <a:p>
              <a:pPr algn="ctr"/>
              <a:r>
                <a:rPr lang="es-ES" sz="1000" b="1" dirty="0" smtClean="0">
                  <a:solidFill>
                    <a:srgbClr val="006666"/>
                  </a:solidFill>
                </a:rPr>
                <a:t>EVALUACIÓN</a:t>
              </a:r>
            </a:p>
            <a:p>
              <a:pPr algn="ctr"/>
              <a:r>
                <a:rPr lang="es-ES" sz="1000" b="1" dirty="0" smtClean="0">
                  <a:solidFill>
                    <a:srgbClr val="006666"/>
                  </a:solidFill>
                </a:rPr>
                <a:t>CLASIFICACIÓN</a:t>
              </a:r>
              <a:endParaRPr lang="es-ES" sz="1000" b="1" dirty="0">
                <a:solidFill>
                  <a:srgbClr val="006666"/>
                </a:solidFill>
              </a:endParaRPr>
            </a:p>
            <a:p>
              <a:endParaRPr lang="ca-ES" sz="1200" dirty="0">
                <a:latin typeface="Times New Roman" pitchFamily="18" charset="0"/>
              </a:endParaRPr>
            </a:p>
            <a:p>
              <a:endParaRPr lang="ca-ES" sz="1200" dirty="0">
                <a:latin typeface="Times New Roman" pitchFamily="18" charset="0"/>
              </a:endParaRPr>
            </a:p>
            <a:p>
              <a:endParaRPr lang="ca-ES" dirty="0"/>
            </a:p>
          </p:txBody>
        </p:sp>
        <p:sp>
          <p:nvSpPr>
            <p:cNvPr id="18447" name="Oval 14"/>
            <p:cNvSpPr>
              <a:spLocks noChangeArrowheads="1"/>
            </p:cNvSpPr>
            <p:nvPr/>
          </p:nvSpPr>
          <p:spPr bwMode="auto">
            <a:xfrm rot="21479030">
              <a:off x="763" y="2617"/>
              <a:ext cx="1027" cy="715"/>
            </a:xfrm>
            <a:prstGeom prst="ellipse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8448" name="Text Box 15"/>
            <p:cNvSpPr txBox="1">
              <a:spLocks noChangeArrowheads="1"/>
            </p:cNvSpPr>
            <p:nvPr/>
          </p:nvSpPr>
          <p:spPr bwMode="auto">
            <a:xfrm>
              <a:off x="892" y="2682"/>
              <a:ext cx="742" cy="57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ES" sz="1000" b="1" dirty="0"/>
                <a:t>Propuestas de nuevas revistas por investigadores y editores </a:t>
              </a:r>
              <a:endParaRPr lang="ca-ES" dirty="0"/>
            </a:p>
          </p:txBody>
        </p:sp>
        <p:sp>
          <p:nvSpPr>
            <p:cNvPr id="18449" name="AutoShape 16"/>
            <p:cNvSpPr>
              <a:spLocks noChangeArrowheads="1"/>
            </p:cNvSpPr>
            <p:nvPr/>
          </p:nvSpPr>
          <p:spPr bwMode="auto">
            <a:xfrm>
              <a:off x="1701" y="1888"/>
              <a:ext cx="635" cy="136"/>
            </a:xfrm>
            <a:custGeom>
              <a:avLst/>
              <a:gdLst>
                <a:gd name="T0" fmla="*/ 476 w 21600"/>
                <a:gd name="T1" fmla="*/ 0 h 21600"/>
                <a:gd name="T2" fmla="*/ 0 w 21600"/>
                <a:gd name="T3" fmla="*/ 68 h 21600"/>
                <a:gd name="T4" fmla="*/ 476 w 21600"/>
                <a:gd name="T5" fmla="*/ 136 h 21600"/>
                <a:gd name="T6" fmla="*/ 635 w 21600"/>
                <a:gd name="T7" fmla="*/ 68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8 w 21600"/>
                <a:gd name="T13" fmla="*/ 5400 h 21600"/>
                <a:gd name="T14" fmla="*/ 18913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6699">
                <a:alpha val="56078"/>
              </a:srgbClr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8451" name="AutoShape 18"/>
            <p:cNvSpPr>
              <a:spLocks noChangeArrowheads="1"/>
            </p:cNvSpPr>
            <p:nvPr/>
          </p:nvSpPr>
          <p:spPr bwMode="auto">
            <a:xfrm>
              <a:off x="3243" y="1888"/>
              <a:ext cx="680" cy="136"/>
            </a:xfrm>
            <a:custGeom>
              <a:avLst/>
              <a:gdLst>
                <a:gd name="T0" fmla="*/ 510 w 21600"/>
                <a:gd name="T1" fmla="*/ 0 h 21600"/>
                <a:gd name="T2" fmla="*/ 0 w 21600"/>
                <a:gd name="T3" fmla="*/ 68 h 21600"/>
                <a:gd name="T4" fmla="*/ 510 w 21600"/>
                <a:gd name="T5" fmla="*/ 136 h 21600"/>
                <a:gd name="T6" fmla="*/ 680 w 21600"/>
                <a:gd name="T7" fmla="*/ 68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7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666699">
                <a:alpha val="56078"/>
              </a:srgbClr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8452" name="Text Box 19"/>
            <p:cNvSpPr txBox="1">
              <a:spLocks noChangeArrowheads="1"/>
            </p:cNvSpPr>
            <p:nvPr/>
          </p:nvSpPr>
          <p:spPr bwMode="auto">
            <a:xfrm>
              <a:off x="793" y="1207"/>
              <a:ext cx="588" cy="210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ES" sz="1600" b="1">
                  <a:solidFill>
                    <a:schemeClr val="accent1"/>
                  </a:solidFill>
                  <a:latin typeface="Arial Rounded MT Bold" pitchFamily="34" charset="0"/>
                </a:rPr>
                <a:t>2008</a:t>
              </a:r>
              <a:endParaRPr lang="ca-ES" sz="1600" b="1">
                <a:solidFill>
                  <a:schemeClr val="accent1"/>
                </a:solidFill>
                <a:latin typeface="Arial Rounded MT Bold" pitchFamily="34" charset="0"/>
              </a:endParaRPr>
            </a:p>
          </p:txBody>
        </p:sp>
        <p:sp>
          <p:nvSpPr>
            <p:cNvPr id="18453" name="Text Box 20"/>
            <p:cNvSpPr txBox="1">
              <a:spLocks noChangeArrowheads="1"/>
            </p:cNvSpPr>
            <p:nvPr/>
          </p:nvSpPr>
          <p:spPr bwMode="auto">
            <a:xfrm>
              <a:off x="2104" y="1253"/>
              <a:ext cx="1278" cy="234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ES" sz="1600" b="1">
                  <a:solidFill>
                    <a:schemeClr val="accent1"/>
                  </a:solidFill>
                  <a:latin typeface="Arial Rounded MT Bold" pitchFamily="34" charset="0"/>
                </a:rPr>
                <a:t>CADA 2 AÑOS</a:t>
              </a:r>
              <a:endParaRPr lang="ca-ES" sz="1600" b="1">
                <a:solidFill>
                  <a:schemeClr val="accent1"/>
                </a:solidFill>
                <a:latin typeface="Arial Rounded MT Bold" pitchFamily="34" charset="0"/>
              </a:endParaRPr>
            </a:p>
          </p:txBody>
        </p:sp>
        <p:sp>
          <p:nvSpPr>
            <p:cNvPr id="18454" name="AutoShape 21"/>
            <p:cNvSpPr>
              <a:spLocks noChangeArrowheads="1"/>
            </p:cNvSpPr>
            <p:nvPr/>
          </p:nvSpPr>
          <p:spPr bwMode="auto">
            <a:xfrm>
              <a:off x="4558" y="2251"/>
              <a:ext cx="98" cy="528"/>
            </a:xfrm>
            <a:prstGeom prst="downArrow">
              <a:avLst>
                <a:gd name="adj1" fmla="val 50000"/>
                <a:gd name="adj2" fmla="val 134694"/>
              </a:avLst>
            </a:prstGeom>
            <a:solidFill>
              <a:srgbClr val="666699">
                <a:alpha val="56078"/>
              </a:srgbClr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18455" name="Text Box 22"/>
            <p:cNvSpPr txBox="1">
              <a:spLocks noChangeArrowheads="1"/>
            </p:cNvSpPr>
            <p:nvPr/>
          </p:nvSpPr>
          <p:spPr bwMode="auto">
            <a:xfrm>
              <a:off x="4286" y="2886"/>
              <a:ext cx="750" cy="252"/>
            </a:xfrm>
            <a:prstGeom prst="rect">
              <a:avLst/>
            </a:prstGeom>
            <a:solidFill>
              <a:srgbClr val="008080">
                <a:alpha val="81960"/>
              </a:srgbClr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8080"/>
              </a:extrusionClr>
            </a:sp3d>
          </p:spPr>
          <p:txBody>
            <a:bodyPr>
              <a:flatTx/>
            </a:bodyPr>
            <a:lstStyle/>
            <a:p>
              <a:r>
                <a:rPr lang="es-ES" sz="1000" b="1">
                  <a:solidFill>
                    <a:srgbClr val="FFFFFF"/>
                  </a:solidFill>
                </a:rPr>
                <a:t>CARHUS PLUS+</a:t>
              </a:r>
              <a:endParaRPr lang="ca-ES"/>
            </a:p>
          </p:txBody>
        </p:sp>
      </p:grpSp>
      <p:sp>
        <p:nvSpPr>
          <p:cNvPr id="18436" name="AutoShape 23"/>
          <p:cNvSpPr>
            <a:spLocks noChangeArrowheads="1"/>
          </p:cNvSpPr>
          <p:nvPr/>
        </p:nvSpPr>
        <p:spPr bwMode="auto">
          <a:xfrm>
            <a:off x="5651500" y="4652963"/>
            <a:ext cx="1152525" cy="215900"/>
          </a:xfrm>
          <a:custGeom>
            <a:avLst/>
            <a:gdLst>
              <a:gd name="T0" fmla="*/ 864394 w 21600"/>
              <a:gd name="T1" fmla="*/ 0 h 21600"/>
              <a:gd name="T2" fmla="*/ 0 w 21600"/>
              <a:gd name="T3" fmla="*/ 107950 h 21600"/>
              <a:gd name="T4" fmla="*/ 864394 w 21600"/>
              <a:gd name="T5" fmla="*/ 215900 h 21600"/>
              <a:gd name="T6" fmla="*/ 1152525 w 21600"/>
              <a:gd name="T7" fmla="*/ 1079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666699">
              <a:alpha val="56078"/>
            </a:srgbClr>
          </a:solidFill>
          <a:ln w="9525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endParaRPr lang="ca-ES"/>
          </a:p>
        </p:txBody>
      </p:sp>
      <p:pic>
        <p:nvPicPr>
          <p:cNvPr id="18437" name="Picture 25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8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18440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1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ol 1"/>
          <p:cNvSpPr txBox="1">
            <a:spLocks/>
          </p:cNvSpPr>
          <p:nvPr/>
        </p:nvSpPr>
        <p:spPr bwMode="auto">
          <a:xfrm>
            <a:off x="228600" y="836712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4400" dirty="0">
                <a:latin typeface="Calibri" pitchFamily="34" charset="0"/>
                <a:ea typeface="ＭＳ Ｐゴシック"/>
                <a:cs typeface="ＭＳ Ｐゴシック"/>
              </a:rPr>
              <a:t>Clasificación de revistas</a:t>
            </a:r>
            <a:endParaRPr lang="ca-ES" sz="4400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2530" name="Contenidor de contingut 2"/>
          <p:cNvSpPr txBox="1">
            <a:spLocks/>
          </p:cNvSpPr>
          <p:nvPr/>
        </p:nvSpPr>
        <p:spPr bwMode="auto">
          <a:xfrm>
            <a:off x="120650" y="1556792"/>
            <a:ext cx="89154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s-ES" sz="2000" b="1" dirty="0">
                <a:latin typeface="Calibri" pitchFamily="34" charset="0"/>
                <a:ea typeface="ＭＳ Ｐゴシック"/>
                <a:cs typeface="ＭＳ Ｐゴシック"/>
              </a:rPr>
              <a:t>CARHUS Plus (4.953 revistas clasificadas en </a:t>
            </a:r>
            <a:r>
              <a:rPr lang="es-ES" sz="2000" b="1" dirty="0" smtClean="0">
                <a:latin typeface="Calibri" pitchFamily="34" charset="0"/>
                <a:ea typeface="ＭＳ Ｐゴシック"/>
                <a:cs typeface="ＭＳ Ｐゴシック"/>
              </a:rPr>
              <a:t>4 niveles: </a:t>
            </a:r>
            <a:r>
              <a:rPr lang="es-ES" sz="2000" b="1" dirty="0">
                <a:latin typeface="Calibri" pitchFamily="34" charset="0"/>
                <a:ea typeface="ＭＳ Ｐゴシック"/>
                <a:cs typeface="ＭＳ Ｐゴシック"/>
              </a:rPr>
              <a:t>A,B,C y D)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s-ES" sz="2000" b="1" dirty="0">
                <a:solidFill>
                  <a:srgbClr val="FF0000"/>
                </a:solidFill>
                <a:latin typeface="Calibri" pitchFamily="34" charset="0"/>
                <a:ea typeface="ＭＳ Ｐゴシック"/>
                <a:cs typeface="ＭＳ Ｐゴシック"/>
              </a:rPr>
              <a:t>La sistematización no está basada únicamente en la citación acumulada </a:t>
            </a:r>
          </a:p>
          <a:p>
            <a:pPr lvl="1" algn="ctr">
              <a:spcBef>
                <a:spcPct val="20000"/>
              </a:spcBef>
              <a:buFont typeface="Arial" charset="0"/>
              <a:buNone/>
            </a:pPr>
            <a:endParaRPr lang="es-ES" sz="2000" b="1" dirty="0">
              <a:latin typeface="Calibri" pitchFamily="34" charset="0"/>
              <a:ea typeface="ＭＳ Ｐゴシック"/>
              <a:cs typeface="ＭＳ Ｐゴシック"/>
            </a:endParaRPr>
          </a:p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s-ES" sz="2000" b="1" dirty="0" smtClean="0">
                <a:latin typeface="Calibri" pitchFamily="34" charset="0"/>
                <a:ea typeface="ＭＳ Ｐゴシック"/>
                <a:cs typeface="ＭＳ Ｐゴシック"/>
              </a:rPr>
              <a:t>Las </a:t>
            </a:r>
            <a:r>
              <a:rPr lang="es-ES" sz="2000" b="1" dirty="0">
                <a:latin typeface="Calibri" pitchFamily="34" charset="0"/>
                <a:ea typeface="ＭＳ Ｐゴシック"/>
                <a:cs typeface="ＭＳ Ｐゴシック"/>
              </a:rPr>
              <a:t>á</a:t>
            </a:r>
            <a:r>
              <a:rPr lang="es-ES" sz="2000" b="1" dirty="0" smtClean="0">
                <a:latin typeface="Calibri" pitchFamily="34" charset="0"/>
                <a:ea typeface="ＭＳ Ｐゴシック"/>
                <a:cs typeface="ＭＳ Ｐゴシック"/>
              </a:rPr>
              <a:t>reas o disciplinas que aparecen en la clasificación son una adaptación de las que se presentan en el sistema MIAR que a la vez están inspiradas en las del JCR</a:t>
            </a:r>
          </a:p>
          <a:p>
            <a:pPr lvl="1">
              <a:spcBef>
                <a:spcPct val="20000"/>
              </a:spcBef>
              <a:buFont typeface="Arial" charset="0"/>
              <a:buNone/>
            </a:pPr>
            <a:endParaRPr lang="es-ES" sz="2000" b="1" dirty="0">
              <a:latin typeface="Calibri" pitchFamily="34" charset="0"/>
              <a:ea typeface="ＭＳ Ｐゴシック"/>
              <a:cs typeface="ＭＳ Ｐゴシック"/>
            </a:endParaRPr>
          </a:p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s-ES" sz="2000" b="1" dirty="0" smtClean="0">
                <a:latin typeface="Calibri" pitchFamily="34" charset="0"/>
                <a:ea typeface="ＭＳ Ｐゴシック"/>
                <a:cs typeface="ＭＳ Ｐゴシック"/>
              </a:rPr>
              <a:t>Cada revista está clasificada en una sola área, según su contenido mayoritario. Existencia de un </a:t>
            </a:r>
            <a:r>
              <a:rPr lang="es-ES" sz="2000" b="1" dirty="0" err="1" smtClean="0">
                <a:latin typeface="Calibri" pitchFamily="34" charset="0"/>
                <a:ea typeface="ＭＳ Ｐゴシック"/>
                <a:cs typeface="ＭＳ Ｐゴシック"/>
              </a:rPr>
              <a:t>area</a:t>
            </a:r>
            <a:r>
              <a:rPr lang="es-ES" sz="2000" b="1" dirty="0" smtClean="0">
                <a:latin typeface="Calibri" pitchFamily="34" charset="0"/>
                <a:ea typeface="ＭＳ Ｐゴシック"/>
                <a:cs typeface="ＭＳ Ｐゴシック"/>
              </a:rPr>
              <a:t> multidisciplinar</a:t>
            </a:r>
          </a:p>
          <a:p>
            <a:pPr lvl="1">
              <a:spcBef>
                <a:spcPct val="20000"/>
              </a:spcBef>
              <a:buFont typeface="Arial" charset="0"/>
              <a:buNone/>
            </a:pPr>
            <a:endParaRPr lang="es-ES" sz="2000" b="1" dirty="0">
              <a:latin typeface="Calibri" pitchFamily="34" charset="0"/>
              <a:ea typeface="ＭＳ Ｐゴシック"/>
              <a:cs typeface="ＭＳ Ｐゴシック"/>
            </a:endParaRPr>
          </a:p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s-ES" sz="2000" b="1" dirty="0">
                <a:latin typeface="Calibri" pitchFamily="34" charset="0"/>
                <a:ea typeface="ＭＳ Ｐゴシック"/>
                <a:cs typeface="ＭＳ Ｐゴシック"/>
              </a:rPr>
              <a:t>Revistas ausentes en esta </a:t>
            </a:r>
            <a:r>
              <a:rPr lang="es-ES" sz="2000" b="1" dirty="0" smtClean="0">
                <a:latin typeface="Calibri" pitchFamily="34" charset="0"/>
                <a:ea typeface="ＭＳ Ｐゴシック"/>
                <a:cs typeface="ＭＳ Ｐゴシック"/>
              </a:rPr>
              <a:t>clasificación</a:t>
            </a:r>
            <a:endParaRPr lang="es-ES" sz="2000" b="1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323850" y="188640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 dirty="0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 dirty="0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22532" name="Picture 8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3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22534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5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ChangeArrowheads="1"/>
          </p:cNvSpPr>
          <p:nvPr/>
        </p:nvSpPr>
        <p:spPr bwMode="auto">
          <a:xfrm>
            <a:off x="323850" y="1412875"/>
            <a:ext cx="8820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s-ES" sz="2000" b="1" dirty="0">
                <a:latin typeface="Calibri" pitchFamily="34" charset="0"/>
                <a:ea typeface="ＭＳ Ｐゴシック"/>
                <a:cs typeface="ＭＳ Ｐゴシック"/>
              </a:rPr>
              <a:t>Criterios de clasificación nivel A: </a:t>
            </a:r>
          </a:p>
          <a:p>
            <a:pPr marL="1257300" lvl="2" indent="-342900">
              <a:buFont typeface="Arial" charset="0"/>
              <a:buChar char="•"/>
            </a:pPr>
            <a:r>
              <a:rPr lang="es-ES" sz="2000" dirty="0">
                <a:latin typeface="Calibri" pitchFamily="34" charset="0"/>
                <a:ea typeface="ＭＳ Ｐゴシック"/>
                <a:cs typeface="ＭＳ Ｐゴシック"/>
              </a:rPr>
              <a:t>Presencia en SSCI o AHCI </a:t>
            </a:r>
            <a:r>
              <a:rPr lang="es-ES" sz="2000" i="1" dirty="0">
                <a:latin typeface="Calibri" pitchFamily="34" charset="0"/>
                <a:ea typeface="ＭＳ Ｐゴシック"/>
                <a:cs typeface="ＭＳ Ｐゴシック"/>
              </a:rPr>
              <a:t>(considerando SCOPUS en la próxima revisión)</a:t>
            </a:r>
          </a:p>
          <a:p>
            <a:pPr marL="1257300" lvl="2" indent="-342900">
              <a:buFont typeface="Arial" charset="0"/>
              <a:buChar char="•"/>
            </a:pPr>
            <a:r>
              <a:rPr lang="es-ES" sz="2000" dirty="0">
                <a:latin typeface="Calibri" pitchFamily="34" charset="0"/>
                <a:ea typeface="ＭＳ Ｐゴシック"/>
                <a:cs typeface="ＭＳ Ｐゴシック"/>
              </a:rPr>
              <a:t>ICDS &gt;</a:t>
            </a:r>
            <a:r>
              <a:rPr lang="es-ES" sz="2000" dirty="0" smtClean="0">
                <a:latin typeface="Calibri" pitchFamily="34" charset="0"/>
                <a:ea typeface="ＭＳ Ｐゴシック"/>
                <a:cs typeface="ＭＳ Ｐゴシック"/>
              </a:rPr>
              <a:t>9,7 </a:t>
            </a:r>
            <a:r>
              <a:rPr lang="es-ES" sz="2000" i="1" dirty="0">
                <a:latin typeface="Calibri" pitchFamily="34" charset="0"/>
                <a:ea typeface="ＭＳ Ｐゴシック"/>
                <a:cs typeface="ＭＳ Ｐゴシック"/>
              </a:rPr>
              <a:t>(difusión de las revistas en bases de datos científicas)</a:t>
            </a:r>
          </a:p>
          <a:p>
            <a:pPr marL="1257300" lvl="2" indent="-342900">
              <a:buFont typeface="Arial" charset="0"/>
              <a:buChar char="•"/>
            </a:pPr>
            <a:r>
              <a:rPr lang="es-ES" sz="2000" dirty="0" err="1">
                <a:latin typeface="Calibri" pitchFamily="34" charset="0"/>
                <a:ea typeface="ＭＳ Ｐゴシック"/>
                <a:cs typeface="ＭＳ Ｐゴシック"/>
              </a:rPr>
              <a:t>Via</a:t>
            </a:r>
            <a:r>
              <a:rPr lang="es-ES" sz="2000" dirty="0">
                <a:latin typeface="Calibri" pitchFamily="34" charset="0"/>
                <a:ea typeface="ＭＳ Ｐゴシック"/>
                <a:cs typeface="ＭＳ Ｐゴシック"/>
              </a:rPr>
              <a:t> excepcional revistas historia y lengua catalana </a:t>
            </a:r>
            <a:r>
              <a:rPr lang="es-ES" sz="2000" dirty="0" smtClean="0">
                <a:latin typeface="Calibri" pitchFamily="34" charset="0"/>
                <a:ea typeface="ＭＳ Ｐゴシック"/>
                <a:cs typeface="ＭＳ Ｐゴシック"/>
              </a:rPr>
              <a:t>(</a:t>
            </a:r>
            <a:r>
              <a:rPr lang="es-ES" sz="2000" dirty="0" smtClean="0">
                <a:latin typeface="Calibri" pitchFamily="34" charset="0"/>
                <a:ea typeface="ＭＳ Ｐゴシック"/>
                <a:cs typeface="ＭＳ Ｐゴシック"/>
              </a:rPr>
              <a:t>17</a:t>
            </a:r>
            <a:r>
              <a:rPr lang="es-ES" sz="2000" dirty="0" smtClean="0">
                <a:latin typeface="Calibri" pitchFamily="34" charset="0"/>
                <a:ea typeface="ＭＳ Ｐゴシック"/>
                <a:cs typeface="ＭＳ Ｐゴシック"/>
              </a:rPr>
              <a:t> </a:t>
            </a:r>
            <a:r>
              <a:rPr lang="es-ES" sz="2000" dirty="0">
                <a:latin typeface="Calibri" pitchFamily="34" charset="0"/>
                <a:ea typeface="ＭＳ Ｐゴシック"/>
                <a:cs typeface="ＭＳ Ｐゴシック"/>
              </a:rPr>
              <a:t>revistas)</a:t>
            </a:r>
          </a:p>
        </p:txBody>
      </p:sp>
      <p:sp>
        <p:nvSpPr>
          <p:cNvPr id="32774" name="Rectangle 3"/>
          <p:cNvSpPr>
            <a:spLocks noChangeArrowheads="1"/>
          </p:cNvSpPr>
          <p:nvPr/>
        </p:nvSpPr>
        <p:spPr bwMode="auto">
          <a:xfrm>
            <a:off x="468313" y="3068960"/>
            <a:ext cx="88201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defRPr/>
            </a:pPr>
            <a:r>
              <a:rPr lang="es-ES" sz="2000" b="1" dirty="0" smtClean="0">
                <a:latin typeface="Calibri" pitchFamily="34" charset="0"/>
                <a:ea typeface="ＭＳ Ｐゴシック"/>
                <a:cs typeface="ＭＳ Ｐゴシック"/>
              </a:rPr>
              <a:t>Excepciones (consenso con investigadores relevantes del área): </a:t>
            </a:r>
            <a:endParaRPr lang="es-ES" sz="2000" b="1" dirty="0">
              <a:latin typeface="Calibri" pitchFamily="34" charset="0"/>
              <a:ea typeface="ＭＳ Ｐゴシック"/>
              <a:cs typeface="ＭＳ Ｐゴシック"/>
            </a:endParaRP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es-E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/>
                <a:cs typeface="ＭＳ Ｐゴシック"/>
              </a:rPr>
              <a:t>Derecho: </a:t>
            </a:r>
            <a:r>
              <a:rPr lang="es-ES" i="1" dirty="0"/>
              <a:t>ámbito que en general adolece de un déficit de visibilidad en las bases de datos recogidas por MIAR.</a:t>
            </a:r>
            <a:r>
              <a:rPr lang="ca-ES" dirty="0"/>
              <a:t> Factor </a:t>
            </a:r>
            <a:r>
              <a:rPr lang="ca-ES" dirty="0" err="1"/>
              <a:t>correctivo</a:t>
            </a:r>
            <a:r>
              <a:rPr lang="ca-ES" dirty="0"/>
              <a:t>=</a:t>
            </a:r>
            <a:r>
              <a:rPr lang="es-ES" sz="2000" dirty="0">
                <a:latin typeface="Calibri" pitchFamily="34" charset="0"/>
                <a:ea typeface="ＭＳ Ｐゴシック"/>
                <a:cs typeface="ＭＳ Ｐゴシック"/>
              </a:rPr>
              <a:t>ICDS * 1.5</a:t>
            </a: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es-ES" sz="2000" b="1" dirty="0">
                <a:latin typeface="Calibri" pitchFamily="34" charset="0"/>
                <a:ea typeface="ＭＳ Ｐゴシック"/>
                <a:cs typeface="ＭＳ Ｐゴシック"/>
              </a:rPr>
              <a:t>Economía: </a:t>
            </a:r>
            <a:r>
              <a:rPr lang="es-ES" sz="2000" i="1" dirty="0">
                <a:latin typeface="Calibri" pitchFamily="34" charset="0"/>
                <a:ea typeface="ＭＳ Ｐゴシック"/>
                <a:cs typeface="ＭＳ Ｐゴシック"/>
              </a:rPr>
              <a:t>JCR consolidado en el ámbito. </a:t>
            </a:r>
            <a:r>
              <a:rPr lang="es-ES" sz="2000" dirty="0">
                <a:latin typeface="Calibri" pitchFamily="34" charset="0"/>
                <a:ea typeface="ＭＳ Ｐゴシック"/>
                <a:cs typeface="ＭＳ Ｐゴシック"/>
              </a:rPr>
              <a:t>Se retiraron 63 revistas del nivel </a:t>
            </a:r>
            <a:r>
              <a:rPr lang="es-ES" sz="2000" dirty="0" smtClean="0">
                <a:latin typeface="Calibri" pitchFamily="34" charset="0"/>
                <a:ea typeface="ＭＳ Ｐゴシック"/>
                <a:cs typeface="ＭＳ Ｐゴシック"/>
              </a:rPr>
              <a:t>B de la clasificación CARHUS+, que eran revistas donde nunca un español ha publicado antes.</a:t>
            </a:r>
            <a:endParaRPr lang="es-ES" sz="2000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24580" name="Picture 8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81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24582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3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 txBox="1">
            <a:spLocks/>
          </p:cNvSpPr>
          <p:nvPr/>
        </p:nvSpPr>
        <p:spPr bwMode="auto">
          <a:xfrm>
            <a:off x="395288" y="1196975"/>
            <a:ext cx="89154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 typeface="Arial" charset="0"/>
              <a:buNone/>
            </a:pPr>
            <a:r>
              <a:rPr lang="es-ES" sz="3200" dirty="0">
                <a:latin typeface="Calibri" pitchFamily="34" charset="0"/>
                <a:ea typeface="ＭＳ Ｐゴシック"/>
                <a:cs typeface="ＭＳ Ｐゴシック"/>
              </a:rPr>
              <a:t>Parámetros para clasificar las revistas en los grupos B, C y D : </a:t>
            </a:r>
          </a:p>
          <a:p>
            <a:pPr marL="609600" indent="-609600">
              <a:spcBef>
                <a:spcPct val="20000"/>
              </a:spcBef>
              <a:buFont typeface="Arial" charset="0"/>
              <a:buNone/>
            </a:pPr>
            <a:endParaRPr lang="es-ES" sz="3200" dirty="0">
              <a:latin typeface="Calibri" pitchFamily="34" charset="0"/>
              <a:ea typeface="ＭＳ Ｐゴシック"/>
              <a:cs typeface="ＭＳ Ｐゴシック"/>
            </a:endParaRPr>
          </a:p>
          <a:p>
            <a:pPr marL="1524000" lvl="2" indent="-609600">
              <a:spcBef>
                <a:spcPct val="20000"/>
              </a:spcBef>
              <a:buFont typeface="Arial" charset="0"/>
              <a:buAutoNum type="arabicPeriod"/>
            </a:pPr>
            <a:r>
              <a:rPr lang="es-ES" sz="3200" b="1" dirty="0">
                <a:latin typeface="Calibri" pitchFamily="34" charset="0"/>
                <a:ea typeface="ＭＳ Ｐゴシック"/>
                <a:cs typeface="ＭＳ Ｐゴシック"/>
              </a:rPr>
              <a:t>50% ICDS</a:t>
            </a:r>
          </a:p>
          <a:p>
            <a:pPr marL="1524000" lvl="2" indent="-609600">
              <a:spcBef>
                <a:spcPct val="20000"/>
              </a:spcBef>
              <a:buFont typeface="Arial" charset="0"/>
              <a:buAutoNum type="arabicPeriod"/>
            </a:pPr>
            <a:r>
              <a:rPr lang="es-ES" sz="3200" b="1" dirty="0">
                <a:latin typeface="Calibri" pitchFamily="34" charset="0"/>
                <a:ea typeface="ＭＳ Ｐゴシック"/>
                <a:cs typeface="ＭＳ Ｐゴシック"/>
              </a:rPr>
              <a:t>25% Formato</a:t>
            </a:r>
          </a:p>
          <a:p>
            <a:pPr marL="1524000" lvl="2" indent="-609600">
              <a:spcBef>
                <a:spcPct val="20000"/>
              </a:spcBef>
              <a:buFont typeface="Arial" charset="0"/>
              <a:buAutoNum type="arabicPeriod"/>
            </a:pPr>
            <a:r>
              <a:rPr lang="es-ES" sz="3200" b="1" dirty="0">
                <a:latin typeface="Calibri" pitchFamily="34" charset="0"/>
                <a:ea typeface="ＭＳ Ｐゴシック"/>
                <a:cs typeface="ＭＳ Ｐゴシック"/>
              </a:rPr>
              <a:t>12,5% Sistema de revisión</a:t>
            </a:r>
          </a:p>
          <a:p>
            <a:pPr marL="1524000" lvl="2" indent="-609600">
              <a:spcBef>
                <a:spcPct val="20000"/>
              </a:spcBef>
              <a:buFont typeface="Arial" charset="0"/>
              <a:buAutoNum type="arabicPeriod"/>
            </a:pPr>
            <a:r>
              <a:rPr lang="es-ES" sz="3200" b="1" dirty="0">
                <a:latin typeface="Calibri" pitchFamily="34" charset="0"/>
                <a:ea typeface="ＭＳ Ｐゴシック"/>
                <a:cs typeface="ＭＳ Ｐゴシック"/>
              </a:rPr>
              <a:t>12,5% Comité editorial</a:t>
            </a:r>
          </a:p>
          <a:p>
            <a:pPr marL="609600" indent="-609600">
              <a:spcBef>
                <a:spcPct val="20000"/>
              </a:spcBef>
              <a:buFont typeface="Arial" charset="0"/>
              <a:buAutoNum type="arabicPeriod"/>
            </a:pPr>
            <a:endParaRPr lang="es-ES" sz="3200" b="1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26626" name="Picture 6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26629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0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ol 1"/>
          <p:cNvSpPr txBox="1">
            <a:spLocks/>
          </p:cNvSpPr>
          <p:nvPr/>
        </p:nvSpPr>
        <p:spPr bwMode="auto">
          <a:xfrm>
            <a:off x="179388" y="1349375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s-ES" sz="3100" b="1">
                <a:latin typeface="Calibri" pitchFamily="34" charset="0"/>
                <a:ea typeface="ＭＳ Ｐゴシック"/>
                <a:cs typeface="ＭＳ Ｐゴシック"/>
              </a:rPr>
              <a:t>Índice Compuesto de Difusión Secundaria (ICDS) 50%</a:t>
            </a:r>
            <a:br>
              <a:rPr lang="es-ES" sz="3100" b="1">
                <a:latin typeface="Calibri" pitchFamily="34" charset="0"/>
                <a:ea typeface="ＭＳ Ｐゴシック"/>
                <a:cs typeface="ＭＳ Ｐゴシック"/>
              </a:rPr>
            </a:br>
            <a:endParaRPr lang="ca-ES" sz="3100" b="1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8" name="Contenidor de contingut 2"/>
          <p:cNvSpPr txBox="1">
            <a:spLocks/>
          </p:cNvSpPr>
          <p:nvPr/>
        </p:nvSpPr>
        <p:spPr>
          <a:xfrm>
            <a:off x="0" y="2205038"/>
            <a:ext cx="8915400" cy="33448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s-ES" smtClean="0">
                <a:ea typeface="ＭＳ Ｐゴシック" pitchFamily="34" charset="-128"/>
              </a:rPr>
              <a:t>ICDS es la base del sistema MIAR, desarrollado por el grupo del Dr. Urbano y la Dra. Somoza de la UB, que valora más de 20.000 revistas científicas por su presencia en bases de datos generalistas y específicas . Es por tanto un índice de visibilidad. A partir de 2010, incorpora también la presencia en SCOPUS</a:t>
            </a:r>
            <a:endParaRPr lang="ca-ES" dirty="0">
              <a:ea typeface="ＭＳ Ｐゴシック" pitchFamily="34" charset="-128"/>
            </a:endParaRP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323850" y="404813"/>
            <a:ext cx="3816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 b="1">
                <a:solidFill>
                  <a:srgbClr val="990099"/>
                </a:solidFill>
                <a:latin typeface="Calibri" pitchFamily="34" charset="0"/>
              </a:rPr>
              <a:t>CARHUS Plus +</a:t>
            </a:r>
            <a:endParaRPr lang="ca-ES" sz="3600" b="1">
              <a:solidFill>
                <a:srgbClr val="990099"/>
              </a:solidFill>
              <a:latin typeface="Calibri" pitchFamily="34" charset="0"/>
            </a:endParaRPr>
          </a:p>
        </p:txBody>
      </p:sp>
      <p:pic>
        <p:nvPicPr>
          <p:cNvPr id="28676" name="Picture 8" descr="cerca_col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373688"/>
            <a:ext cx="19446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7" name="Group 2"/>
          <p:cNvGrpSpPr>
            <a:grpSpLocks/>
          </p:cNvGrpSpPr>
          <p:nvPr/>
        </p:nvGrpSpPr>
        <p:grpSpPr bwMode="auto">
          <a:xfrm>
            <a:off x="6156325" y="5805488"/>
            <a:ext cx="2627313" cy="4319587"/>
            <a:chOff x="0" y="119"/>
            <a:chExt cx="1655" cy="2721"/>
          </a:xfrm>
        </p:grpSpPr>
        <p:pic>
          <p:nvPicPr>
            <p:cNvPr id="28678" name="Picture 3" descr="aur-colo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" y="119"/>
              <a:ext cx="1542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79" name="Rectangle 4"/>
            <p:cNvSpPr>
              <a:spLocks noChangeArrowheads="1"/>
            </p:cNvSpPr>
            <p:nvPr/>
          </p:nvSpPr>
          <p:spPr bwMode="auto">
            <a:xfrm>
              <a:off x="0" y="2478"/>
              <a:ext cx="47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a-E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1174</Words>
  <Application>Microsoft Office PowerPoint</Application>
  <PresentationFormat>Presentació en pantalla (4:3)</PresentationFormat>
  <Paragraphs>286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20</vt:i4>
      </vt:variant>
    </vt:vector>
  </HeadingPairs>
  <TitlesOfParts>
    <vt:vector size="21" baseType="lpstr"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Departament d'Innovació, Universitats i Empresa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Generalitat de Catalunya</dc:creator>
  <cp:lastModifiedBy>Generalitat de Catalunya</cp:lastModifiedBy>
  <cp:revision>19</cp:revision>
  <dcterms:created xsi:type="dcterms:W3CDTF">2011-05-11T05:46:44Z</dcterms:created>
  <dcterms:modified xsi:type="dcterms:W3CDTF">2012-05-10T08:01:46Z</dcterms:modified>
</cp:coreProperties>
</file>