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wmf" ContentType="image/x-wmf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23"/>
  </p:notesMasterIdLst>
  <p:handoutMasterIdLst>
    <p:handoutMasterId r:id="rId24"/>
  </p:handoutMasterIdLst>
  <p:sldIdLst>
    <p:sldId id="256" r:id="rId3"/>
    <p:sldId id="262" r:id="rId4"/>
    <p:sldId id="300" r:id="rId5"/>
    <p:sldId id="307" r:id="rId6"/>
    <p:sldId id="267" r:id="rId7"/>
    <p:sldId id="268" r:id="rId8"/>
    <p:sldId id="270" r:id="rId9"/>
    <p:sldId id="308" r:id="rId10"/>
    <p:sldId id="301" r:id="rId11"/>
    <p:sldId id="276" r:id="rId12"/>
    <p:sldId id="306" r:id="rId13"/>
    <p:sldId id="299" r:id="rId14"/>
    <p:sldId id="309" r:id="rId15"/>
    <p:sldId id="302" r:id="rId16"/>
    <p:sldId id="310" r:id="rId17"/>
    <p:sldId id="311" r:id="rId18"/>
    <p:sldId id="312" r:id="rId19"/>
    <p:sldId id="313" r:id="rId20"/>
    <p:sldId id="314" r:id="rId21"/>
    <p:sldId id="305" r:id="rId22"/>
  </p:sldIdLst>
  <p:sldSz cx="9144000" cy="6858000" type="screen4x3"/>
  <p:notesSz cx="6669088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A191"/>
    <a:srgbClr val="FB6353"/>
    <a:srgbClr val="F658EE"/>
    <a:srgbClr val="30CDD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660"/>
  </p:normalViewPr>
  <p:slideViewPr>
    <p:cSldViewPr>
      <p:cViewPr varScale="1">
        <p:scale>
          <a:sx n="69" d="100"/>
          <a:sy n="69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340" y="-96"/>
      </p:cViewPr>
      <p:guideLst>
        <p:guide orient="horz" pos="3128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04\giic\Fomentoproducci&#243;nyOA\ARCE\Convocatoria2010\04262011Datos_Evaluac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04\giic\Fomentoproducci&#243;nyOA\ARCE\Convocatoria2010\04262011Datos_Evaluac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04\giic\Fomentoproducci&#243;nyOA\ARCE\Convocatoria2010\04262011Datos_Evaluaci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04\giic\Fomentoproducci&#243;nyOA\ARCE\Convocatoria2010\04262011Datos_Evaluaci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04\giic\Fomentoproducci&#243;nyOA\ARCE\Convocatoria2010\04262011Datos_Evaluacio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coslado\Escritorio\Datos_Listados_Convocatoria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/>
            </a:pPr>
            <a:r>
              <a:rPr lang="en-US"/>
              <a:t>Revistas evaluadas en la fase de criterios básicos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dLbls>
          <c:showCatName val="1"/>
          <c:showPercent val="1"/>
        </c:dLbls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1. </a:t>
            </a:r>
            <a:r>
              <a:rPr lang="en-US" dirty="0" err="1" smtClean="0"/>
              <a:t>Revistas</a:t>
            </a:r>
            <a:r>
              <a:rPr lang="en-US" dirty="0" smtClean="0"/>
              <a:t> </a:t>
            </a:r>
            <a:r>
              <a:rPr lang="en-US" dirty="0" err="1"/>
              <a:t>evaluadas</a:t>
            </a:r>
            <a:r>
              <a:rPr lang="en-US" dirty="0"/>
              <a:t> en la </a:t>
            </a:r>
            <a:r>
              <a:rPr lang="en-US" dirty="0" err="1"/>
              <a:t>fase</a:t>
            </a:r>
            <a:r>
              <a:rPr lang="en-US" dirty="0"/>
              <a:t> de </a:t>
            </a:r>
            <a:r>
              <a:rPr lang="en-US" dirty="0" err="1"/>
              <a:t>criterios</a:t>
            </a:r>
            <a:r>
              <a:rPr lang="en-US" dirty="0"/>
              <a:t> </a:t>
            </a:r>
            <a:r>
              <a:rPr lang="en-US" dirty="0" err="1"/>
              <a:t>básicos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Presentadas!$A$16</c:f>
              <c:strCache>
                <c:ptCount val="1"/>
                <c:pt idx="0">
                  <c:v>Criterios básicos</c:v>
                </c:pt>
              </c:strCache>
            </c:strRef>
          </c:tx>
          <c:explosion val="25"/>
          <c:dPt>
            <c:idx val="1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2.9554285166408994E-2"/>
                  <c:y val="6.3826917468649972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Superan la fase
76%(229)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No superan la fase
24% (71)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val>
            <c:numRef>
              <c:f>Presentadas!$B$16:$C$16</c:f>
              <c:numCache>
                <c:formatCode>General</c:formatCode>
                <c:ptCount val="2"/>
                <c:pt idx="0">
                  <c:v>229</c:v>
                </c:pt>
                <c:pt idx="1">
                  <c:v>71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/>
            </a:pPr>
            <a:r>
              <a:rPr lang="es-ES" dirty="0" smtClean="0"/>
              <a:t>2. Revistas </a:t>
            </a:r>
            <a:r>
              <a:rPr lang="es-ES" dirty="0"/>
              <a:t>evaluadas en la fase de criterios generales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Presentadas!$A$17</c:f>
              <c:strCache>
                <c:ptCount val="1"/>
                <c:pt idx="0">
                  <c:v>Criterios generales</c:v>
                </c:pt>
              </c:strCache>
            </c:strRef>
          </c:tx>
          <c:explosion val="25"/>
          <c:dPt>
            <c:idx val="1"/>
            <c:spPr>
              <a:solidFill>
                <a:srgbClr val="F658EE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Superan la fase
43% (98)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-1.9416592600822145E-2"/>
                  <c:y val="-0.22646498059355424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No superan la fase
57% (131)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val>
            <c:numRef>
              <c:f>Presentadas!$B$17:$C$17</c:f>
              <c:numCache>
                <c:formatCode>General</c:formatCode>
                <c:ptCount val="2"/>
                <c:pt idx="0">
                  <c:v>98</c:v>
                </c:pt>
                <c:pt idx="1">
                  <c:v>131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3. </a:t>
            </a:r>
            <a:r>
              <a:rPr lang="en-US" dirty="0" err="1" smtClean="0"/>
              <a:t>Revistas</a:t>
            </a:r>
            <a:r>
              <a:rPr lang="en-US" dirty="0" smtClean="0"/>
              <a:t> </a:t>
            </a:r>
            <a:r>
              <a:rPr lang="en-US" dirty="0" err="1"/>
              <a:t>evaluadas</a:t>
            </a:r>
            <a:r>
              <a:rPr lang="en-US" dirty="0"/>
              <a:t> en</a:t>
            </a:r>
            <a:r>
              <a:rPr lang="en-US" baseline="0" dirty="0"/>
              <a:t> la </a:t>
            </a:r>
            <a:r>
              <a:rPr lang="en-US" baseline="0" dirty="0" err="1"/>
              <a:t>fase</a:t>
            </a:r>
            <a:r>
              <a:rPr lang="en-US" baseline="0" dirty="0"/>
              <a:t> de </a:t>
            </a:r>
            <a:r>
              <a:rPr lang="en-US" dirty="0" err="1"/>
              <a:t>calidad</a:t>
            </a:r>
            <a:r>
              <a:rPr lang="en-US" dirty="0"/>
              <a:t> </a:t>
            </a:r>
            <a:r>
              <a:rPr lang="en-US" dirty="0" err="1"/>
              <a:t>científica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Presentadas!$A$18</c:f>
              <c:strCache>
                <c:ptCount val="1"/>
                <c:pt idx="0">
                  <c:v>Calidad Científica</c:v>
                </c:pt>
              </c:strCache>
            </c:strRef>
          </c:tx>
          <c:explosion val="25"/>
          <c:dPt>
            <c:idx val="1"/>
            <c:spPr>
              <a:solidFill>
                <a:srgbClr val="EFA191"/>
              </a:solidFill>
            </c:spPr>
          </c:dPt>
          <c:dLbls>
            <c:dLbl>
              <c:idx val="0"/>
              <c:layout>
                <c:manualLayout>
                  <c:x val="9.5097993646964543E-2"/>
                  <c:y val="-0.13210424536162649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Revistas</a:t>
                    </a:r>
                    <a:r>
                      <a:rPr lang="en-US" dirty="0"/>
                      <a:t> </a:t>
                    </a:r>
                    <a:r>
                      <a:rPr lang="en-US" b="1" dirty="0" smtClean="0"/>
                      <a:t>EXCELENTES</a:t>
                    </a:r>
                    <a:r>
                      <a:rPr lang="en-US" dirty="0"/>
                      <a:t>
47% (46)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8.5981735159817357E-2"/>
                  <c:y val="-0.2826141003207933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No superan</a:t>
                    </a:r>
                    <a:r>
                      <a:rPr lang="en-US" baseline="0"/>
                      <a:t> la fase</a:t>
                    </a:r>
                    <a:r>
                      <a:rPr lang="en-US"/>
                      <a:t>
53% (52)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val>
            <c:numRef>
              <c:f>Presentadas!$B$18:$C$18</c:f>
              <c:numCache>
                <c:formatCode>General</c:formatCode>
                <c:ptCount val="2"/>
                <c:pt idx="0">
                  <c:v>46</c:v>
                </c:pt>
                <c:pt idx="1">
                  <c:v>52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 sz="1000"/>
            </a:pPr>
            <a:r>
              <a:rPr lang="en-US" sz="1000" dirty="0" err="1"/>
              <a:t>Distribución</a:t>
            </a:r>
            <a:r>
              <a:rPr lang="en-US" sz="1000" dirty="0"/>
              <a:t> de </a:t>
            </a:r>
            <a:r>
              <a:rPr lang="en-US" sz="1000" dirty="0" err="1" smtClean="0"/>
              <a:t>resultados</a:t>
            </a:r>
            <a:r>
              <a:rPr lang="en-US" sz="1000" dirty="0" smtClean="0"/>
              <a:t> de </a:t>
            </a:r>
            <a:r>
              <a:rPr lang="en-US" sz="1000" dirty="0" err="1" smtClean="0"/>
              <a:t>revistas</a:t>
            </a:r>
            <a:r>
              <a:rPr lang="en-US" sz="1000" baseline="0" dirty="0" smtClean="0"/>
              <a:t> </a:t>
            </a:r>
            <a:r>
              <a:rPr lang="en-US" sz="1000" dirty="0" smtClean="0"/>
              <a:t> </a:t>
            </a:r>
            <a:r>
              <a:rPr lang="en-US" sz="1000" dirty="0" err="1" smtClean="0"/>
              <a:t>presentadas</a:t>
            </a:r>
            <a:r>
              <a:rPr lang="en-US" sz="1000" dirty="0" smtClean="0"/>
              <a:t> a </a:t>
            </a:r>
            <a:r>
              <a:rPr lang="en-US" sz="1000" dirty="0"/>
              <a:t>la </a:t>
            </a:r>
            <a:r>
              <a:rPr lang="en-US" sz="1000" dirty="0" err="1"/>
              <a:t>convocatoria</a:t>
            </a:r>
            <a:r>
              <a:rPr lang="en-US" sz="1000" dirty="0"/>
              <a:t> </a:t>
            </a:r>
            <a:r>
              <a:rPr lang="en-US" sz="1000" dirty="0" err="1"/>
              <a:t>por</a:t>
            </a:r>
            <a:r>
              <a:rPr lang="en-US" sz="1000" dirty="0"/>
              <a:t> </a:t>
            </a:r>
            <a:r>
              <a:rPr lang="en-US" sz="1000" dirty="0" err="1"/>
              <a:t>tipo</a:t>
            </a:r>
            <a:r>
              <a:rPr lang="en-US" sz="1000" dirty="0"/>
              <a:t> de </a:t>
            </a:r>
            <a:r>
              <a:rPr lang="en-US" sz="1000" dirty="0" smtClean="0"/>
              <a:t>editorial/</a:t>
            </a:r>
            <a:r>
              <a:rPr lang="en-US" sz="1000" dirty="0" err="1" smtClean="0"/>
              <a:t>institución</a:t>
            </a:r>
            <a:endParaRPr lang="en-US" sz="1000" dirty="0"/>
          </a:p>
        </c:rich>
      </c:tx>
      <c:layout>
        <c:manualLayout>
          <c:xMode val="edge"/>
          <c:yMode val="edge"/>
          <c:x val="0.15061655754569178"/>
          <c:y val="0"/>
        </c:manualLayout>
      </c:layout>
      <c:overlay val="1"/>
    </c:title>
    <c:plotArea>
      <c:layout/>
      <c:barChart>
        <c:barDir val="col"/>
        <c:grouping val="clustered"/>
        <c:ser>
          <c:idx val="0"/>
          <c:order val="0"/>
          <c:tx>
            <c:v>Revistas presentadas</c:v>
          </c:tx>
          <c:dLbls>
            <c:dLblPos val="outEnd"/>
            <c:showVal val="1"/>
          </c:dLbls>
          <c:cat>
            <c:strRef>
              <c:f>Hoja7!$C$4:$C$11</c:f>
              <c:strCache>
                <c:ptCount val="8"/>
                <c:pt idx="0">
                  <c:v>Universidad</c:v>
                </c:pt>
                <c:pt idx="1">
                  <c:v>Editorial</c:v>
                </c:pt>
                <c:pt idx="2">
                  <c:v>Sociedad / Asociación</c:v>
                </c:pt>
                <c:pt idx="3">
                  <c:v>Otras</c:v>
                </c:pt>
                <c:pt idx="4">
                  <c:v>Administración Pública</c:v>
                </c:pt>
                <c:pt idx="5">
                  <c:v>Colegios Profesionales</c:v>
                </c:pt>
                <c:pt idx="6">
                  <c:v>Fundación</c:v>
                </c:pt>
                <c:pt idx="7">
                  <c:v>CSIC / OPIS</c:v>
                </c:pt>
              </c:strCache>
            </c:strRef>
          </c:cat>
          <c:val>
            <c:numRef>
              <c:f>Hoja7!$D$4:$D$11</c:f>
              <c:numCache>
                <c:formatCode>General</c:formatCode>
                <c:ptCount val="8"/>
                <c:pt idx="0">
                  <c:v>209</c:v>
                </c:pt>
                <c:pt idx="1">
                  <c:v>74</c:v>
                </c:pt>
                <c:pt idx="2">
                  <c:v>69</c:v>
                </c:pt>
                <c:pt idx="3">
                  <c:v>53</c:v>
                </c:pt>
                <c:pt idx="4">
                  <c:v>12</c:v>
                </c:pt>
                <c:pt idx="5">
                  <c:v>12</c:v>
                </c:pt>
                <c:pt idx="6">
                  <c:v>8</c:v>
                </c:pt>
                <c:pt idx="7">
                  <c:v>6</c:v>
                </c:pt>
              </c:numCache>
            </c:numRef>
          </c:val>
        </c:ser>
        <c:ser>
          <c:idx val="1"/>
          <c:order val="1"/>
          <c:tx>
            <c:v>Revistas aprobadas</c:v>
          </c:tx>
          <c:spPr>
            <a:solidFill>
              <a:srgbClr val="00B050"/>
            </a:solidFill>
          </c:spPr>
          <c:dLbls>
            <c:dLblPos val="outEnd"/>
            <c:showVal val="1"/>
          </c:dLbls>
          <c:val>
            <c:numRef>
              <c:f>Hoja7!$E$4:$E$11</c:f>
              <c:numCache>
                <c:formatCode>General</c:formatCode>
                <c:ptCount val="8"/>
                <c:pt idx="0">
                  <c:v>16</c:v>
                </c:pt>
                <c:pt idx="1">
                  <c:v>5</c:v>
                </c:pt>
                <c:pt idx="2">
                  <c:v>9</c:v>
                </c:pt>
                <c:pt idx="3">
                  <c:v>8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4</c:v>
                </c:pt>
              </c:numCache>
            </c:numRef>
          </c:val>
        </c:ser>
        <c:axId val="53658752"/>
        <c:axId val="53660288"/>
      </c:barChart>
      <c:catAx>
        <c:axId val="53658752"/>
        <c:scaling>
          <c:orientation val="minMax"/>
        </c:scaling>
        <c:axPos val="b"/>
        <c:tickLblPos val="nextTo"/>
        <c:crossAx val="53660288"/>
        <c:crosses val="autoZero"/>
        <c:auto val="1"/>
        <c:lblAlgn val="ctr"/>
        <c:lblOffset val="100"/>
      </c:catAx>
      <c:valAx>
        <c:axId val="53660288"/>
        <c:scaling>
          <c:orientation val="minMax"/>
        </c:scaling>
        <c:axPos val="l"/>
        <c:numFmt formatCode="General" sourceLinked="1"/>
        <c:tickLblPos val="nextTo"/>
        <c:crossAx val="536587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 sz="1100"/>
            </a:pPr>
            <a:r>
              <a:rPr lang="en-US" sz="1100" dirty="0" err="1"/>
              <a:t>Distribución</a:t>
            </a:r>
            <a:r>
              <a:rPr lang="en-US" sz="1100" dirty="0"/>
              <a:t> de </a:t>
            </a:r>
            <a:r>
              <a:rPr lang="en-US" sz="1100" dirty="0" err="1" smtClean="0"/>
              <a:t>resultados</a:t>
            </a:r>
            <a:r>
              <a:rPr lang="en-US" sz="1100" dirty="0" smtClean="0"/>
              <a:t> de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revistas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presentadas</a:t>
            </a:r>
            <a:r>
              <a:rPr lang="en-US" sz="1100" baseline="0" dirty="0" smtClean="0"/>
              <a:t> en</a:t>
            </a:r>
            <a:r>
              <a:rPr lang="en-US" sz="1100" dirty="0" smtClean="0"/>
              <a:t> </a:t>
            </a:r>
            <a:r>
              <a:rPr lang="en-US" sz="1100" dirty="0"/>
              <a:t>la </a:t>
            </a:r>
            <a:r>
              <a:rPr lang="en-US" sz="1100" dirty="0" err="1"/>
              <a:t>convocatoria</a:t>
            </a:r>
            <a:r>
              <a:rPr lang="en-US" sz="1100" dirty="0"/>
              <a:t> </a:t>
            </a:r>
            <a:r>
              <a:rPr lang="en-US" sz="1100" dirty="0" err="1"/>
              <a:t>por</a:t>
            </a:r>
            <a:r>
              <a:rPr lang="en-US" sz="1100" dirty="0"/>
              <a:t> </a:t>
            </a:r>
            <a:r>
              <a:rPr lang="en-US" sz="1100" dirty="0" err="1"/>
              <a:t>área</a:t>
            </a:r>
            <a:r>
              <a:rPr lang="en-US" sz="1100" dirty="0"/>
              <a:t> </a:t>
            </a:r>
            <a:r>
              <a:rPr lang="en-US" sz="1100" dirty="0" err="1"/>
              <a:t>temática</a:t>
            </a:r>
            <a:endParaRPr lang="en-US" sz="1100" dirty="0"/>
          </a:p>
        </c:rich>
      </c:tx>
      <c:layout>
        <c:manualLayout>
          <c:xMode val="edge"/>
          <c:yMode val="edge"/>
          <c:x val="0.32774114774114776"/>
          <c:y val="1.6161616161616162E-2"/>
        </c:manualLayout>
      </c:layout>
      <c:overlay val="1"/>
    </c:title>
    <c:plotArea>
      <c:layout/>
      <c:barChart>
        <c:barDir val="col"/>
        <c:grouping val="clustered"/>
        <c:ser>
          <c:idx val="0"/>
          <c:order val="0"/>
          <c:tx>
            <c:v>Revistas presentadas</c:v>
          </c:tx>
          <c:dLbls>
            <c:dLblPos val="outEnd"/>
            <c:showVal val="1"/>
          </c:dLbls>
          <c:cat>
            <c:strRef>
              <c:f>Hoja8!$A$2:$A$7</c:f>
              <c:strCache>
                <c:ptCount val="6"/>
                <c:pt idx="0">
                  <c:v>Ciencias Sociales</c:v>
                </c:pt>
                <c:pt idx="1">
                  <c:v>Ciencias Humanas</c:v>
                </c:pt>
                <c:pt idx="2">
                  <c:v>Biomedicina</c:v>
                </c:pt>
                <c:pt idx="3">
                  <c:v>Ciencias Naturales</c:v>
                </c:pt>
                <c:pt idx="4">
                  <c:v>Ciencias Puras y Experimentales</c:v>
                </c:pt>
                <c:pt idx="5">
                  <c:v>Multidisciplinares</c:v>
                </c:pt>
              </c:strCache>
            </c:strRef>
          </c:cat>
          <c:val>
            <c:numRef>
              <c:f>Hoja8!$B$2:$B$7</c:f>
              <c:numCache>
                <c:formatCode>General</c:formatCode>
                <c:ptCount val="6"/>
                <c:pt idx="0">
                  <c:v>188</c:v>
                </c:pt>
                <c:pt idx="1">
                  <c:v>145</c:v>
                </c:pt>
                <c:pt idx="2">
                  <c:v>50</c:v>
                </c:pt>
                <c:pt idx="3">
                  <c:v>35</c:v>
                </c:pt>
                <c:pt idx="4">
                  <c:v>14</c:v>
                </c:pt>
                <c:pt idx="5">
                  <c:v>11</c:v>
                </c:pt>
              </c:numCache>
            </c:numRef>
          </c:val>
        </c:ser>
        <c:ser>
          <c:idx val="1"/>
          <c:order val="1"/>
          <c:tx>
            <c:v>Revistas aprobadas</c:v>
          </c:tx>
          <c:spPr>
            <a:solidFill>
              <a:srgbClr val="00B050"/>
            </a:solidFill>
          </c:spPr>
          <c:dLbls>
            <c:dLblPos val="outEnd"/>
            <c:showVal val="1"/>
          </c:dLbls>
          <c:val>
            <c:numRef>
              <c:f>Hoja8!$C$2:$C$7</c:f>
              <c:numCache>
                <c:formatCode>General</c:formatCode>
                <c:ptCount val="6"/>
                <c:pt idx="0">
                  <c:v>18</c:v>
                </c:pt>
                <c:pt idx="1">
                  <c:v>17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axId val="53744768"/>
        <c:axId val="53746304"/>
      </c:barChart>
      <c:catAx>
        <c:axId val="53744768"/>
        <c:scaling>
          <c:orientation val="minMax"/>
        </c:scaling>
        <c:axPos val="b"/>
        <c:tickLblPos val="nextTo"/>
        <c:crossAx val="53746304"/>
        <c:crosses val="autoZero"/>
        <c:auto val="1"/>
        <c:lblAlgn val="ctr"/>
        <c:lblOffset val="100"/>
      </c:catAx>
      <c:valAx>
        <c:axId val="53746304"/>
        <c:scaling>
          <c:orientation val="minMax"/>
        </c:scaling>
        <c:axPos val="l"/>
        <c:numFmt formatCode="General" sourceLinked="1"/>
        <c:tickLblPos val="nextTo"/>
        <c:crossAx val="53744768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777606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6FB2B-FC22-41A7-9150-03036A591137}" type="datetimeFigureOut">
              <a:rPr lang="es-ES" smtClean="0"/>
              <a:pPr/>
              <a:t>03/05/2011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777606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AFD86-55EC-4595-A223-3038DCBA74C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777606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06DD9-E9C0-4FDC-B0D1-2DA405231EF2}" type="datetimeFigureOut">
              <a:rPr lang="es-ES" smtClean="0"/>
              <a:pPr/>
              <a:t>03/05/2011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777606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F755D-3676-4DAF-BDA5-F7F388B446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F755D-3676-4DAF-BDA5-F7F388B4467E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F755D-3676-4DAF-BDA5-F7F388B4467E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F755D-3676-4DAF-BDA5-F7F388B4467E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w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ivan\disenno\FECYT\presentaciones\power point\ppt nuevo logo\portada-hom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20200" cy="6943725"/>
          </a:xfrm>
          <a:prstGeom prst="rect">
            <a:avLst/>
          </a:prstGeom>
          <a:noFill/>
        </p:spPr>
      </p:pic>
      <p:grpSp>
        <p:nvGrpSpPr>
          <p:cNvPr id="6" name="5 Grupo"/>
          <p:cNvGrpSpPr/>
          <p:nvPr userDrawn="1"/>
        </p:nvGrpSpPr>
        <p:grpSpPr>
          <a:xfrm>
            <a:off x="4932040" y="6237312"/>
            <a:ext cx="3946078" cy="549615"/>
            <a:chOff x="4499992" y="6093296"/>
            <a:chExt cx="4378126" cy="609791"/>
          </a:xfrm>
        </p:grpSpPr>
        <p:pic>
          <p:nvPicPr>
            <p:cNvPr id="18" name="Picture 3" descr="C:\Documents and Settings\icarrero\Mis documentos\logotrans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44208" y="6093296"/>
              <a:ext cx="2433910" cy="609791"/>
            </a:xfrm>
            <a:prstGeom prst="rect">
              <a:avLst/>
            </a:prstGeom>
            <a:noFill/>
          </p:spPr>
        </p:pic>
        <p:pic>
          <p:nvPicPr>
            <p:cNvPr id="20" name="Picture 28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99992" y="6186151"/>
              <a:ext cx="1864640" cy="48320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ivan\disenno\FECYT\presentaciones\power point\ppt nuevo logo\portada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20201" cy="6943725"/>
          </a:xfrm>
          <a:prstGeom prst="rect">
            <a:avLst/>
          </a:prstGeom>
          <a:noFill/>
        </p:spPr>
      </p:pic>
      <p:sp>
        <p:nvSpPr>
          <p:cNvPr id="7" name="8 Marcador de título"/>
          <p:cNvSpPr>
            <a:spLocks noGrp="1"/>
          </p:cNvSpPr>
          <p:nvPr>
            <p:ph type="title"/>
          </p:nvPr>
        </p:nvSpPr>
        <p:spPr>
          <a:xfrm>
            <a:off x="323528" y="1412776"/>
            <a:ext cx="4680520" cy="100811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8" name="3 Elipse"/>
          <p:cNvSpPr>
            <a:spLocks noChangeArrowheads="1"/>
          </p:cNvSpPr>
          <p:nvPr userDrawn="1"/>
        </p:nvSpPr>
        <p:spPr bwMode="auto">
          <a:xfrm>
            <a:off x="395213" y="6381750"/>
            <a:ext cx="360363" cy="360363"/>
          </a:xfrm>
          <a:prstGeom prst="ellipse">
            <a:avLst/>
          </a:prstGeom>
          <a:solidFill>
            <a:srgbClr val="30CDD7"/>
          </a:solidFill>
          <a:ln w="15875" cap="rnd" algn="ctr">
            <a:noFill/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endParaRPr lang="es-ES">
              <a:latin typeface="Arial" pitchFamily="34" charset="0"/>
            </a:endParaRPr>
          </a:p>
        </p:txBody>
      </p:sp>
      <p:sp>
        <p:nvSpPr>
          <p:cNvPr id="13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79512" y="630932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latinLnBrk="0" hangingPunct="1">
              <a:defRPr kumimoji="0" sz="1200">
                <a:solidFill>
                  <a:schemeClr val="bg1"/>
                </a:solidFill>
              </a:defRPr>
            </a:lvl1pPr>
          </a:lstStyle>
          <a:p>
            <a:fld id="{1DBF6DF4-30CF-4836-B0FC-77C2AC4954F2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4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rgbClr val="30CDD7"/>
                </a:solidFill>
              </a:defRPr>
            </a:lvl1pPr>
          </a:lstStyle>
          <a:p>
            <a:r>
              <a:rPr lang="es-ES" smtClean="0"/>
              <a:t>Pie de página</a:t>
            </a:r>
            <a:endParaRPr lang="es-ES" dirty="0"/>
          </a:p>
        </p:txBody>
      </p:sp>
      <p:grpSp>
        <p:nvGrpSpPr>
          <p:cNvPr id="10" name="9 Grupo"/>
          <p:cNvGrpSpPr/>
          <p:nvPr userDrawn="1"/>
        </p:nvGrpSpPr>
        <p:grpSpPr>
          <a:xfrm>
            <a:off x="4932040" y="6237312"/>
            <a:ext cx="3946078" cy="549615"/>
            <a:chOff x="4499992" y="6093296"/>
            <a:chExt cx="4378126" cy="609791"/>
          </a:xfrm>
        </p:grpSpPr>
        <p:pic>
          <p:nvPicPr>
            <p:cNvPr id="15" name="Picture 3" descr="C:\Documents and Settings\icarrero\Mis documentos\logotrans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44208" y="6093296"/>
              <a:ext cx="2433910" cy="609791"/>
            </a:xfrm>
            <a:prstGeom prst="rect">
              <a:avLst/>
            </a:prstGeom>
            <a:noFill/>
          </p:spPr>
        </p:pic>
        <p:pic>
          <p:nvPicPr>
            <p:cNvPr id="16" name="Picture 28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99992" y="6186151"/>
              <a:ext cx="1864640" cy="48320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79512" y="630932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latinLnBrk="0" hangingPunct="1">
              <a:defRPr kumimoji="0" sz="1200">
                <a:solidFill>
                  <a:schemeClr val="bg1"/>
                </a:solidFill>
              </a:defRPr>
            </a:lvl1pPr>
          </a:lstStyle>
          <a:p>
            <a:fld id="{1DBF6DF4-30CF-4836-B0FC-77C2AC4954F2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3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s-ES" smtClean="0"/>
              <a:t>Pie de página</a:t>
            </a:r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2088" y="14288"/>
            <a:ext cx="8515350" cy="60007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19088" y="1435100"/>
            <a:ext cx="8582025" cy="4486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Pie de página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Página </a:t>
            </a:r>
            <a:fld id="{1E657DA1-B447-4630-AA2D-74F2AEA6A897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Pie de página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Página </a:t>
            </a:r>
            <a:fld id="{DB9F7E8D-1E26-4D97-9E3E-5381E798188A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2088" y="14288"/>
            <a:ext cx="8515350" cy="60007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Pie de página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Página </a:t>
            </a:r>
            <a:fld id="{C0A001E0-3393-4C53-84BB-8FE1CBEC8BE7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4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pagina-blanc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5" name="4 Grupo"/>
          <p:cNvGrpSpPr/>
          <p:nvPr/>
        </p:nvGrpSpPr>
        <p:grpSpPr>
          <a:xfrm>
            <a:off x="4932040" y="6237312"/>
            <a:ext cx="3946078" cy="549615"/>
            <a:chOff x="4499992" y="6093296"/>
            <a:chExt cx="4378126" cy="609791"/>
          </a:xfrm>
        </p:grpSpPr>
        <p:pic>
          <p:nvPicPr>
            <p:cNvPr id="6" name="Picture 3" descr="C:\Documents and Settings\icarrero\Mis documentos\logotrans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444208" y="6093296"/>
              <a:ext cx="2433910" cy="609791"/>
            </a:xfrm>
            <a:prstGeom prst="rect">
              <a:avLst/>
            </a:prstGeom>
            <a:noFill/>
          </p:spPr>
        </p:pic>
        <p:pic>
          <p:nvPicPr>
            <p:cNvPr id="7" name="Picture 28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499992" y="6186151"/>
              <a:ext cx="1864640" cy="48320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  <p:pic>
        <p:nvPicPr>
          <p:cNvPr id="1027" name="Picture 3" descr="C:\ivan\disenno\FECYT\presentaciones\power point\ppt nuevo logo\marc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250" y="0"/>
            <a:ext cx="1047750" cy="1447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b="0" kern="1200">
          <a:ln>
            <a:noFill/>
          </a:ln>
          <a:solidFill>
            <a:schemeClr val="accent3">
              <a:lumMod val="75000"/>
            </a:schemeClr>
          </a:solidFill>
          <a:effectLst/>
          <a:latin typeface="Cambria" pitchFamily="18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j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j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pagina-blanca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3 Elipse"/>
          <p:cNvSpPr>
            <a:spLocks noChangeArrowheads="1"/>
          </p:cNvSpPr>
          <p:nvPr/>
        </p:nvSpPr>
        <p:spPr bwMode="auto">
          <a:xfrm>
            <a:off x="395213" y="6381750"/>
            <a:ext cx="360363" cy="360363"/>
          </a:xfrm>
          <a:prstGeom prst="ellipse">
            <a:avLst/>
          </a:prstGeom>
          <a:solidFill>
            <a:srgbClr val="30CDD7"/>
          </a:solidFill>
          <a:ln w="15875" cap="rnd" algn="ctr">
            <a:noFill/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endParaRPr lang="es-ES">
              <a:latin typeface="Arial" pitchFamily="34" charset="0"/>
            </a:endParaRPr>
          </a:p>
        </p:txBody>
      </p:sp>
      <p:sp>
        <p:nvSpPr>
          <p:cNvPr id="17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rgbClr val="30CDD7"/>
                </a:solidFill>
              </a:defRPr>
            </a:lvl1pPr>
          </a:lstStyle>
          <a:p>
            <a:r>
              <a:rPr lang="es-ES" smtClean="0"/>
              <a:t>Pie de página</a:t>
            </a:r>
            <a:endParaRPr lang="es-ES" dirty="0"/>
          </a:p>
        </p:txBody>
      </p:sp>
      <p:sp>
        <p:nvSpPr>
          <p:cNvPr id="19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79512" y="630932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DBF6DF4-30CF-4836-B0FC-77C2AC4954F2}" type="slidenum">
              <a:rPr lang="es-ES" smtClean="0"/>
              <a:pPr/>
              <a:t>‹Nº›</a:t>
            </a:fld>
            <a:endParaRPr lang="es-ES" dirty="0"/>
          </a:p>
        </p:txBody>
      </p:sp>
      <p:grpSp>
        <p:nvGrpSpPr>
          <p:cNvPr id="9" name="8 Grupo"/>
          <p:cNvGrpSpPr/>
          <p:nvPr/>
        </p:nvGrpSpPr>
        <p:grpSpPr>
          <a:xfrm>
            <a:off x="4932040" y="6237312"/>
            <a:ext cx="3946078" cy="549615"/>
            <a:chOff x="4499992" y="6093296"/>
            <a:chExt cx="4378126" cy="609791"/>
          </a:xfrm>
        </p:grpSpPr>
        <p:pic>
          <p:nvPicPr>
            <p:cNvPr id="10" name="Picture 3" descr="C:\Documents and Settings\icarrero\Mis documentos\logotrans.png"/>
            <p:cNvPicPr>
              <a:picLocks noChangeAspect="1" noChangeArrowheads="1"/>
            </p:cNvPicPr>
            <p:nvPr userDrawn="1"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444208" y="6093296"/>
              <a:ext cx="2433910" cy="609791"/>
            </a:xfrm>
            <a:prstGeom prst="rect">
              <a:avLst/>
            </a:prstGeom>
            <a:noFill/>
          </p:spPr>
        </p:pic>
        <p:pic>
          <p:nvPicPr>
            <p:cNvPr id="11" name="Picture 28"/>
            <p:cNvPicPr>
              <a:picLocks noChangeAspect="1" noChangeArrowheads="1"/>
            </p:cNvPicPr>
            <p:nvPr userDrawn="1"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499992" y="6186151"/>
              <a:ext cx="1864640" cy="48320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  <p:pic>
        <p:nvPicPr>
          <p:cNvPr id="14" name="Picture 3" descr="C:\ivan\disenno\FECYT\presentaciones\power point\ppt nuevo logo\marc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96250" y="0"/>
            <a:ext cx="1047750" cy="1447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5" r:id="rId2"/>
    <p:sldLayoutId id="2147483668" r:id="rId3"/>
    <p:sldLayoutId id="2147483669" r:id="rId4"/>
    <p:sldLayoutId id="2147483670" r:id="rId5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b="0" kern="1200" baseline="0">
          <a:ln>
            <a:noFill/>
          </a:ln>
          <a:solidFill>
            <a:schemeClr val="accent3">
              <a:lumMod val="75000"/>
            </a:schemeClr>
          </a:solidFill>
          <a:effectLst/>
          <a:latin typeface="Cambria" pitchFamily="18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j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j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Marcador de título"/>
          <p:cNvSpPr txBox="1">
            <a:spLocks/>
          </p:cNvSpPr>
          <p:nvPr/>
        </p:nvSpPr>
        <p:spPr>
          <a:xfrm>
            <a:off x="323528" y="1412776"/>
            <a:ext cx="7272808" cy="1008112"/>
          </a:xfrm>
          <a:prstGeom prst="rect">
            <a:avLst/>
          </a:prstGeom>
        </p:spPr>
        <p:txBody>
          <a:bodyPr vert="horz" lIns="0" rIns="0" bIns="0" anchor="b">
            <a:normAutofit lnSpcReduction="10000"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Apoyo</a:t>
            </a:r>
            <a:r>
              <a:rPr kumimoji="0" lang="es-E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a las revistas científicas españolas. ARCE/I3C. Evaluación 2009/2010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5" name="8 Marcador de título"/>
          <p:cNvSpPr txBox="1">
            <a:spLocks/>
          </p:cNvSpPr>
          <p:nvPr/>
        </p:nvSpPr>
        <p:spPr>
          <a:xfrm>
            <a:off x="251520" y="2420888"/>
            <a:ext cx="4392488" cy="50405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200" noProof="0" dirty="0" smtClean="0">
                <a:latin typeface="Cambria" pitchFamily="18" charset="0"/>
                <a:ea typeface="+mj-ea"/>
                <a:cs typeface="+mj-cs"/>
              </a:rPr>
              <a:t>3 de </a:t>
            </a:r>
            <a:r>
              <a:rPr lang="es-ES" sz="2200" dirty="0" smtClean="0">
                <a:latin typeface="Cambria" pitchFamily="18" charset="0"/>
                <a:ea typeface="+mj-ea"/>
                <a:cs typeface="+mj-cs"/>
              </a:rPr>
              <a:t>mayo</a:t>
            </a:r>
            <a:r>
              <a:rPr lang="es-ES" sz="2200" noProof="0" dirty="0" smtClean="0">
                <a:latin typeface="Cambria" pitchFamily="18" charset="0"/>
                <a:ea typeface="+mj-ea"/>
                <a:cs typeface="+mj-cs"/>
              </a:rPr>
              <a:t> de 2011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980728"/>
            <a:ext cx="3779912" cy="648072"/>
          </a:xfrm>
        </p:spPr>
        <p:txBody>
          <a:bodyPr/>
          <a:lstStyle/>
          <a:p>
            <a:pPr>
              <a:defRPr/>
            </a:pPr>
            <a:r>
              <a:rPr lang="es-ES" sz="1400" b="1" dirty="0" smtClean="0">
                <a:solidFill>
                  <a:schemeClr val="tx1"/>
                </a:solidFill>
                <a:latin typeface="+mn-lt"/>
              </a:rPr>
              <a:t>      FASES DEL PROCESO DE EVALUACIÓN</a:t>
            </a:r>
            <a:endParaRPr lang="es-ES" sz="1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466" name="Text Box 14"/>
          <p:cNvSpPr txBox="1">
            <a:spLocks noChangeArrowheads="1"/>
          </p:cNvSpPr>
          <p:nvPr/>
        </p:nvSpPr>
        <p:spPr bwMode="auto">
          <a:xfrm>
            <a:off x="912813" y="511175"/>
            <a:ext cx="7534275" cy="3079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 dirty="0" smtClean="0"/>
              <a:t>METODOLOGÍA DE EVALUACIÓN (I)</a:t>
            </a:r>
            <a:endParaRPr lang="es-ES" sz="1400" dirty="0"/>
          </a:p>
        </p:txBody>
      </p:sp>
      <p:sp>
        <p:nvSpPr>
          <p:cNvPr id="19467" name="Text Box 13"/>
          <p:cNvSpPr txBox="1">
            <a:spLocks noChangeArrowheads="1"/>
          </p:cNvSpPr>
          <p:nvPr/>
        </p:nvSpPr>
        <p:spPr bwMode="auto">
          <a:xfrm>
            <a:off x="382588" y="511175"/>
            <a:ext cx="503237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 smtClean="0">
                <a:solidFill>
                  <a:schemeClr val="bg1"/>
                </a:solidFill>
              </a:rPr>
              <a:t>IV</a:t>
            </a:r>
            <a:endParaRPr lang="es-ES" sz="1400" dirty="0">
              <a:solidFill>
                <a:schemeClr val="bg1"/>
              </a:solidFill>
            </a:endParaRPr>
          </a:p>
        </p:txBody>
      </p:sp>
      <p:cxnSp>
        <p:nvCxnSpPr>
          <p:cNvPr id="19461" name="13 Conector recto"/>
          <p:cNvCxnSpPr>
            <a:cxnSpLocks noChangeShapeType="1"/>
          </p:cNvCxnSpPr>
          <p:nvPr/>
        </p:nvCxnSpPr>
        <p:spPr bwMode="auto">
          <a:xfrm flipV="1">
            <a:off x="2069379" y="3767709"/>
            <a:ext cx="204460" cy="15592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</p:spPr>
      </p:cxnSp>
      <p:grpSp>
        <p:nvGrpSpPr>
          <p:cNvPr id="47" name="46 Grupo"/>
          <p:cNvGrpSpPr/>
          <p:nvPr/>
        </p:nvGrpSpPr>
        <p:grpSpPr>
          <a:xfrm>
            <a:off x="0" y="1700808"/>
            <a:ext cx="4824536" cy="3600399"/>
            <a:chOff x="1547664" y="1772816"/>
            <a:chExt cx="4824536" cy="3600399"/>
          </a:xfrm>
        </p:grpSpPr>
        <p:grpSp>
          <p:nvGrpSpPr>
            <p:cNvPr id="31" name="30 Grupo"/>
            <p:cNvGrpSpPr/>
            <p:nvPr/>
          </p:nvGrpSpPr>
          <p:grpSpPr>
            <a:xfrm>
              <a:off x="3480599" y="1772816"/>
              <a:ext cx="964907" cy="697543"/>
              <a:chOff x="2438400" y="0"/>
              <a:chExt cx="1219200" cy="812799"/>
            </a:xfrm>
          </p:grpSpPr>
          <p:sp>
            <p:nvSpPr>
              <p:cNvPr id="44" name="43 Trapecio"/>
              <p:cNvSpPr/>
              <p:nvPr/>
            </p:nvSpPr>
            <p:spPr>
              <a:xfrm>
                <a:off x="2438400" y="0"/>
                <a:ext cx="1219200" cy="812799"/>
              </a:xfrm>
              <a:prstGeom prst="trapezoid">
                <a:avLst>
                  <a:gd name="adj" fmla="val 75000"/>
                </a:avLst>
              </a:prstGeom>
              <a:solidFill>
                <a:srgbClr val="00B05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5" name="Trapecio 4"/>
              <p:cNvSpPr/>
              <p:nvPr/>
            </p:nvSpPr>
            <p:spPr>
              <a:xfrm>
                <a:off x="2438400" y="0"/>
                <a:ext cx="1219200" cy="81279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9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9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800" kern="12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Revista de </a:t>
                </a:r>
              </a:p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excelencia</a:t>
                </a:r>
                <a:endParaRPr lang="es-ES" sz="800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2" name="31 Grupo"/>
            <p:cNvGrpSpPr/>
            <p:nvPr/>
          </p:nvGrpSpPr>
          <p:grpSpPr>
            <a:xfrm>
              <a:off x="2997365" y="2498529"/>
              <a:ext cx="1929815" cy="697543"/>
              <a:chOff x="1828800" y="812799"/>
              <a:chExt cx="2438400" cy="812799"/>
            </a:xfrm>
          </p:grpSpPr>
          <p:sp>
            <p:nvSpPr>
              <p:cNvPr id="42" name="41 Trapecio"/>
              <p:cNvSpPr/>
              <p:nvPr/>
            </p:nvSpPr>
            <p:spPr>
              <a:xfrm>
                <a:off x="1828800" y="812799"/>
                <a:ext cx="2438400" cy="812799"/>
              </a:xfrm>
              <a:prstGeom prst="trapezoid">
                <a:avLst>
                  <a:gd name="adj" fmla="val 75000"/>
                </a:avLst>
              </a:prstGeom>
              <a:solidFill>
                <a:srgbClr val="7030A0">
                  <a:alpha val="57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3" name="Trapecio 6"/>
              <p:cNvSpPr/>
              <p:nvPr/>
            </p:nvSpPr>
            <p:spPr>
              <a:xfrm>
                <a:off x="2255520" y="812799"/>
                <a:ext cx="1584960" cy="81279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10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000" kern="12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Fase de evaluación calidad científica</a:t>
                </a:r>
                <a:endParaRPr lang="es-ES" sz="1000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3" name="32 Grupo"/>
            <p:cNvGrpSpPr/>
            <p:nvPr/>
          </p:nvGrpSpPr>
          <p:grpSpPr>
            <a:xfrm>
              <a:off x="2514131" y="3224243"/>
              <a:ext cx="2894721" cy="697543"/>
              <a:chOff x="1219199" y="1625599"/>
              <a:chExt cx="3657600" cy="812799"/>
            </a:xfrm>
          </p:grpSpPr>
          <p:sp>
            <p:nvSpPr>
              <p:cNvPr id="40" name="39 Trapecio"/>
              <p:cNvSpPr/>
              <p:nvPr/>
            </p:nvSpPr>
            <p:spPr>
              <a:xfrm>
                <a:off x="1219199" y="1625599"/>
                <a:ext cx="3657600" cy="812799"/>
              </a:xfrm>
              <a:prstGeom prst="trapezoid">
                <a:avLst>
                  <a:gd name="adj" fmla="val 75000"/>
                </a:avLst>
              </a:prstGeom>
              <a:solidFill>
                <a:srgbClr val="B10E01">
                  <a:alpha val="44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1" name="Trapecio 8"/>
              <p:cNvSpPr/>
              <p:nvPr/>
            </p:nvSpPr>
            <p:spPr>
              <a:xfrm>
                <a:off x="1859279" y="1625599"/>
                <a:ext cx="2377440" cy="81279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Fase de criterios generales</a:t>
                </a:r>
                <a:endParaRPr lang="es-ES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4" name="33 Grupo"/>
            <p:cNvGrpSpPr/>
            <p:nvPr/>
          </p:nvGrpSpPr>
          <p:grpSpPr>
            <a:xfrm>
              <a:off x="2061300" y="3958775"/>
              <a:ext cx="3859629" cy="697543"/>
              <a:chOff x="648077" y="2448275"/>
              <a:chExt cx="4876800" cy="812799"/>
            </a:xfrm>
          </p:grpSpPr>
          <p:sp>
            <p:nvSpPr>
              <p:cNvPr id="38" name="37 Trapecio"/>
              <p:cNvSpPr/>
              <p:nvPr/>
            </p:nvSpPr>
            <p:spPr>
              <a:xfrm>
                <a:off x="648077" y="2448275"/>
                <a:ext cx="4876800" cy="812799"/>
              </a:xfrm>
              <a:prstGeom prst="trapezoid">
                <a:avLst>
                  <a:gd name="adj" fmla="val 75000"/>
                </a:avLst>
              </a:prstGeom>
              <a:solidFill>
                <a:schemeClr val="accent1">
                  <a:hueOff val="0"/>
                  <a:satOff val="0"/>
                  <a:lumOff val="0"/>
                  <a:alpha val="6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9" name="Trapecio 10"/>
              <p:cNvSpPr/>
              <p:nvPr/>
            </p:nvSpPr>
            <p:spPr>
              <a:xfrm>
                <a:off x="1501517" y="2448275"/>
                <a:ext cx="3169920" cy="81279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Fase de criterios básicos</a:t>
                </a:r>
                <a:endParaRPr lang="es-ES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5" name="34 Grupo"/>
            <p:cNvGrpSpPr/>
            <p:nvPr/>
          </p:nvGrpSpPr>
          <p:grpSpPr>
            <a:xfrm>
              <a:off x="1547664" y="4675672"/>
              <a:ext cx="4824536" cy="697543"/>
              <a:chOff x="0" y="3251200"/>
              <a:chExt cx="6096000" cy="812799"/>
            </a:xfrm>
          </p:grpSpPr>
          <p:sp>
            <p:nvSpPr>
              <p:cNvPr id="36" name="35 Trapecio"/>
              <p:cNvSpPr/>
              <p:nvPr/>
            </p:nvSpPr>
            <p:spPr>
              <a:xfrm>
                <a:off x="0" y="3251200"/>
                <a:ext cx="6096000" cy="812799"/>
              </a:xfrm>
              <a:prstGeom prst="trapezoid">
                <a:avLst>
                  <a:gd name="adj" fmla="val 75000"/>
                </a:avLst>
              </a:prstGeom>
              <a:solidFill>
                <a:srgbClr val="FFC000">
                  <a:alpha val="60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7" name="Trapecio 12"/>
              <p:cNvSpPr/>
              <p:nvPr/>
            </p:nvSpPr>
            <p:spPr>
              <a:xfrm>
                <a:off x="1066799" y="3251200"/>
                <a:ext cx="3962400" cy="81279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400" kern="12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Fase Pre-evaluación</a:t>
                </a:r>
                <a:endParaRPr lang="es-ES" sz="1400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60" name="1 Título"/>
          <p:cNvSpPr txBox="1">
            <a:spLocks/>
          </p:cNvSpPr>
          <p:nvPr/>
        </p:nvSpPr>
        <p:spPr>
          <a:xfrm>
            <a:off x="3059832" y="1412776"/>
            <a:ext cx="3779912" cy="64807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                            METODOLOGÍA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1" name="60 CuadroTexto"/>
          <p:cNvSpPr txBox="1"/>
          <p:nvPr/>
        </p:nvSpPr>
        <p:spPr>
          <a:xfrm>
            <a:off x="4860032" y="4725144"/>
            <a:ext cx="2448272" cy="40011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</a:pPr>
            <a:r>
              <a:rPr kumimoji="0" lang="es-ES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EFECTO DISUASORIO. FORMULARIO 56 CRITERIOS</a:t>
            </a:r>
          </a:p>
        </p:txBody>
      </p:sp>
      <p:sp>
        <p:nvSpPr>
          <p:cNvPr id="62" name="61 CuadroTexto"/>
          <p:cNvSpPr txBox="1"/>
          <p:nvPr/>
        </p:nvSpPr>
        <p:spPr>
          <a:xfrm>
            <a:off x="4355976" y="4005064"/>
            <a:ext cx="2952328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</a:pPr>
            <a:r>
              <a:rPr lang="es-ES" sz="1000" b="1" dirty="0" smtClean="0">
                <a:latin typeface="Arial" pitchFamily="34" charset="0"/>
                <a:cs typeface="Arial" pitchFamily="34" charset="0"/>
              </a:rPr>
              <a:t>        VERIFICACIÓN CON PETICION DE EJEMPLARES: principal cumplimiento </a:t>
            </a:r>
            <a:r>
              <a:rPr lang="es-ES" sz="1000" b="1" dirty="0" err="1" smtClean="0">
                <a:latin typeface="Arial" pitchFamily="34" charset="0"/>
                <a:cs typeface="Arial" pitchFamily="34" charset="0"/>
              </a:rPr>
              <a:t>perioricidad</a:t>
            </a:r>
            <a:endParaRPr kumimoji="0" lang="es-ES" sz="1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62 CuadroTexto"/>
          <p:cNvSpPr txBox="1"/>
          <p:nvPr/>
        </p:nvSpPr>
        <p:spPr>
          <a:xfrm>
            <a:off x="4067944" y="3212976"/>
            <a:ext cx="3168352" cy="576064"/>
          </a:xfrm>
          <a:prstGeom prst="rect">
            <a:avLst/>
          </a:prstGeom>
          <a:solidFill>
            <a:srgbClr val="EFA19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s-ES" sz="1000" b="1" dirty="0" smtClean="0">
                <a:latin typeface="Arial" pitchFamily="34" charset="0"/>
                <a:cs typeface="Arial" pitchFamily="34" charset="0"/>
              </a:rPr>
              <a:t>        VERIFICACIÓN CON PETICION DE EJEMPLARES: cumplimiento evaluación externa y apertura  de la revista</a:t>
            </a:r>
          </a:p>
        </p:txBody>
      </p:sp>
      <p:sp>
        <p:nvSpPr>
          <p:cNvPr id="64" name="63 CuadroTexto"/>
          <p:cNvSpPr txBox="1"/>
          <p:nvPr/>
        </p:nvSpPr>
        <p:spPr>
          <a:xfrm>
            <a:off x="3707904" y="2492896"/>
            <a:ext cx="2520280" cy="276999"/>
          </a:xfrm>
          <a:prstGeom prst="rect">
            <a:avLst/>
          </a:prstGeom>
          <a:solidFill>
            <a:srgbClr val="AE78D6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</a:pPr>
            <a:r>
              <a:rPr lang="es-ES" sz="1200" b="1" noProof="0" dirty="0" smtClean="0">
                <a:latin typeface="+mj-lt"/>
              </a:rPr>
              <a:t>INTERVENCION COMITÉ EXPERTOS</a:t>
            </a:r>
            <a:endParaRPr kumimoji="0" lang="es-ES" sz="1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5" name="64 Flecha derecha"/>
          <p:cNvSpPr/>
          <p:nvPr/>
        </p:nvSpPr>
        <p:spPr>
          <a:xfrm rot="16200000">
            <a:off x="5472100" y="3465004"/>
            <a:ext cx="388843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7487816" y="2780928"/>
            <a:ext cx="1656184" cy="2769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</a:pPr>
            <a:r>
              <a:rPr lang="es-ES" sz="1200" b="1" dirty="0" smtClean="0">
                <a:latin typeface="+mj-lt"/>
              </a:rPr>
              <a:t>Fases de exclusión </a:t>
            </a:r>
            <a:endParaRPr kumimoji="0" lang="es-ES" sz="1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7" name="66 Rectángulo"/>
          <p:cNvSpPr/>
          <p:nvPr/>
        </p:nvSpPr>
        <p:spPr>
          <a:xfrm>
            <a:off x="2483768" y="6309320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I3C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68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899592" y="6309321"/>
            <a:ext cx="1872208" cy="360040"/>
          </a:xfrm>
          <a:noFill/>
        </p:spPr>
        <p:txBody>
          <a:bodyPr/>
          <a:lstStyle/>
          <a:p>
            <a:r>
              <a:rPr lang="de-DE" dirty="0" smtClean="0">
                <a:sym typeface="Wingdings" pitchFamily="2" charset="2"/>
              </a:rPr>
              <a:t></a:t>
            </a:r>
            <a:r>
              <a:rPr lang="de-DE" dirty="0" smtClean="0"/>
              <a:t>  Página </a:t>
            </a:r>
            <a:fld id="{A1E04AF6-3171-49A5-9459-95469FC561D4}" type="slidenum">
              <a:rPr lang="de-DE" smtClean="0"/>
              <a:pPr/>
              <a:t>10</a:t>
            </a:fld>
            <a:endParaRPr lang="de-DE" dirty="0" smtClean="0"/>
          </a:p>
        </p:txBody>
      </p:sp>
      <p:sp>
        <p:nvSpPr>
          <p:cNvPr id="46" name="45 CuadroTexto"/>
          <p:cNvSpPr txBox="1"/>
          <p:nvPr/>
        </p:nvSpPr>
        <p:spPr>
          <a:xfrm>
            <a:off x="3643306" y="1928802"/>
            <a:ext cx="2520280" cy="27699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</a:pPr>
            <a:r>
              <a:rPr lang="es-ES" sz="1200" b="1" noProof="0" dirty="0" smtClean="0">
                <a:latin typeface="+mj-lt"/>
              </a:rPr>
              <a:t>        SELLO DE CALIDAD FECYT/I3C</a:t>
            </a:r>
            <a:endParaRPr kumimoji="0" lang="es-ES" sz="1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 animBg="1"/>
      <p:bldP spid="62" grpId="0" animBg="1"/>
      <p:bldP spid="63" grpId="0" animBg="1"/>
      <p:bldP spid="64" grpId="0" animBg="1"/>
      <p:bldP spid="65" grpId="0" animBg="1"/>
      <p:bldP spid="66" grpId="0"/>
      <p:bldP spid="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980728"/>
            <a:ext cx="3779912" cy="648072"/>
          </a:xfrm>
        </p:spPr>
        <p:txBody>
          <a:bodyPr/>
          <a:lstStyle/>
          <a:p>
            <a:pPr>
              <a:defRPr/>
            </a:pPr>
            <a:r>
              <a:rPr lang="es-ES" sz="1400" b="1" dirty="0" smtClean="0">
                <a:solidFill>
                  <a:schemeClr val="tx1"/>
                </a:solidFill>
                <a:latin typeface="+mn-lt"/>
              </a:rPr>
              <a:t>      FASES DEL PROCESO DE EVALUACIÓN</a:t>
            </a:r>
            <a:endParaRPr lang="es-ES" sz="1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459" name="3 Marcador de pie de página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dirty="0" smtClean="0">
                <a:sym typeface="Wingdings" pitchFamily="2" charset="2"/>
              </a:rPr>
              <a:t></a:t>
            </a:r>
            <a:r>
              <a:rPr lang="de-DE" dirty="0" smtClean="0"/>
              <a:t>  Página </a:t>
            </a:r>
            <a:fld id="{05FB7614-7392-4E53-A9FB-179740014902}" type="slidenum">
              <a:rPr lang="de-DE" smtClean="0"/>
              <a:pPr/>
              <a:t>11</a:t>
            </a:fld>
            <a:endParaRPr lang="de-DE" dirty="0" smtClean="0"/>
          </a:p>
        </p:txBody>
      </p:sp>
      <p:sp>
        <p:nvSpPr>
          <p:cNvPr id="19466" name="Text Box 14"/>
          <p:cNvSpPr txBox="1">
            <a:spLocks noChangeArrowheads="1"/>
          </p:cNvSpPr>
          <p:nvPr/>
        </p:nvSpPr>
        <p:spPr bwMode="auto">
          <a:xfrm>
            <a:off x="912813" y="511175"/>
            <a:ext cx="7534275" cy="3079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 dirty="0" smtClean="0"/>
              <a:t>METODOLOGÍA DE EVALUACIÓN (I)</a:t>
            </a:r>
            <a:endParaRPr lang="es-ES" sz="1400" dirty="0"/>
          </a:p>
        </p:txBody>
      </p:sp>
      <p:sp>
        <p:nvSpPr>
          <p:cNvPr id="19467" name="Text Box 13"/>
          <p:cNvSpPr txBox="1">
            <a:spLocks noChangeArrowheads="1"/>
          </p:cNvSpPr>
          <p:nvPr/>
        </p:nvSpPr>
        <p:spPr bwMode="auto">
          <a:xfrm>
            <a:off x="382588" y="511175"/>
            <a:ext cx="503237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 smtClean="0">
                <a:solidFill>
                  <a:schemeClr val="bg1"/>
                </a:solidFill>
              </a:rPr>
              <a:t>IV</a:t>
            </a:r>
            <a:endParaRPr lang="es-ES" sz="1400" dirty="0">
              <a:solidFill>
                <a:schemeClr val="bg1"/>
              </a:solidFill>
            </a:endParaRPr>
          </a:p>
        </p:txBody>
      </p:sp>
      <p:cxnSp>
        <p:nvCxnSpPr>
          <p:cNvPr id="19461" name="13 Conector recto"/>
          <p:cNvCxnSpPr>
            <a:cxnSpLocks noChangeShapeType="1"/>
          </p:cNvCxnSpPr>
          <p:nvPr/>
        </p:nvCxnSpPr>
        <p:spPr bwMode="auto">
          <a:xfrm flipV="1">
            <a:off x="2069379" y="3767709"/>
            <a:ext cx="204460" cy="15592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</p:spPr>
      </p:cxnSp>
      <p:grpSp>
        <p:nvGrpSpPr>
          <p:cNvPr id="3" name="46 Grupo"/>
          <p:cNvGrpSpPr/>
          <p:nvPr/>
        </p:nvGrpSpPr>
        <p:grpSpPr>
          <a:xfrm>
            <a:off x="0" y="1700808"/>
            <a:ext cx="4824536" cy="3600399"/>
            <a:chOff x="1547664" y="1772816"/>
            <a:chExt cx="4824536" cy="3600399"/>
          </a:xfrm>
        </p:grpSpPr>
        <p:grpSp>
          <p:nvGrpSpPr>
            <p:cNvPr id="4" name="30 Grupo"/>
            <p:cNvGrpSpPr/>
            <p:nvPr/>
          </p:nvGrpSpPr>
          <p:grpSpPr>
            <a:xfrm>
              <a:off x="3480599" y="1772816"/>
              <a:ext cx="964907" cy="697543"/>
              <a:chOff x="2438400" y="0"/>
              <a:chExt cx="1219200" cy="812799"/>
            </a:xfrm>
          </p:grpSpPr>
          <p:sp>
            <p:nvSpPr>
              <p:cNvPr id="44" name="43 Trapecio"/>
              <p:cNvSpPr/>
              <p:nvPr/>
            </p:nvSpPr>
            <p:spPr>
              <a:xfrm>
                <a:off x="2438400" y="0"/>
                <a:ext cx="1219200" cy="812799"/>
              </a:xfrm>
              <a:prstGeom prst="trapezoid">
                <a:avLst>
                  <a:gd name="adj" fmla="val 75000"/>
                </a:avLst>
              </a:prstGeom>
              <a:solidFill>
                <a:srgbClr val="00B05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5" name="Trapecio 4"/>
              <p:cNvSpPr/>
              <p:nvPr/>
            </p:nvSpPr>
            <p:spPr>
              <a:xfrm>
                <a:off x="2438400" y="0"/>
                <a:ext cx="1219200" cy="81279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9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9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800" kern="12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Revista de </a:t>
                </a:r>
              </a:p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excelencia</a:t>
                </a:r>
                <a:endParaRPr lang="es-ES" sz="800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31 Grupo"/>
            <p:cNvGrpSpPr/>
            <p:nvPr/>
          </p:nvGrpSpPr>
          <p:grpSpPr>
            <a:xfrm>
              <a:off x="2997365" y="2498529"/>
              <a:ext cx="1929815" cy="697543"/>
              <a:chOff x="1828800" y="812799"/>
              <a:chExt cx="2438400" cy="812799"/>
            </a:xfrm>
          </p:grpSpPr>
          <p:sp>
            <p:nvSpPr>
              <p:cNvPr id="42" name="41 Trapecio"/>
              <p:cNvSpPr/>
              <p:nvPr/>
            </p:nvSpPr>
            <p:spPr>
              <a:xfrm>
                <a:off x="1828800" y="812799"/>
                <a:ext cx="2438400" cy="812799"/>
              </a:xfrm>
              <a:prstGeom prst="trapezoid">
                <a:avLst>
                  <a:gd name="adj" fmla="val 75000"/>
                </a:avLst>
              </a:prstGeom>
              <a:solidFill>
                <a:srgbClr val="7030A0">
                  <a:alpha val="57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3" name="Trapecio 6"/>
              <p:cNvSpPr/>
              <p:nvPr/>
            </p:nvSpPr>
            <p:spPr>
              <a:xfrm>
                <a:off x="2255520" y="812799"/>
                <a:ext cx="1584960" cy="81279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10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000" kern="12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Fase de evaluación calidad científica</a:t>
                </a:r>
                <a:endParaRPr lang="es-ES" sz="1000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32 Grupo"/>
            <p:cNvGrpSpPr/>
            <p:nvPr/>
          </p:nvGrpSpPr>
          <p:grpSpPr>
            <a:xfrm>
              <a:off x="2514131" y="3224243"/>
              <a:ext cx="2894721" cy="697543"/>
              <a:chOff x="1219199" y="1625599"/>
              <a:chExt cx="3657600" cy="812799"/>
            </a:xfrm>
          </p:grpSpPr>
          <p:sp>
            <p:nvSpPr>
              <p:cNvPr id="40" name="39 Trapecio"/>
              <p:cNvSpPr/>
              <p:nvPr/>
            </p:nvSpPr>
            <p:spPr>
              <a:xfrm>
                <a:off x="1219199" y="1625599"/>
                <a:ext cx="3657600" cy="812799"/>
              </a:xfrm>
              <a:prstGeom prst="trapezoid">
                <a:avLst>
                  <a:gd name="adj" fmla="val 75000"/>
                </a:avLst>
              </a:prstGeom>
              <a:solidFill>
                <a:srgbClr val="B10E01">
                  <a:alpha val="44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1" name="Trapecio 8"/>
              <p:cNvSpPr/>
              <p:nvPr/>
            </p:nvSpPr>
            <p:spPr>
              <a:xfrm>
                <a:off x="1859279" y="1625599"/>
                <a:ext cx="2377440" cy="81279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Fase de criterios generales</a:t>
                </a:r>
                <a:endParaRPr lang="es-ES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33 Grupo"/>
            <p:cNvGrpSpPr/>
            <p:nvPr/>
          </p:nvGrpSpPr>
          <p:grpSpPr>
            <a:xfrm>
              <a:off x="2061300" y="3958775"/>
              <a:ext cx="3859629" cy="697543"/>
              <a:chOff x="648077" y="2448275"/>
              <a:chExt cx="4876800" cy="812799"/>
            </a:xfrm>
          </p:grpSpPr>
          <p:sp>
            <p:nvSpPr>
              <p:cNvPr id="38" name="37 Trapecio"/>
              <p:cNvSpPr/>
              <p:nvPr/>
            </p:nvSpPr>
            <p:spPr>
              <a:xfrm>
                <a:off x="648077" y="2448275"/>
                <a:ext cx="4876800" cy="812799"/>
              </a:xfrm>
              <a:prstGeom prst="trapezoid">
                <a:avLst>
                  <a:gd name="adj" fmla="val 75000"/>
                </a:avLst>
              </a:prstGeom>
              <a:solidFill>
                <a:schemeClr val="accent1">
                  <a:hueOff val="0"/>
                  <a:satOff val="0"/>
                  <a:lumOff val="0"/>
                  <a:alpha val="6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9" name="Trapecio 10"/>
              <p:cNvSpPr/>
              <p:nvPr/>
            </p:nvSpPr>
            <p:spPr>
              <a:xfrm>
                <a:off x="1501517" y="2448275"/>
                <a:ext cx="3169920" cy="81279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Fase de criterios básicos</a:t>
                </a:r>
                <a:endParaRPr lang="es-ES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34 Grupo"/>
            <p:cNvGrpSpPr/>
            <p:nvPr/>
          </p:nvGrpSpPr>
          <p:grpSpPr>
            <a:xfrm>
              <a:off x="1547664" y="4675672"/>
              <a:ext cx="4824536" cy="697543"/>
              <a:chOff x="0" y="3251200"/>
              <a:chExt cx="6096000" cy="812799"/>
            </a:xfrm>
          </p:grpSpPr>
          <p:sp>
            <p:nvSpPr>
              <p:cNvPr id="36" name="35 Trapecio"/>
              <p:cNvSpPr/>
              <p:nvPr/>
            </p:nvSpPr>
            <p:spPr>
              <a:xfrm>
                <a:off x="0" y="3251200"/>
                <a:ext cx="6096000" cy="812799"/>
              </a:xfrm>
              <a:prstGeom prst="trapezoid">
                <a:avLst>
                  <a:gd name="adj" fmla="val 75000"/>
                </a:avLst>
              </a:prstGeom>
              <a:solidFill>
                <a:srgbClr val="FFC000">
                  <a:alpha val="60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7" name="Trapecio 12"/>
              <p:cNvSpPr/>
              <p:nvPr/>
            </p:nvSpPr>
            <p:spPr>
              <a:xfrm>
                <a:off x="1066799" y="3251200"/>
                <a:ext cx="3962400" cy="81279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400" kern="12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Fase Pre-evaluación</a:t>
                </a:r>
                <a:endParaRPr lang="es-ES" sz="1400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49" name="48 Rectángulo"/>
          <p:cNvSpPr/>
          <p:nvPr/>
        </p:nvSpPr>
        <p:spPr>
          <a:xfrm>
            <a:off x="5940152" y="4869160"/>
            <a:ext cx="28803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 dirty="0" smtClean="0">
                <a:latin typeface="Arial" pitchFamily="34" charset="0"/>
                <a:cs typeface="Arial" pitchFamily="34" charset="0"/>
              </a:rPr>
              <a:t>- Declaración de incumplimiento de periodicidad</a:t>
            </a:r>
          </a:p>
          <a:p>
            <a:pPr>
              <a:buFontTx/>
              <a:buChar char="-"/>
            </a:pPr>
            <a:r>
              <a:rPr lang="es-ES" sz="900" dirty="0" smtClean="0">
                <a:latin typeface="Arial" pitchFamily="34" charset="0"/>
                <a:cs typeface="Arial" pitchFamily="34" charset="0"/>
              </a:rPr>
              <a:t> Declaración de incumplimiento de peer </a:t>
            </a:r>
            <a:r>
              <a:rPr lang="es-ES" sz="900" dirty="0" err="1" smtClean="0">
                <a:latin typeface="Arial" pitchFamily="34" charset="0"/>
                <a:cs typeface="Arial" pitchFamily="34" charset="0"/>
              </a:rPr>
              <a:t>review</a:t>
            </a:r>
            <a:endParaRPr lang="es-ES" sz="9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s-ES" sz="900" dirty="0" smtClean="0">
                <a:latin typeface="Arial" pitchFamily="34" charset="0"/>
                <a:cs typeface="Arial" pitchFamily="34" charset="0"/>
              </a:rPr>
              <a:t>- Instrucciones autores detalladas</a:t>
            </a:r>
          </a:p>
          <a:p>
            <a:pPr>
              <a:buFontTx/>
              <a:buChar char="-"/>
            </a:pPr>
            <a:r>
              <a:rPr lang="es-ES" sz="900" dirty="0" smtClean="0">
                <a:latin typeface="Arial" pitchFamily="34" charset="0"/>
                <a:cs typeface="Arial" pitchFamily="34" charset="0"/>
              </a:rPr>
              <a:t>- Título, </a:t>
            </a:r>
            <a:r>
              <a:rPr lang="es-ES" sz="900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ES" sz="900" dirty="0" smtClean="0">
                <a:latin typeface="Arial" pitchFamily="34" charset="0"/>
                <a:cs typeface="Arial" pitchFamily="34" charset="0"/>
              </a:rPr>
              <a:t> y palabras clave en inglés</a:t>
            </a:r>
            <a:endParaRPr lang="es-E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50 Flecha derecha"/>
          <p:cNvSpPr/>
          <p:nvPr/>
        </p:nvSpPr>
        <p:spPr>
          <a:xfrm>
            <a:off x="4860032" y="4869160"/>
            <a:ext cx="83439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Flecha derecha"/>
          <p:cNvSpPr/>
          <p:nvPr/>
        </p:nvSpPr>
        <p:spPr>
          <a:xfrm>
            <a:off x="4355976" y="4005064"/>
            <a:ext cx="83439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"/>
          <p:cNvSpPr/>
          <p:nvPr/>
        </p:nvSpPr>
        <p:spPr>
          <a:xfrm>
            <a:off x="5220072" y="3861048"/>
            <a:ext cx="3635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s-ES" sz="900" dirty="0" smtClean="0">
                <a:latin typeface="Arial" pitchFamily="34" charset="0"/>
                <a:cs typeface="Arial" pitchFamily="34" charset="0"/>
              </a:rPr>
              <a:t>Cumplimiento periodicidad. Se pide certificado de impresión y para revistas electrónicas, regularidad</a:t>
            </a:r>
          </a:p>
          <a:p>
            <a:pPr>
              <a:buFontTx/>
              <a:buChar char="-"/>
            </a:pPr>
            <a:r>
              <a:rPr lang="es-ES" sz="900" dirty="0" smtClean="0">
                <a:latin typeface="Arial" pitchFamily="34" charset="0"/>
                <a:cs typeface="Arial" pitchFamily="34" charset="0"/>
              </a:rPr>
              <a:t>- Presencia comité editorial y científico</a:t>
            </a:r>
          </a:p>
          <a:p>
            <a:pPr>
              <a:buFontTx/>
              <a:buChar char="-"/>
            </a:pPr>
            <a:r>
              <a:rPr lang="es-ES" sz="900" dirty="0" smtClean="0">
                <a:latin typeface="Arial" pitchFamily="34" charset="0"/>
                <a:cs typeface="Arial" pitchFamily="34" charset="0"/>
              </a:rPr>
              <a:t>- Instrucciones detalladas autores: especial explicación proceso revisión por pares</a:t>
            </a:r>
          </a:p>
          <a:p>
            <a:pPr>
              <a:buFontTx/>
              <a:buChar char="-"/>
            </a:pPr>
            <a:r>
              <a:rPr lang="es-ES" sz="900" dirty="0" smtClean="0">
                <a:latin typeface="Arial" pitchFamily="34" charset="0"/>
                <a:cs typeface="Arial" pitchFamily="34" charset="0"/>
              </a:rPr>
              <a:t>- título, resumen y palabras en inglés</a:t>
            </a:r>
          </a:p>
        </p:txBody>
      </p:sp>
      <p:sp>
        <p:nvSpPr>
          <p:cNvPr id="55" name="54 Flecha derecha"/>
          <p:cNvSpPr/>
          <p:nvPr/>
        </p:nvSpPr>
        <p:spPr>
          <a:xfrm>
            <a:off x="3779912" y="3212976"/>
            <a:ext cx="83439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>
            <a:off x="4644008" y="3068960"/>
            <a:ext cx="4392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 dirty="0" smtClean="0">
                <a:latin typeface="Arial" pitchFamily="34" charset="0"/>
                <a:cs typeface="Arial" pitchFamily="34" charset="0"/>
              </a:rPr>
              <a:t>-  Revisión por pares externa..se constata si la hacen</a:t>
            </a:r>
          </a:p>
          <a:p>
            <a:r>
              <a:rPr lang="es-ES" sz="900" dirty="0" smtClean="0">
                <a:latin typeface="Arial" pitchFamily="34" charset="0"/>
                <a:cs typeface="Arial" pitchFamily="34" charset="0"/>
              </a:rPr>
              <a:t>-  Más del 50 % de lo publicado tienen que ser  trabajos que comuniquen -   resultados de contenido original. </a:t>
            </a:r>
          </a:p>
          <a:p>
            <a:r>
              <a:rPr lang="es-ES" sz="900" dirty="0" smtClean="0">
                <a:latin typeface="Arial" pitchFamily="34" charset="0"/>
                <a:cs typeface="Arial" pitchFamily="34" charset="0"/>
              </a:rPr>
              <a:t> - La apertura del Consejo de Redacción: 1/3 tienen que ser externos</a:t>
            </a:r>
          </a:p>
          <a:p>
            <a:r>
              <a:rPr lang="es-ES" sz="900" dirty="0" smtClean="0">
                <a:latin typeface="Arial" pitchFamily="34" charset="0"/>
                <a:cs typeface="Arial" pitchFamily="34" charset="0"/>
              </a:rPr>
              <a:t>-  La apertura en las autorías: 80% autores externos consejo redacción e institución</a:t>
            </a:r>
            <a:endParaRPr lang="es-E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57 Flecha derecha"/>
          <p:cNvSpPr/>
          <p:nvPr/>
        </p:nvSpPr>
        <p:spPr>
          <a:xfrm>
            <a:off x="3347864" y="2564904"/>
            <a:ext cx="83439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58 Rectángulo"/>
          <p:cNvSpPr/>
          <p:nvPr/>
        </p:nvSpPr>
        <p:spPr>
          <a:xfrm>
            <a:off x="4211960" y="2060848"/>
            <a:ext cx="468052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 dirty="0" smtClean="0">
                <a:latin typeface="Arial" pitchFamily="34" charset="0"/>
                <a:cs typeface="Arial" pitchFamily="34" charset="0"/>
              </a:rPr>
              <a:t>- Objetivos, cobertura, aportación a su área del conocimiento y público al que está dirigido.</a:t>
            </a:r>
          </a:p>
          <a:p>
            <a:r>
              <a:rPr lang="es-ES" sz="900" dirty="0" smtClean="0">
                <a:latin typeface="Arial" pitchFamily="34" charset="0"/>
                <a:cs typeface="Arial" pitchFamily="34" charset="0"/>
              </a:rPr>
              <a:t>- Importancia de las bases de datos en la que están indizadas las revistas.</a:t>
            </a:r>
          </a:p>
          <a:p>
            <a:r>
              <a:rPr lang="es-ES" sz="900" dirty="0" smtClean="0">
                <a:latin typeface="Arial" pitchFamily="34" charset="0"/>
                <a:cs typeface="Arial" pitchFamily="34" charset="0"/>
              </a:rPr>
              <a:t>- El impacto de la revista atendiendo al área del conocimiento al que pertenecen.</a:t>
            </a:r>
          </a:p>
          <a:p>
            <a:r>
              <a:rPr lang="es-ES" sz="900" dirty="0" smtClean="0">
                <a:latin typeface="Arial" pitchFamily="34" charset="0"/>
                <a:cs typeface="Arial" pitchFamily="34" charset="0"/>
              </a:rPr>
              <a:t>-  Presencia en otros índices de calidad de revistas científicas.</a:t>
            </a:r>
          </a:p>
          <a:p>
            <a:r>
              <a:rPr lang="es-ES" sz="900" dirty="0" smtClean="0">
                <a:latin typeface="Arial" pitchFamily="34" charset="0"/>
                <a:cs typeface="Arial" pitchFamily="34" charset="0"/>
              </a:rPr>
              <a:t>- Valoración de la ficha de evaluación de las fases anteriores atendiendo al área del conocimiento al que pertenecen.</a:t>
            </a:r>
          </a:p>
        </p:txBody>
      </p:sp>
      <p:sp>
        <p:nvSpPr>
          <p:cNvPr id="60" name="1 Título"/>
          <p:cNvSpPr txBox="1">
            <a:spLocks/>
          </p:cNvSpPr>
          <p:nvPr/>
        </p:nvSpPr>
        <p:spPr>
          <a:xfrm>
            <a:off x="4499992" y="1052736"/>
            <a:ext cx="3779912" cy="64807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                            CRITERIOS</a:t>
            </a:r>
            <a:r>
              <a:rPr kumimoji="0" lang="es-ES" sz="1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123728" y="6309320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I3C</a:t>
            </a:r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1" grpId="0" animBg="1"/>
      <p:bldP spid="52" grpId="0" animBg="1"/>
      <p:bldP spid="53" grpId="0"/>
      <p:bldP spid="55" grpId="0" animBg="1"/>
      <p:bldP spid="57" grpId="0"/>
      <p:bldP spid="58" grpId="0" animBg="1"/>
      <p:bldP spid="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827584" y="6453336"/>
            <a:ext cx="1090613" cy="247650"/>
          </a:xfrm>
          <a:noFill/>
        </p:spPr>
        <p:txBody>
          <a:bodyPr/>
          <a:lstStyle/>
          <a:p>
            <a:r>
              <a:rPr lang="de-DE" dirty="0" smtClean="0">
                <a:sym typeface="Wingdings" pitchFamily="2" charset="2"/>
              </a:rPr>
              <a:t></a:t>
            </a:r>
            <a:r>
              <a:rPr lang="de-DE" dirty="0" smtClean="0"/>
              <a:t>  Página </a:t>
            </a:r>
            <a:fld id="{4814E638-E605-4AD7-B6BB-06CC98636B96}" type="slidenum">
              <a:rPr lang="de-DE" smtClean="0"/>
              <a:pPr/>
              <a:t>12</a:t>
            </a:fld>
            <a:endParaRPr lang="de-DE" dirty="0" smtClean="0"/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868363" y="757238"/>
            <a:ext cx="7534275" cy="3079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 dirty="0" smtClean="0">
                <a:solidFill>
                  <a:schemeClr val="tx2"/>
                </a:solidFill>
              </a:rPr>
              <a:t>RESULTADOS. DATOS GENERALES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79512" y="764704"/>
            <a:ext cx="622300" cy="307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 smtClean="0">
                <a:solidFill>
                  <a:schemeClr val="bg1"/>
                </a:solidFill>
              </a:rPr>
              <a:t>V</a:t>
            </a:r>
            <a:endParaRPr lang="es-ES" sz="1400" dirty="0" err="1" smtClean="0">
              <a:solidFill>
                <a:schemeClr val="bg1"/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395536" y="2132856"/>
          <a:ext cx="3888432" cy="1152130"/>
        </p:xfrm>
        <a:graphic>
          <a:graphicData uri="http://schemas.openxmlformats.org/drawingml/2006/table">
            <a:tbl>
              <a:tblPr/>
              <a:tblGrid>
                <a:gridCol w="1690109"/>
                <a:gridCol w="1229170"/>
                <a:gridCol w="969153"/>
              </a:tblGrid>
              <a:tr h="23042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SUPERAN FASE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 SUPERAN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191"/>
                    </a:solidFill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Pre-evaluación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Criterios básicos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Criterios generales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Calidad Científica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9 Flecha derecha"/>
          <p:cNvSpPr/>
          <p:nvPr/>
        </p:nvSpPr>
        <p:spPr>
          <a:xfrm>
            <a:off x="395536" y="4005064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1331640" y="3573016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latin typeface="Arial" pitchFamily="34" charset="0"/>
                <a:cs typeface="Arial" pitchFamily="34" charset="0"/>
              </a:rPr>
              <a:t>10.4% de las revistas que han participado en el proceso han superado la evaluación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755576" y="1124744"/>
            <a:ext cx="352839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latin typeface="Arial" pitchFamily="34" charset="0"/>
                <a:cs typeface="Arial" pitchFamily="34" charset="0"/>
              </a:rPr>
              <a:t>Se han presentado 443 revistas</a:t>
            </a:r>
            <a:endParaRPr lang="es-ES" sz="1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4788024" y="2132856"/>
          <a:ext cx="3644093" cy="1080120"/>
        </p:xfrm>
        <a:graphic>
          <a:graphicData uri="http://schemas.openxmlformats.org/drawingml/2006/table">
            <a:tbl>
              <a:tblPr/>
              <a:tblGrid>
                <a:gridCol w="1806447"/>
                <a:gridCol w="858838"/>
                <a:gridCol w="978808"/>
              </a:tblGrid>
              <a:tr h="360040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Aft>
                          <a:spcPts val="0"/>
                        </a:spcAft>
                      </a:pPr>
                      <a:endParaRPr kumimoji="0" lang="es-ES" sz="1100" b="1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algn="ctr" rtl="0" eaLnBrk="1" fontAlgn="b" latinLnBrk="0" hangingPunct="1">
                        <a:spcAft>
                          <a:spcPts val="0"/>
                        </a:spcAft>
                      </a:pPr>
                      <a:r>
                        <a:rPr kumimoji="0" lang="es-ES" sz="11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Fase</a:t>
                      </a:r>
                      <a:endParaRPr kumimoji="0" lang="es-ES" sz="11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Aft>
                          <a:spcPts val="0"/>
                        </a:spcAft>
                      </a:pPr>
                      <a:endParaRPr kumimoji="0" lang="es-ES" sz="1100" b="1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algn="ctr" rtl="0" eaLnBrk="1" fontAlgn="b" latinLnBrk="0" hangingPunct="1">
                        <a:spcAft>
                          <a:spcPts val="0"/>
                        </a:spcAft>
                      </a:pPr>
                      <a:r>
                        <a:rPr kumimoji="0" lang="es-ES" sz="11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Superan</a:t>
                      </a:r>
                      <a:endParaRPr kumimoji="0" lang="es-ES" sz="11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Aft>
                          <a:spcPts val="0"/>
                        </a:spcAft>
                      </a:pPr>
                      <a:endParaRPr kumimoji="0" lang="es-ES" sz="1100" b="1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algn="ctr" rtl="0" eaLnBrk="1" fontAlgn="b" latinLnBrk="0" hangingPunct="1">
                        <a:spcAft>
                          <a:spcPts val="0"/>
                        </a:spcAft>
                      </a:pPr>
                      <a:r>
                        <a:rPr kumimoji="0" lang="es-ES" sz="11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No </a:t>
                      </a:r>
                      <a:r>
                        <a:rPr kumimoji="0" lang="es-ES" sz="11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superan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Aft>
                          <a:spcPts val="0"/>
                        </a:spcAft>
                      </a:pPr>
                      <a:r>
                        <a:rPr kumimoji="0" lang="es-ES" sz="11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Pre-evaluación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Aft>
                          <a:spcPts val="0"/>
                        </a:spcAft>
                      </a:pPr>
                      <a:r>
                        <a:rPr kumimoji="0" lang="es-ES" sz="11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Aft>
                          <a:spcPts val="0"/>
                        </a:spcAft>
                      </a:pPr>
                      <a:r>
                        <a:rPr kumimoji="0" lang="es-ES" sz="11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Aft>
                          <a:spcPts val="0"/>
                        </a:spcAft>
                      </a:pPr>
                      <a:r>
                        <a:rPr kumimoji="0" lang="es-ES" sz="11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Criterios básicos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Aft>
                          <a:spcPts val="0"/>
                        </a:spcAft>
                      </a:pPr>
                      <a:r>
                        <a:rPr kumimoji="0" lang="es-ES" sz="11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Aft>
                          <a:spcPts val="0"/>
                        </a:spcAft>
                      </a:pPr>
                      <a:r>
                        <a:rPr kumimoji="0" lang="es-ES" sz="11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Aft>
                          <a:spcPts val="0"/>
                        </a:spcAft>
                      </a:pPr>
                      <a:r>
                        <a:rPr kumimoji="0" lang="es-ES" sz="11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Criterios generales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Aft>
                          <a:spcPts val="0"/>
                        </a:spcAft>
                      </a:pPr>
                      <a:r>
                        <a:rPr kumimoji="0" lang="es-ES" sz="11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Aft>
                          <a:spcPts val="0"/>
                        </a:spcAft>
                      </a:pPr>
                      <a:r>
                        <a:rPr kumimoji="0" lang="es-ES" sz="11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Aft>
                          <a:spcPts val="0"/>
                        </a:spcAft>
                      </a:pPr>
                      <a:r>
                        <a:rPr kumimoji="0" lang="es-ES" sz="11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Calidad Científica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Aft>
                          <a:spcPts val="0"/>
                        </a:spcAft>
                      </a:pPr>
                      <a:r>
                        <a:rPr kumimoji="0" lang="es-ES" sz="11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Aft>
                          <a:spcPts val="0"/>
                        </a:spcAft>
                      </a:pPr>
                      <a:r>
                        <a:rPr kumimoji="0" lang="es-ES" sz="11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12 CuadroTexto"/>
          <p:cNvSpPr txBox="1"/>
          <p:nvPr/>
        </p:nvSpPr>
        <p:spPr>
          <a:xfrm>
            <a:off x="5436096" y="1484784"/>
            <a:ext cx="2232248" cy="49244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</a:pPr>
            <a:r>
              <a:rPr kumimoji="0" lang="es-ES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           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2008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1403648" y="1628800"/>
            <a:ext cx="2232248" cy="49244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</a:pPr>
            <a:r>
              <a:rPr kumimoji="0" lang="es-ES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        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2010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220072" y="3573016"/>
            <a:ext cx="3456384" cy="10801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1200" dirty="0" smtClean="0">
                <a:latin typeface="Arial" pitchFamily="34" charset="0"/>
                <a:cs typeface="Arial" pitchFamily="34" charset="0"/>
              </a:rPr>
              <a:t>Alegaciones recibidas:</a:t>
            </a:r>
          </a:p>
          <a:p>
            <a:pPr algn="ctr"/>
            <a:endParaRPr lang="es-ES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ES" sz="1200" dirty="0" smtClean="0">
                <a:latin typeface="Arial" pitchFamily="34" charset="0"/>
                <a:cs typeface="Arial" pitchFamily="34" charset="0"/>
              </a:rPr>
              <a:t> Fase de criterios generales 35             2</a:t>
            </a:r>
          </a:p>
          <a:p>
            <a:pPr>
              <a:buFont typeface="Wingdings" pitchFamily="2" charset="2"/>
              <a:buChar char="ü"/>
            </a:pPr>
            <a:r>
              <a:rPr lang="es-ES" sz="1200" dirty="0" smtClean="0">
                <a:latin typeface="Arial" pitchFamily="34" charset="0"/>
                <a:cs typeface="Arial" pitchFamily="34" charset="0"/>
              </a:rPr>
              <a:t> Fase de calidad científica    23             4</a:t>
            </a:r>
          </a:p>
          <a:p>
            <a:pPr>
              <a:buFont typeface="Wingdings" pitchFamily="2" charset="2"/>
              <a:buChar char="ü"/>
            </a:pPr>
            <a:endParaRPr lang="es-ES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Flecha derecha"/>
          <p:cNvSpPr/>
          <p:nvPr/>
        </p:nvSpPr>
        <p:spPr>
          <a:xfrm>
            <a:off x="7668344" y="4005064"/>
            <a:ext cx="288032" cy="144016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Flecha derecha"/>
          <p:cNvSpPr/>
          <p:nvPr/>
        </p:nvSpPr>
        <p:spPr>
          <a:xfrm>
            <a:off x="7668344" y="4221088"/>
            <a:ext cx="288032" cy="144016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/>
        </p:nvSpPr>
        <p:spPr>
          <a:xfrm>
            <a:off x="2123728" y="6309320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I3C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19" name="18 Rectángulo"/>
          <p:cNvSpPr/>
          <p:nvPr/>
        </p:nvSpPr>
        <p:spPr>
          <a:xfrm>
            <a:off x="4786314" y="1142984"/>
            <a:ext cx="352839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latin typeface="Arial" pitchFamily="34" charset="0"/>
                <a:cs typeface="Arial" pitchFamily="34" charset="0"/>
              </a:rPr>
              <a:t>Se han presentado 320 revistas</a:t>
            </a:r>
            <a:endParaRPr lang="es-ES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899592" y="6381328"/>
            <a:ext cx="1090613" cy="247650"/>
          </a:xfrm>
          <a:noFill/>
        </p:spPr>
        <p:txBody>
          <a:bodyPr/>
          <a:lstStyle/>
          <a:p>
            <a:r>
              <a:rPr lang="de-DE" dirty="0" smtClean="0">
                <a:sym typeface="Wingdings" pitchFamily="2" charset="2"/>
              </a:rPr>
              <a:t></a:t>
            </a:r>
            <a:r>
              <a:rPr lang="de-DE" dirty="0" smtClean="0"/>
              <a:t>  Página </a:t>
            </a:r>
            <a:fld id="{4814E638-E605-4AD7-B6BB-06CC98636B96}" type="slidenum">
              <a:rPr lang="de-DE" smtClean="0"/>
              <a:pPr/>
              <a:t>13</a:t>
            </a:fld>
            <a:endParaRPr lang="de-DE" dirty="0" smtClean="0"/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868363" y="757238"/>
            <a:ext cx="7534275" cy="3079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 dirty="0" smtClean="0">
                <a:solidFill>
                  <a:schemeClr val="tx2"/>
                </a:solidFill>
              </a:rPr>
              <a:t>RESULTADOS. REVISTAS DE CALIDAD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79512" y="764704"/>
            <a:ext cx="622300" cy="307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 smtClean="0">
                <a:solidFill>
                  <a:schemeClr val="bg1"/>
                </a:solidFill>
              </a:rPr>
              <a:t>V</a:t>
            </a:r>
            <a:endParaRPr lang="es-ES" sz="1400" dirty="0" err="1" smtClean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357298"/>
            <a:ext cx="39814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CuadroTexto"/>
          <p:cNvSpPr txBox="1"/>
          <p:nvPr/>
        </p:nvSpPr>
        <p:spPr>
          <a:xfrm>
            <a:off x="4214810" y="1571612"/>
            <a:ext cx="3500462" cy="14219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s-ES" sz="1200" dirty="0" smtClean="0">
                <a:latin typeface="Arial" pitchFamily="34" charset="0"/>
                <a:cs typeface="Arial" pitchFamily="34" charset="0"/>
              </a:rPr>
              <a:t>98 revistas científicas españolas, el 18% de las revistas presentadas, han sido consideradas como REVISTAS DE ALTA CALIDAD; Superado la fase de Criterios Generales. 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s-ES" sz="1200" noProof="0" dirty="0" smtClean="0">
                <a:latin typeface="Arial" pitchFamily="34" charset="0"/>
                <a:cs typeface="Arial" pitchFamily="34" charset="0"/>
              </a:rPr>
              <a:t>Evaluadas por tanto </a:t>
            </a:r>
            <a:r>
              <a:rPr lang="es-ES" sz="1200" noProof="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s-ES" sz="1200" dirty="0" smtClean="0">
                <a:latin typeface="Arial" pitchFamily="34" charset="0"/>
                <a:cs typeface="Arial" pitchFamily="34" charset="0"/>
              </a:rPr>
              <a:t>r el Comité de Expertos en la fase de Calidad científica</a:t>
            </a:r>
            <a:endParaRPr kumimoji="0" lang="es-ES" sz="1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786314" y="3786190"/>
            <a:ext cx="3500462" cy="64633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s-ES" sz="1200" dirty="0" smtClean="0">
                <a:latin typeface="Arial" pitchFamily="34" charset="0"/>
                <a:cs typeface="Arial" pitchFamily="34" charset="0"/>
              </a:rPr>
              <a:t>46 revistas científicas españolas, el 9% de las revistas presentadas SON CONSIDERADAS DE EXCELENCIA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123728" y="6309320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I3C</a:t>
            </a:r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3143248"/>
            <a:ext cx="42291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899592" y="6381328"/>
            <a:ext cx="1090613" cy="247650"/>
          </a:xfrm>
          <a:noFill/>
        </p:spPr>
        <p:txBody>
          <a:bodyPr/>
          <a:lstStyle/>
          <a:p>
            <a:r>
              <a:rPr lang="de-DE" dirty="0" smtClean="0">
                <a:sym typeface="Wingdings" pitchFamily="2" charset="2"/>
              </a:rPr>
              <a:t></a:t>
            </a:r>
            <a:r>
              <a:rPr lang="de-DE" dirty="0" smtClean="0"/>
              <a:t>  Página </a:t>
            </a:r>
            <a:fld id="{4814E638-E605-4AD7-B6BB-06CC98636B96}" type="slidenum">
              <a:rPr lang="de-DE" smtClean="0"/>
              <a:pPr/>
              <a:t>14</a:t>
            </a:fld>
            <a:endParaRPr lang="de-DE" dirty="0" smtClean="0"/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868363" y="757238"/>
            <a:ext cx="7534275" cy="3079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 dirty="0" smtClean="0">
                <a:solidFill>
                  <a:schemeClr val="tx2"/>
                </a:solidFill>
              </a:rPr>
              <a:t>RESULTADOS. LOS NÚMEROS POR FASES 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79512" y="764704"/>
            <a:ext cx="622300" cy="307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 smtClean="0">
                <a:solidFill>
                  <a:schemeClr val="bg1"/>
                </a:solidFill>
              </a:rPr>
              <a:t>V</a:t>
            </a:r>
            <a:endParaRPr lang="es-ES" sz="1400" dirty="0" err="1" smtClean="0">
              <a:solidFill>
                <a:schemeClr val="bg1"/>
              </a:solidFill>
            </a:endParaRPr>
          </a:p>
        </p:txBody>
      </p:sp>
      <p:graphicFrame>
        <p:nvGraphicFramePr>
          <p:cNvPr id="9" name="5 Gráfico"/>
          <p:cNvGraphicFramePr/>
          <p:nvPr/>
        </p:nvGraphicFramePr>
        <p:xfrm>
          <a:off x="827584" y="1340768"/>
          <a:ext cx="2806055" cy="2235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5 Gráfico"/>
          <p:cNvGraphicFramePr/>
          <p:nvPr/>
        </p:nvGraphicFramePr>
        <p:xfrm>
          <a:off x="395536" y="1412776"/>
          <a:ext cx="3528392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6 Gráfico"/>
          <p:cNvGraphicFramePr/>
          <p:nvPr/>
        </p:nvGraphicFramePr>
        <p:xfrm>
          <a:off x="4932040" y="1340768"/>
          <a:ext cx="309634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7 Gráfico"/>
          <p:cNvGraphicFramePr/>
          <p:nvPr/>
        </p:nvGraphicFramePr>
        <p:xfrm>
          <a:off x="2267744" y="3717032"/>
          <a:ext cx="3528392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12 Elipse"/>
          <p:cNvSpPr/>
          <p:nvPr/>
        </p:nvSpPr>
        <p:spPr>
          <a:xfrm>
            <a:off x="4139952" y="4293096"/>
            <a:ext cx="2088232" cy="165618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Rectángulo"/>
          <p:cNvSpPr/>
          <p:nvPr/>
        </p:nvSpPr>
        <p:spPr>
          <a:xfrm>
            <a:off x="2123728" y="6309320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I3C</a:t>
            </a:r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857224" y="357166"/>
            <a:ext cx="7534275" cy="3079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 dirty="0" smtClean="0">
                <a:solidFill>
                  <a:schemeClr val="tx2"/>
                </a:solidFill>
              </a:rPr>
              <a:t>RESULTADOS. LOS NÚMEROS POR ENTIDAD EDITORA/INSTITUCIÓN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214282" y="357166"/>
            <a:ext cx="622300" cy="307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 smtClean="0">
                <a:solidFill>
                  <a:schemeClr val="bg1"/>
                </a:solidFill>
              </a:rPr>
              <a:t>V</a:t>
            </a:r>
            <a:endParaRPr lang="es-ES" sz="1400" dirty="0" err="1" smtClean="0">
              <a:solidFill>
                <a:schemeClr val="bg1"/>
              </a:solidFill>
            </a:endParaRPr>
          </a:p>
        </p:txBody>
      </p:sp>
      <p:sp>
        <p:nvSpPr>
          <p:cNvPr id="9" name="8 Flecha derecha"/>
          <p:cNvSpPr/>
          <p:nvPr/>
        </p:nvSpPr>
        <p:spPr>
          <a:xfrm>
            <a:off x="5500694" y="1643050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6215074" y="857232"/>
            <a:ext cx="2592288" cy="201285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</a:pPr>
            <a:r>
              <a:rPr lang="es-ES" sz="1200" dirty="0" smtClean="0">
                <a:latin typeface="Arial" pitchFamily="34" charset="0"/>
                <a:cs typeface="Arial" pitchFamily="34" charset="0"/>
              </a:rPr>
              <a:t>Las universidades participaron con el </a:t>
            </a:r>
            <a:r>
              <a:rPr lang="es-ES" sz="1200" b="1" dirty="0" smtClean="0">
                <a:latin typeface="Arial" pitchFamily="34" charset="0"/>
                <a:cs typeface="Arial" pitchFamily="34" charset="0"/>
              </a:rPr>
              <a:t>47%</a:t>
            </a:r>
            <a:r>
              <a:rPr lang="es-ES" sz="1200" dirty="0" smtClean="0">
                <a:latin typeface="Arial" pitchFamily="34" charset="0"/>
                <a:cs typeface="Arial" pitchFamily="34" charset="0"/>
              </a:rPr>
              <a:t> de las revistas candidatas y agrupan el </a:t>
            </a:r>
            <a:r>
              <a:rPr lang="es-ES" sz="1200" b="1" dirty="0" smtClean="0">
                <a:latin typeface="Arial" pitchFamily="34" charset="0"/>
                <a:cs typeface="Arial" pitchFamily="34" charset="0"/>
              </a:rPr>
              <a:t>34.8 %</a:t>
            </a:r>
            <a:r>
              <a:rPr lang="es-ES" sz="1200" dirty="0" smtClean="0">
                <a:latin typeface="Arial" pitchFamily="34" charset="0"/>
                <a:cs typeface="Arial" pitchFamily="34" charset="0"/>
              </a:rPr>
              <a:t> de las revistas aprobadas</a:t>
            </a:r>
          </a:p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</a:pPr>
            <a:r>
              <a:rPr lang="es-ES" sz="1200" dirty="0" smtClean="0">
                <a:latin typeface="Arial" pitchFamily="34" charset="0"/>
                <a:cs typeface="Arial" pitchFamily="34" charset="0"/>
              </a:rPr>
              <a:t>Las Sociedades/Asociaciones tienen un bajo % de éxito (</a:t>
            </a:r>
            <a:r>
              <a:rPr lang="es-ES" sz="1200" b="1" dirty="0" smtClean="0">
                <a:latin typeface="Arial" pitchFamily="34" charset="0"/>
                <a:cs typeface="Arial" pitchFamily="34" charset="0"/>
              </a:rPr>
              <a:t>13.0 %</a:t>
            </a:r>
            <a:r>
              <a:rPr lang="es-ES" sz="12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</a:pPr>
            <a:r>
              <a:rPr lang="es-ES" sz="1200" dirty="0" smtClean="0">
                <a:latin typeface="Arial" pitchFamily="34" charset="0"/>
                <a:cs typeface="Arial" pitchFamily="34" charset="0"/>
              </a:rPr>
              <a:t>Las publicaciones de OPIS tienen el % de éxito más alto (</a:t>
            </a:r>
            <a:r>
              <a:rPr lang="es-ES" sz="1200" b="1" dirty="0" smtClean="0">
                <a:latin typeface="Arial" pitchFamily="34" charset="0"/>
                <a:cs typeface="Arial" pitchFamily="34" charset="0"/>
              </a:rPr>
              <a:t>66 %</a:t>
            </a:r>
            <a:r>
              <a:rPr lang="es-ES" sz="1200" dirty="0" smtClean="0">
                <a:latin typeface="Arial" pitchFamily="34" charset="0"/>
                <a:cs typeface="Arial" pitchFamily="34" charset="0"/>
              </a:rPr>
              <a:t>)</a:t>
            </a:r>
            <a:endParaRPr kumimoji="0" lang="es-E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11" name="4 Gráfico"/>
          <p:cNvGraphicFramePr/>
          <p:nvPr/>
        </p:nvGraphicFramePr>
        <p:xfrm>
          <a:off x="214282" y="857233"/>
          <a:ext cx="5000660" cy="2500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1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899592" y="6381328"/>
            <a:ext cx="1090613" cy="247650"/>
          </a:xfrm>
          <a:noFill/>
        </p:spPr>
        <p:txBody>
          <a:bodyPr/>
          <a:lstStyle/>
          <a:p>
            <a:r>
              <a:rPr lang="de-DE" dirty="0" smtClean="0">
                <a:sym typeface="Wingdings" pitchFamily="2" charset="2"/>
              </a:rPr>
              <a:t></a:t>
            </a:r>
            <a:r>
              <a:rPr lang="de-DE" dirty="0" smtClean="0"/>
              <a:t>  Página </a:t>
            </a:r>
            <a:fld id="{4814E638-E605-4AD7-B6BB-06CC98636B96}" type="slidenum">
              <a:rPr lang="de-DE" smtClean="0"/>
              <a:pPr/>
              <a:t>15</a:t>
            </a:fld>
            <a:endParaRPr lang="de-DE" dirty="0" smtClean="0"/>
          </a:p>
        </p:txBody>
      </p:sp>
      <p:sp>
        <p:nvSpPr>
          <p:cNvPr id="12" name="11 Flecha derecha"/>
          <p:cNvSpPr/>
          <p:nvPr/>
        </p:nvSpPr>
        <p:spPr>
          <a:xfrm>
            <a:off x="4572000" y="3786190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5429256" y="3071810"/>
            <a:ext cx="3500462" cy="238219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s-ES" sz="1200" dirty="0" smtClean="0">
                <a:latin typeface="Arial" pitchFamily="34" charset="0"/>
                <a:cs typeface="Arial" pitchFamily="34" charset="0"/>
              </a:rPr>
              <a:t>De las 98 revistas que han llegado a la fase de calidad científica y por tanto consideradas por los expertos como de alta calidad, 32 de ellas han sido editadas por Universidades.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s-ES" sz="1200" dirty="0" smtClean="0">
                <a:latin typeface="Arial" pitchFamily="34" charset="0"/>
                <a:cs typeface="Arial" pitchFamily="34" charset="0"/>
              </a:rPr>
              <a:t>De las 46 revistas aprobadas y certificadas , 16 de ellas pertenecen a universidades y suponen el 7,6% de las 209 revistas de universidades que se han presentado a la evaluación </a:t>
            </a:r>
          </a:p>
          <a:p>
            <a:pPr marL="914400" algn="just">
              <a:spcAft>
                <a:spcPts val="0"/>
              </a:spcAft>
            </a:pPr>
            <a:r>
              <a:rPr lang="es-ES" sz="1200" dirty="0" smtClean="0">
                <a:latin typeface="Arial"/>
                <a:ea typeface="Times New Roman"/>
                <a:cs typeface="Times New Roman"/>
              </a:rPr>
              <a:t> </a:t>
            </a:r>
          </a:p>
          <a:p>
            <a:pPr marL="342900" lvl="0" indent="-342900" algn="just">
              <a:spcAft>
                <a:spcPts val="0"/>
              </a:spcAft>
              <a:buFont typeface="Wingdings"/>
              <a:buChar char=""/>
            </a:pPr>
            <a:endParaRPr lang="es-ES" sz="1200" dirty="0" smtClean="0">
              <a:latin typeface="Arial"/>
              <a:ea typeface="Times New Roman"/>
              <a:cs typeface="Times New Roman"/>
            </a:endParaRPr>
          </a:p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</a:pPr>
            <a:endParaRPr kumimoji="0" lang="es-E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3143248"/>
            <a:ext cx="4219575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Rectángulo"/>
          <p:cNvSpPr/>
          <p:nvPr/>
        </p:nvSpPr>
        <p:spPr>
          <a:xfrm>
            <a:off x="2123728" y="6309320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I3C</a:t>
            </a:r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857224" y="357166"/>
            <a:ext cx="7534275" cy="3079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 dirty="0" smtClean="0">
                <a:solidFill>
                  <a:schemeClr val="tx2"/>
                </a:solidFill>
              </a:rPr>
              <a:t>RESULTADOS. LOS NÚMEROS POR ENTIDAD EDITORA/INSTITUCIÓN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214282" y="357166"/>
            <a:ext cx="622300" cy="307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 smtClean="0">
                <a:solidFill>
                  <a:schemeClr val="bg1"/>
                </a:solidFill>
              </a:rPr>
              <a:t>V</a:t>
            </a:r>
            <a:endParaRPr lang="es-ES" sz="1400" dirty="0" err="1" smtClean="0">
              <a:solidFill>
                <a:schemeClr val="bg1"/>
              </a:solidFill>
            </a:endParaRPr>
          </a:p>
        </p:txBody>
      </p:sp>
      <p:sp>
        <p:nvSpPr>
          <p:cNvPr id="14" name="1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899592" y="6381328"/>
            <a:ext cx="1090613" cy="247650"/>
          </a:xfrm>
          <a:noFill/>
        </p:spPr>
        <p:txBody>
          <a:bodyPr/>
          <a:lstStyle/>
          <a:p>
            <a:r>
              <a:rPr lang="de-DE" dirty="0" smtClean="0">
                <a:sym typeface="Wingdings" pitchFamily="2" charset="2"/>
              </a:rPr>
              <a:t></a:t>
            </a:r>
            <a:r>
              <a:rPr lang="de-DE" dirty="0" smtClean="0"/>
              <a:t>  Página </a:t>
            </a:r>
            <a:fld id="{4814E638-E605-4AD7-B6BB-06CC98636B96}" type="slidenum">
              <a:rPr lang="de-DE" smtClean="0"/>
              <a:pPr/>
              <a:t>16</a:t>
            </a:fld>
            <a:endParaRPr lang="de-DE" dirty="0" smtClean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42910" y="1571612"/>
            <a:ext cx="7572428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ES" sz="12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De las revistas de excelencia consideradas por el proceso de evaluación como EXCELENTES las instituciones más representativas son: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s-ES" sz="1200" dirty="0" smtClean="0">
              <a:latin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"/>
            </a:pPr>
            <a:r>
              <a:rPr lang="es-ES" sz="12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s-ES" sz="12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de ellas pertenecen al Consejo Superior de Investigaciones Científicas (CSIC). Se presentaron 6</a:t>
            </a:r>
            <a:endParaRPr lang="es-ES" sz="1200" dirty="0" smtClean="0">
              <a:latin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"/>
            </a:pPr>
            <a:r>
              <a:rPr lang="es-ES" sz="12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s-ES" sz="12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de ellas pertenecen al Centro de Estudios Políticos y Constitucionales, organismo dependiente del Ministerio de la Presidencia</a:t>
            </a:r>
            <a:endParaRPr lang="es-ES" sz="1200" dirty="0" smtClean="0">
              <a:latin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"/>
            </a:pPr>
            <a:r>
              <a:rPr lang="es-ES" sz="12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s-ES" sz="12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de ellas pertenecen a la Universidad Complutense de Madrid.</a:t>
            </a:r>
            <a:endParaRPr lang="es-ES" sz="1200" dirty="0" smtClean="0">
              <a:latin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"/>
            </a:pPr>
            <a:r>
              <a:rPr lang="es-ES" sz="12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s-ES" sz="12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de ellas pertenecen a la Universidad de Navarra.</a:t>
            </a:r>
            <a:endParaRPr lang="es-ES" sz="1200" dirty="0" smtClean="0">
              <a:latin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"/>
            </a:pPr>
            <a:r>
              <a:rPr lang="es-ES" sz="12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s-ES" sz="12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de ellas pertenecen a la Universidad de Salamanca.</a:t>
            </a:r>
            <a:endParaRPr lang="es-ES" sz="1200" dirty="0" smtClean="0">
              <a:latin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"/>
            </a:pPr>
            <a:r>
              <a:rPr lang="es-ES" sz="12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El resto pertenecen a distintas universidades, </a:t>
            </a:r>
            <a:r>
              <a:rPr lang="es-ES" sz="1200" dirty="0" err="1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Opis</a:t>
            </a:r>
            <a:r>
              <a:rPr lang="es-ES" sz="12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, Sociedades editoriales, colegios profesionales de forma unitaria…</a:t>
            </a:r>
            <a:endParaRPr lang="es-ES" sz="1200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123728" y="6309320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I3C</a:t>
            </a:r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928662" y="285728"/>
            <a:ext cx="7534275" cy="3079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 dirty="0" smtClean="0">
                <a:solidFill>
                  <a:schemeClr val="tx2"/>
                </a:solidFill>
              </a:rPr>
              <a:t>RESULTADOS. LOS NÚMEROS POR ÁREAS TEMÁTICAS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214282" y="214290"/>
            <a:ext cx="622300" cy="307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 smtClean="0">
                <a:solidFill>
                  <a:schemeClr val="bg1"/>
                </a:solidFill>
              </a:rPr>
              <a:t>V</a:t>
            </a:r>
            <a:endParaRPr lang="es-ES" sz="1400" dirty="0" err="1" smtClean="0">
              <a:solidFill>
                <a:schemeClr val="bg1"/>
              </a:solidFill>
            </a:endParaRPr>
          </a:p>
        </p:txBody>
      </p:sp>
      <p:graphicFrame>
        <p:nvGraphicFramePr>
          <p:cNvPr id="6" name="4 Gráfico"/>
          <p:cNvGraphicFramePr/>
          <p:nvPr/>
        </p:nvGraphicFramePr>
        <p:xfrm>
          <a:off x="357158" y="1500174"/>
          <a:ext cx="4786346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Flecha derecha"/>
          <p:cNvSpPr/>
          <p:nvPr/>
        </p:nvSpPr>
        <p:spPr>
          <a:xfrm>
            <a:off x="5429256" y="2000240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6215074" y="1357298"/>
            <a:ext cx="2592288" cy="201285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</a:pPr>
            <a:r>
              <a:rPr lang="es-ES" sz="1200" dirty="0" smtClean="0">
                <a:latin typeface="Arial" pitchFamily="34" charset="0"/>
                <a:cs typeface="Arial" pitchFamily="34" charset="0"/>
              </a:rPr>
              <a:t>Ciencias sociales y humanas obtienen % similares de éxito. Sociales: </a:t>
            </a:r>
            <a:r>
              <a:rPr lang="es-ES" sz="1200" b="1" dirty="0" smtClean="0">
                <a:latin typeface="Arial" pitchFamily="34" charset="0"/>
                <a:cs typeface="Arial" pitchFamily="34" charset="0"/>
              </a:rPr>
              <a:t>9.5%</a:t>
            </a:r>
            <a:r>
              <a:rPr lang="es-ES" sz="1200" dirty="0" smtClean="0">
                <a:latin typeface="Arial" pitchFamily="34" charset="0"/>
                <a:cs typeface="Arial" pitchFamily="34" charset="0"/>
              </a:rPr>
              <a:t>; Humanas: </a:t>
            </a:r>
            <a:r>
              <a:rPr lang="es-ES" sz="1200" b="1" dirty="0" smtClean="0">
                <a:latin typeface="Arial" pitchFamily="34" charset="0"/>
                <a:cs typeface="Arial" pitchFamily="34" charset="0"/>
              </a:rPr>
              <a:t>11.7%</a:t>
            </a:r>
          </a:p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</a:pPr>
            <a:r>
              <a:rPr lang="es-E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200" dirty="0" smtClean="0">
                <a:latin typeface="Arial" pitchFamily="34" charset="0"/>
                <a:cs typeface="Arial" pitchFamily="34" charset="0"/>
              </a:rPr>
              <a:t>Biomedicina y </a:t>
            </a:r>
            <a:r>
              <a:rPr lang="es-ES" sz="1200" dirty="0" err="1" smtClean="0">
                <a:latin typeface="Arial" pitchFamily="34" charset="0"/>
                <a:cs typeface="Arial" pitchFamily="34" charset="0"/>
              </a:rPr>
              <a:t>Cc.</a:t>
            </a:r>
            <a:r>
              <a:rPr lang="es-ES" sz="1200" dirty="0" smtClean="0">
                <a:latin typeface="Arial" pitchFamily="34" charset="0"/>
                <a:cs typeface="Arial" pitchFamily="34" charset="0"/>
              </a:rPr>
              <a:t> Naturales participan en menor número, pero obtienen un buen % de éxito: Biomedicina: </a:t>
            </a:r>
            <a:r>
              <a:rPr lang="es-ES" sz="1200" b="1" dirty="0" smtClean="0">
                <a:latin typeface="Arial" pitchFamily="34" charset="0"/>
                <a:cs typeface="Arial" pitchFamily="34" charset="0"/>
              </a:rPr>
              <a:t>8%</a:t>
            </a:r>
            <a:r>
              <a:rPr lang="es-ES" sz="12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s-ES" sz="1200" dirty="0" err="1" smtClean="0">
                <a:latin typeface="Arial" pitchFamily="34" charset="0"/>
                <a:cs typeface="Arial" pitchFamily="34" charset="0"/>
              </a:rPr>
              <a:t>Cc.</a:t>
            </a:r>
            <a:r>
              <a:rPr lang="es-ES" sz="1200" dirty="0" smtClean="0">
                <a:latin typeface="Arial" pitchFamily="34" charset="0"/>
                <a:cs typeface="Arial" pitchFamily="34" charset="0"/>
              </a:rPr>
              <a:t> Naturales: </a:t>
            </a:r>
            <a:r>
              <a:rPr lang="es-ES" sz="1200" b="1" dirty="0" smtClean="0">
                <a:latin typeface="Arial" pitchFamily="34" charset="0"/>
                <a:cs typeface="Arial" pitchFamily="34" charset="0"/>
              </a:rPr>
              <a:t>11.4%</a:t>
            </a:r>
          </a:p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</a:pPr>
            <a:endParaRPr kumimoji="0" lang="es-E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1" name="1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899592" y="6381328"/>
            <a:ext cx="1090613" cy="247650"/>
          </a:xfrm>
          <a:noFill/>
        </p:spPr>
        <p:txBody>
          <a:bodyPr/>
          <a:lstStyle/>
          <a:p>
            <a:r>
              <a:rPr lang="de-DE" dirty="0" smtClean="0">
                <a:sym typeface="Wingdings" pitchFamily="2" charset="2"/>
              </a:rPr>
              <a:t></a:t>
            </a:r>
            <a:r>
              <a:rPr lang="de-DE" dirty="0" smtClean="0"/>
              <a:t>  Página </a:t>
            </a:r>
            <a:fld id="{4814E638-E605-4AD7-B6BB-06CC98636B96}" type="slidenum">
              <a:rPr lang="de-DE" smtClean="0"/>
              <a:pPr/>
              <a:t>17</a:t>
            </a:fld>
            <a:endParaRPr lang="de-DE" dirty="0" smtClean="0"/>
          </a:p>
        </p:txBody>
      </p:sp>
      <p:sp>
        <p:nvSpPr>
          <p:cNvPr id="9" name="8 Rectángulo"/>
          <p:cNvSpPr/>
          <p:nvPr/>
        </p:nvSpPr>
        <p:spPr>
          <a:xfrm>
            <a:off x="2123728" y="6309320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I3C</a:t>
            </a:r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785786" y="214290"/>
            <a:ext cx="7534275" cy="3079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 dirty="0" smtClean="0">
                <a:solidFill>
                  <a:schemeClr val="tx2"/>
                </a:solidFill>
              </a:rPr>
              <a:t>RESULTADOS. LOS NÚMEROS POR ÁREAS TEMÁTICAS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42844" y="214290"/>
            <a:ext cx="622300" cy="307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 smtClean="0">
                <a:solidFill>
                  <a:schemeClr val="bg1"/>
                </a:solidFill>
              </a:rPr>
              <a:t>V</a:t>
            </a:r>
            <a:endParaRPr lang="es-ES" sz="1400" dirty="0" err="1" smtClean="0">
              <a:solidFill>
                <a:schemeClr val="bg1"/>
              </a:solidFill>
            </a:endParaRPr>
          </a:p>
        </p:txBody>
      </p:sp>
      <p:sp>
        <p:nvSpPr>
          <p:cNvPr id="14" name="1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899592" y="6381328"/>
            <a:ext cx="1090613" cy="247650"/>
          </a:xfrm>
          <a:noFill/>
        </p:spPr>
        <p:txBody>
          <a:bodyPr/>
          <a:lstStyle/>
          <a:p>
            <a:r>
              <a:rPr lang="de-DE" dirty="0" smtClean="0">
                <a:sym typeface="Wingdings" pitchFamily="2" charset="2"/>
              </a:rPr>
              <a:t></a:t>
            </a:r>
            <a:r>
              <a:rPr lang="de-DE" dirty="0" smtClean="0"/>
              <a:t>  Página </a:t>
            </a:r>
            <a:fld id="{4814E638-E605-4AD7-B6BB-06CC98636B96}" type="slidenum">
              <a:rPr lang="de-DE" smtClean="0"/>
              <a:pPr/>
              <a:t>18</a:t>
            </a:fld>
            <a:endParaRPr lang="de-DE" dirty="0" smtClean="0"/>
          </a:p>
        </p:txBody>
      </p:sp>
      <p:sp>
        <p:nvSpPr>
          <p:cNvPr id="7" name="6 Rectángulo"/>
          <p:cNvSpPr/>
          <p:nvPr/>
        </p:nvSpPr>
        <p:spPr>
          <a:xfrm>
            <a:off x="428596" y="642918"/>
            <a:ext cx="7286676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s-ES" sz="1000" dirty="0" smtClean="0">
                <a:latin typeface="Arial" pitchFamily="34" charset="0"/>
                <a:cs typeface="Arial" pitchFamily="34" charset="0"/>
              </a:rPr>
              <a:t>18 de las revistas aprobadas pertenecen al área de Ciencias Sociales (39%) y representan el 9,6% de las revistas de Ciencias Sociales que se presentaron al proceso.</a:t>
            </a:r>
          </a:p>
          <a:p>
            <a:pPr marL="274320" lvl="1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s-ES" sz="1000" dirty="0" smtClean="0">
                <a:latin typeface="Arial" pitchFamily="34" charset="0"/>
                <a:cs typeface="Arial" pitchFamily="34" charset="0"/>
              </a:rPr>
              <a:t>17 de las revistas aprobadas pertenecen al área de Ciencias Humanas (36%) y representan el 11,7% de las revistas de Ciencias Humanas que se presentaron al proceso.</a:t>
            </a:r>
          </a:p>
          <a:p>
            <a:pPr marL="274320" lvl="1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s-ES" sz="1000" dirty="0" smtClean="0">
                <a:latin typeface="Arial" pitchFamily="34" charset="0"/>
                <a:cs typeface="Arial" pitchFamily="34" charset="0"/>
              </a:rPr>
              <a:t>4 de las revistas pertenecen al área de Biomedicina (8,6%) y representan el 8% de las revistas de Biomedicina que se presentaron al proceso.</a:t>
            </a:r>
          </a:p>
          <a:p>
            <a:pPr marL="274320" lvl="1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s-ES" sz="1000" dirty="0" smtClean="0">
                <a:latin typeface="Arial" pitchFamily="34" charset="0"/>
                <a:cs typeface="Arial" pitchFamily="34" charset="0"/>
              </a:rPr>
              <a:t>4 de las revistas pertenecen al área de Ciencias Naturales (8,6%) y representan el 8% el 11,4% de las revistas de Ciencias Naturales que se presentaron al proceso.</a:t>
            </a:r>
          </a:p>
          <a:p>
            <a:pPr marL="274320" lvl="1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s-ES" sz="1000" dirty="0" smtClean="0">
                <a:latin typeface="Arial" pitchFamily="34" charset="0"/>
                <a:cs typeface="Arial" pitchFamily="34" charset="0"/>
              </a:rPr>
              <a:t>3 de las revistas  pertenecen a Ciencias Puras y Experimentales (6,5%)  Es de destacar que hemos aprobado el 46,6% de las revistas de Ciencias Puras y Experimentales que se presentaron al proceso de evaluación (14)</a:t>
            </a:r>
          </a:p>
          <a:p>
            <a:pPr marL="274320" lvl="1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s-ES" sz="1000" dirty="0" smtClean="0">
                <a:latin typeface="Arial" pitchFamily="34" charset="0"/>
                <a:cs typeface="Arial" pitchFamily="34" charset="0"/>
              </a:rPr>
              <a:t>Las revistas consideradas de alta calidad de ciencias sociales el 40,9% son consideradas revistas de excelencia</a:t>
            </a:r>
          </a:p>
          <a:p>
            <a:pPr marL="274320" lvl="1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s-ES" sz="1000" dirty="0" smtClean="0">
                <a:latin typeface="Arial" pitchFamily="34" charset="0"/>
                <a:cs typeface="Arial" pitchFamily="34" charset="0"/>
              </a:rPr>
              <a:t>Es de destacar que si bien en el ámbito de las ciencias puras, solamente han sido aprobadas 3  de ellas, suponen un 46% de las 14 revistas </a:t>
            </a:r>
            <a:r>
              <a:rPr lang="es-ES" sz="1200" dirty="0" smtClean="0">
                <a:latin typeface="Arial" pitchFamily="34" charset="0"/>
                <a:cs typeface="Arial" pitchFamily="34" charset="0"/>
              </a:rPr>
              <a:t>que se presentaron.</a:t>
            </a:r>
          </a:p>
          <a:p>
            <a:pPr marL="274320" lvl="1" indent="-274320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endParaRPr lang="es-ES" sz="1200" dirty="0" smtClean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123728" y="6309320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I3C</a:t>
            </a:r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3000372"/>
            <a:ext cx="3857652" cy="2657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457200" y="116632"/>
            <a:ext cx="8229600" cy="50405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ES" sz="2400" dirty="0" smtClean="0">
                <a:solidFill>
                  <a:srgbClr val="30CDD7"/>
                </a:solidFill>
              </a:rPr>
              <a:t>Conclusiones</a:t>
            </a:r>
            <a:endParaRPr lang="es-ES" sz="2400" dirty="0">
              <a:solidFill>
                <a:srgbClr val="30CDD7"/>
              </a:solidFill>
            </a:endParaRPr>
          </a:p>
        </p:txBody>
      </p:sp>
      <p:sp>
        <p:nvSpPr>
          <p:cNvPr id="5" name="29 Marcador de texto"/>
          <p:cNvSpPr txBox="1">
            <a:spLocks/>
          </p:cNvSpPr>
          <p:nvPr/>
        </p:nvSpPr>
        <p:spPr>
          <a:xfrm>
            <a:off x="357158" y="857232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Font typeface="Arial" pitchFamily="34" charset="0"/>
              <a:buChar char="•"/>
              <a:defRPr/>
            </a:lvl1pPr>
            <a:lvl2pPr>
              <a:buFont typeface="Arial" pitchFamily="34" charset="0"/>
              <a:buChar char="•"/>
              <a:defRPr/>
            </a:lvl2pPr>
            <a:lvl3pPr marL="180975" indent="-180975">
              <a:buClr>
                <a:schemeClr val="accent3">
                  <a:lumMod val="75000"/>
                </a:schemeClr>
              </a:buClr>
              <a:buSzPct val="125000"/>
              <a:buFont typeface="Arial" pitchFamily="34" charset="0"/>
              <a:buChar char="•"/>
              <a:defRPr sz="2400">
                <a:latin typeface="+mn-lt"/>
              </a:defRPr>
            </a:lvl3pPr>
            <a:lvl4pPr marL="361950" indent="-180975">
              <a:buFont typeface="Wingdings" pitchFamily="2" charset="2"/>
              <a:buChar char="§"/>
              <a:defRPr sz="2000">
                <a:latin typeface="+mn-lt"/>
              </a:defRPr>
            </a:lvl4pPr>
            <a:lvl5pPr marL="534988" indent="-173038">
              <a:buFont typeface="Arial" pitchFamily="34" charset="0"/>
              <a:buChar char="•"/>
              <a:defRPr sz="18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defRPr>
            </a:lvl5pPr>
            <a:lvl6pPr marL="715963" indent="-180975">
              <a:buFont typeface="Arial" pitchFamily="34" charset="0"/>
              <a:buChar char="•"/>
              <a:defRPr sz="1600">
                <a:solidFill>
                  <a:schemeClr val="bg1">
                    <a:lumMod val="50000"/>
                    <a:lumOff val="50000"/>
                  </a:schemeClr>
                </a:solidFill>
                <a:latin typeface="+mn-lt"/>
              </a:defRPr>
            </a:lvl6pPr>
            <a:lvl7pPr marL="896938" indent="-180975">
              <a:buFont typeface="Arial" pitchFamily="34" charset="0"/>
              <a:buChar char="•"/>
              <a:defRPr sz="140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defRPr>
            </a:lvl7pPr>
          </a:lstStyle>
          <a:p>
            <a:pPr marL="180975" marR="0" lvl="2" indent="-18097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CDD7"/>
              </a:buClr>
              <a:buSzPct val="125000"/>
              <a:buFont typeface="Arial" pitchFamily="34" charset="0"/>
              <a:buChar char="•"/>
              <a:tabLst/>
              <a:defRPr/>
            </a:pPr>
            <a:r>
              <a:rPr kumimoji="0" lang="es-ES" sz="13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Alto interés</a:t>
            </a:r>
            <a:r>
              <a:rPr kumimoji="0" lang="es-ES" sz="13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de la convocatoria. Posible influencia de la inclusión de revistas RECYT en criterios de evaluación CNEAI.</a:t>
            </a:r>
          </a:p>
          <a:p>
            <a:pPr marL="180975" marR="0" lvl="2" indent="-18097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CDD7"/>
              </a:buClr>
              <a:buSzPct val="125000"/>
              <a:buFont typeface="Arial" pitchFamily="34" charset="0"/>
              <a:buChar char="•"/>
              <a:tabLst/>
              <a:defRPr/>
            </a:pPr>
            <a:r>
              <a:rPr lang="es-ES" sz="13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Incremento del 60% de revistas solicitantes frente a 1ª convocatoria evaluación</a:t>
            </a:r>
          </a:p>
          <a:p>
            <a:pPr marL="180975" marR="0" lvl="2" indent="-18097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CDD7"/>
              </a:buClr>
              <a:buSzPct val="125000"/>
              <a:buFont typeface="Arial" pitchFamily="34" charset="0"/>
              <a:buChar char="•"/>
              <a:tabLst/>
              <a:defRPr/>
            </a:pPr>
            <a:r>
              <a:rPr kumimoji="0" lang="es-ES" sz="13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% de éxito similar:</a:t>
            </a:r>
          </a:p>
          <a:p>
            <a:pPr marL="180975" marR="0" lvl="2" indent="-18097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CDD7"/>
              </a:buClr>
              <a:buSzPct val="125000"/>
              <a:buNone/>
              <a:tabLst/>
              <a:defRPr/>
            </a:pPr>
            <a:endParaRPr kumimoji="0" lang="es-ES" sz="1300" b="0" i="0" u="none" strike="noStrike" kern="0" cap="none" spc="0" normalizeH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lvl="4" algn="just">
              <a:buClr>
                <a:srgbClr val="30CDD7"/>
              </a:buClr>
              <a:buSzPct val="125000"/>
              <a:defRPr/>
            </a:pPr>
            <a:r>
              <a:rPr lang="es-ES" sz="1300" kern="0" noProof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1ª convocatoria: 10,3%</a:t>
            </a:r>
          </a:p>
          <a:p>
            <a:pPr lvl="4" algn="just">
              <a:buClr>
                <a:srgbClr val="30CDD7"/>
              </a:buClr>
              <a:buSzPct val="125000"/>
              <a:defRPr/>
            </a:pPr>
            <a:r>
              <a:rPr kumimoji="0" lang="es-ES" sz="1300" b="0" i="0" u="none" strike="noStrike" kern="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2ª convocatoria: 10%</a:t>
            </a:r>
          </a:p>
          <a:p>
            <a:pPr lvl="4" algn="just">
              <a:buClr>
                <a:srgbClr val="30CDD7"/>
              </a:buClr>
              <a:buSzPct val="125000"/>
              <a:defRPr/>
            </a:pPr>
            <a:endParaRPr kumimoji="0" lang="es-ES" sz="1300" b="0" i="0" u="none" strike="noStrike" kern="0" cap="none" spc="0" normalizeH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lvl="2" algn="just">
              <a:buClr>
                <a:srgbClr val="30CDD7"/>
              </a:buClr>
              <a:defRPr/>
            </a:pPr>
            <a:r>
              <a:rPr lang="es-ES" sz="13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Revistas españolas: alta calidad formal 98 revistas consideradas como muy buenas</a:t>
            </a:r>
          </a:p>
          <a:p>
            <a:pPr algn="just"/>
            <a:r>
              <a:rPr lang="es-ES" sz="1300" b="1" dirty="0" smtClean="0">
                <a:latin typeface="Arial" pitchFamily="34" charset="0"/>
                <a:cs typeface="Arial" pitchFamily="34" charset="0"/>
              </a:rPr>
              <a:t> </a:t>
            </a:r>
            <a:endParaRPr lang="es-ES" sz="1300" dirty="0" smtClean="0">
              <a:latin typeface="Arial" pitchFamily="34" charset="0"/>
              <a:cs typeface="Arial" pitchFamily="34" charset="0"/>
            </a:endParaRPr>
          </a:p>
          <a:p>
            <a:pPr lvl="2" algn="just">
              <a:buClr>
                <a:srgbClr val="30CDD7"/>
              </a:buClr>
              <a:defRPr/>
            </a:pPr>
            <a:r>
              <a:rPr lang="es-ES" sz="13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El proceso de evaluación de la calidad de revistas científicas ha acreditado la existencia de  46 revistas españolas de excelencia</a:t>
            </a:r>
          </a:p>
          <a:p>
            <a:pPr lvl="0" algn="just"/>
            <a:endParaRPr lang="es-ES" sz="1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2" algn="just">
              <a:buClr>
                <a:srgbClr val="30CDD7"/>
              </a:buClr>
              <a:defRPr/>
            </a:pPr>
            <a:r>
              <a:rPr lang="es-ES" sz="13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Próximos pasos del proyecto:</a:t>
            </a:r>
          </a:p>
          <a:p>
            <a:pPr lvl="2" algn="just">
              <a:buClr>
                <a:srgbClr val="30CDD7"/>
              </a:buClr>
              <a:defRPr/>
            </a:pPr>
            <a:endParaRPr lang="es-ES" sz="1300" kern="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lvl="3" algn="just">
              <a:buClr>
                <a:srgbClr val="30CDD7"/>
              </a:buClr>
              <a:buFont typeface="Arial" pitchFamily="34" charset="0"/>
              <a:buChar char="•"/>
              <a:defRPr/>
            </a:pPr>
            <a:r>
              <a:rPr lang="es-ES" sz="1300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Publicación de </a:t>
            </a:r>
            <a:r>
              <a:rPr lang="es-ES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recomendaciones y sugerencias que pueden ayudar a las revistas científicas a mejorar la visibilidad, posicionamiento y difusión de las mismas.</a:t>
            </a:r>
          </a:p>
          <a:p>
            <a:pPr lvl="3" algn="just">
              <a:buClr>
                <a:srgbClr val="30CDD7"/>
              </a:buClr>
              <a:buFont typeface="Arial" pitchFamily="34" charset="0"/>
              <a:buChar char="•"/>
              <a:defRPr/>
            </a:pPr>
            <a:endParaRPr lang="es-ES" sz="1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3" algn="just">
              <a:buClr>
                <a:srgbClr val="30CDD7"/>
              </a:buClr>
              <a:buFont typeface="Arial" pitchFamily="34" charset="0"/>
              <a:buChar char="•"/>
              <a:defRPr/>
            </a:pPr>
            <a:r>
              <a:rPr lang="es-ES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Certificar la evaluación: NORMA  ISO</a:t>
            </a:r>
          </a:p>
          <a:p>
            <a:pPr lvl="3" algn="just">
              <a:buClr>
                <a:srgbClr val="30CDD7"/>
              </a:buClr>
              <a:buFont typeface="Arial" pitchFamily="34" charset="0"/>
              <a:buChar char="•"/>
              <a:defRPr/>
            </a:pPr>
            <a:endParaRPr lang="es-ES" sz="1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3" algn="just">
              <a:buClr>
                <a:srgbClr val="30CDD7"/>
              </a:buClr>
              <a:buFont typeface="Arial" pitchFamily="34" charset="0"/>
              <a:buChar char="•"/>
              <a:defRPr/>
            </a:pPr>
            <a:r>
              <a:rPr lang="es-ES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Etiquetado XML de las revistas certificadas en el proyecto I3C</a:t>
            </a:r>
          </a:p>
          <a:p>
            <a:pPr lvl="0">
              <a:buNone/>
            </a:pPr>
            <a:endParaRPr lang="es-ES" sz="1300" dirty="0" smtClean="0">
              <a:solidFill>
                <a:schemeClr val="bg1"/>
              </a:solidFill>
              <a:latin typeface="+mj-lt"/>
            </a:endParaRPr>
          </a:p>
          <a:p>
            <a:pPr lvl="0"/>
            <a:endParaRPr kumimoji="0" lang="es-ES" sz="14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BF6DF4-30CF-4836-B0FC-77C2AC4954F2}" type="slidenum">
              <a:rPr lang="es-ES" smtClean="0"/>
              <a:pPr/>
              <a:t>19</a:t>
            </a:fld>
            <a:endParaRPr lang="es-ES" dirty="0"/>
          </a:p>
        </p:txBody>
      </p:sp>
      <p:sp>
        <p:nvSpPr>
          <p:cNvPr id="10" name="1 Marcador de pie de página"/>
          <p:cNvSpPr>
            <a:spLocks noGrp="1"/>
          </p:cNvSpPr>
          <p:nvPr>
            <p:ph type="ftr" sz="quarter" idx="4294967295"/>
          </p:nvPr>
        </p:nvSpPr>
        <p:spPr>
          <a:xfrm>
            <a:off x="899592" y="6381328"/>
            <a:ext cx="1584176" cy="216024"/>
          </a:xfrm>
          <a:prstGeom prst="rect">
            <a:avLst/>
          </a:prstGeom>
          <a:noFill/>
        </p:spPr>
        <p:txBody>
          <a:bodyPr/>
          <a:lstStyle/>
          <a:p>
            <a:r>
              <a:rPr lang="de-DE" sz="1200" dirty="0" smtClean="0">
                <a:solidFill>
                  <a:srgbClr val="30CDD7"/>
                </a:solidFill>
                <a:sym typeface="Wingdings" pitchFamily="2" charset="2"/>
              </a:rPr>
              <a:t></a:t>
            </a:r>
            <a:r>
              <a:rPr lang="de-DE" sz="1200" dirty="0" smtClean="0">
                <a:solidFill>
                  <a:srgbClr val="30CDD7"/>
                </a:solidFill>
              </a:rPr>
              <a:t>  Página </a:t>
            </a:r>
            <a:fld id="{4814E638-E605-4AD7-B6BB-06CC98636B96}" type="slidenum">
              <a:rPr lang="de-DE" sz="1200" smtClean="0">
                <a:solidFill>
                  <a:srgbClr val="30CDD7"/>
                </a:solidFill>
              </a:rPr>
              <a:pPr/>
              <a:t>19</a:t>
            </a:fld>
            <a:endParaRPr lang="de-DE" sz="1200" dirty="0" smtClean="0">
              <a:solidFill>
                <a:srgbClr val="30CDD7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123728" y="6309320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/>
              <a:t>I3C</a:t>
            </a:r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684213" y="2168525"/>
            <a:ext cx="503237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>
                <a:solidFill>
                  <a:schemeClr val="bg1"/>
                </a:solidFill>
              </a:rPr>
              <a:t>II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5123" name="Text Box 8"/>
          <p:cNvSpPr txBox="1">
            <a:spLocks noChangeArrowheads="1"/>
          </p:cNvSpPr>
          <p:nvPr/>
        </p:nvSpPr>
        <p:spPr bwMode="auto">
          <a:xfrm>
            <a:off x="1260475" y="2168525"/>
            <a:ext cx="7532688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_tradnl" sz="1400">
                <a:solidFill>
                  <a:schemeClr val="tx2"/>
                </a:solidFill>
              </a:rPr>
              <a:t>GESTION INTEGRADA DE LA INFORMACIÓN CIENTÍFICA</a:t>
            </a:r>
            <a:endParaRPr lang="es-ES" sz="1400">
              <a:solidFill>
                <a:schemeClr val="tx2"/>
              </a:solidFill>
            </a:endParaRPr>
          </a:p>
        </p:txBody>
      </p:sp>
      <p:sp>
        <p:nvSpPr>
          <p:cNvPr id="5124" name="Text Box 49"/>
          <p:cNvSpPr txBox="1">
            <a:spLocks noChangeArrowheads="1"/>
          </p:cNvSpPr>
          <p:nvPr/>
        </p:nvSpPr>
        <p:spPr bwMode="auto">
          <a:xfrm>
            <a:off x="252413" y="777875"/>
            <a:ext cx="7704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_tradnl" sz="1800">
                <a:solidFill>
                  <a:srgbClr val="333399"/>
                </a:solidFill>
              </a:rPr>
              <a:t>ÍNDICE</a:t>
            </a:r>
            <a:endParaRPr lang="es-ES" sz="1800">
              <a:solidFill>
                <a:srgbClr val="333399"/>
              </a:solidFill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71513" y="1772816"/>
            <a:ext cx="503237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>
                <a:solidFill>
                  <a:schemeClr val="bg1"/>
                </a:solidFill>
              </a:rPr>
              <a:t>I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1235075" y="1784350"/>
            <a:ext cx="7539038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_tradnl" sz="1400">
                <a:solidFill>
                  <a:schemeClr val="tx2"/>
                </a:solidFill>
              </a:rPr>
              <a:t>FECYT. MISIÓN Y VISIÓN</a:t>
            </a:r>
            <a:endParaRPr lang="es-ES" sz="1400">
              <a:solidFill>
                <a:schemeClr val="tx2"/>
              </a:solidFill>
            </a:endParaRPr>
          </a:p>
        </p:txBody>
      </p:sp>
      <p:sp>
        <p:nvSpPr>
          <p:cNvPr id="5128" name="Text Box 14"/>
          <p:cNvSpPr txBox="1">
            <a:spLocks noChangeArrowheads="1"/>
          </p:cNvSpPr>
          <p:nvPr/>
        </p:nvSpPr>
        <p:spPr bwMode="auto">
          <a:xfrm>
            <a:off x="1243013" y="2509838"/>
            <a:ext cx="7534275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>
                <a:solidFill>
                  <a:schemeClr val="tx2"/>
                </a:solidFill>
              </a:rPr>
              <a:t>APOYO A LA PROFESIONALIZACION DE REVISTAS CIENTÍFICAS ESPAÑOLAS</a:t>
            </a:r>
          </a:p>
        </p:txBody>
      </p:sp>
      <p:sp>
        <p:nvSpPr>
          <p:cNvPr id="5129" name="Text Box 13"/>
          <p:cNvSpPr txBox="1">
            <a:spLocks noChangeArrowheads="1"/>
          </p:cNvSpPr>
          <p:nvPr/>
        </p:nvSpPr>
        <p:spPr bwMode="auto">
          <a:xfrm>
            <a:off x="687388" y="2535238"/>
            <a:ext cx="503237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>
                <a:solidFill>
                  <a:schemeClr val="bg1"/>
                </a:solidFill>
              </a:rPr>
              <a:t>III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5130" name="Text Box 14"/>
          <p:cNvSpPr txBox="1">
            <a:spLocks noChangeArrowheads="1"/>
          </p:cNvSpPr>
          <p:nvPr/>
        </p:nvSpPr>
        <p:spPr bwMode="auto">
          <a:xfrm>
            <a:off x="1231900" y="3533775"/>
            <a:ext cx="7534275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 dirty="0">
                <a:solidFill>
                  <a:schemeClr val="tx2"/>
                </a:solidFill>
              </a:rPr>
              <a:t>METODOLOGÍA DE </a:t>
            </a:r>
            <a:r>
              <a:rPr lang="es-ES" sz="1400" dirty="0" smtClean="0">
                <a:solidFill>
                  <a:schemeClr val="tx2"/>
                </a:solidFill>
              </a:rPr>
              <a:t>EVALUACIÓN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5131" name="Text Box 13"/>
          <p:cNvSpPr txBox="1">
            <a:spLocks noChangeArrowheads="1"/>
          </p:cNvSpPr>
          <p:nvPr/>
        </p:nvSpPr>
        <p:spPr bwMode="auto">
          <a:xfrm>
            <a:off x="692150" y="3549650"/>
            <a:ext cx="503238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>
                <a:solidFill>
                  <a:schemeClr val="bg1"/>
                </a:solidFill>
              </a:rPr>
              <a:t>IV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84213" y="1406525"/>
            <a:ext cx="8089900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s-ES" sz="1400" dirty="0">
                <a:solidFill>
                  <a:schemeClr val="tx2"/>
                </a:solidFill>
              </a:rPr>
              <a:t>PRESENTACIÓN FECYT Y MARCO GENERAL DE LOS PROYECTOS ARCE E I3C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88975" y="3111500"/>
            <a:ext cx="8089900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s-ES" sz="1400" dirty="0">
                <a:solidFill>
                  <a:schemeClr val="tx2"/>
                </a:solidFill>
              </a:rPr>
              <a:t>FASES DE LA EVALUACIÓN LLEVADAS A CABO POR FECYT</a:t>
            </a:r>
          </a:p>
        </p:txBody>
      </p:sp>
      <p:sp>
        <p:nvSpPr>
          <p:cNvPr id="5137" name="Text Box 13"/>
          <p:cNvSpPr txBox="1">
            <a:spLocks noChangeArrowheads="1"/>
          </p:cNvSpPr>
          <p:nvPr/>
        </p:nvSpPr>
        <p:spPr bwMode="auto">
          <a:xfrm>
            <a:off x="683568" y="3966838"/>
            <a:ext cx="503237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 smtClean="0">
                <a:solidFill>
                  <a:schemeClr val="bg1"/>
                </a:solidFill>
              </a:rPr>
              <a:t>V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1259632" y="3951344"/>
            <a:ext cx="7534275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 dirty="0" smtClean="0">
                <a:solidFill>
                  <a:schemeClr val="tx2"/>
                </a:solidFill>
              </a:rPr>
              <a:t>RESULTADOS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16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899592" y="6309320"/>
            <a:ext cx="3352800" cy="365125"/>
          </a:xfrm>
          <a:noFill/>
        </p:spPr>
        <p:txBody>
          <a:bodyPr/>
          <a:lstStyle/>
          <a:p>
            <a:r>
              <a:rPr lang="de-DE" dirty="0" smtClean="0">
                <a:sym typeface="Wingdings" pitchFamily="2" charset="2"/>
              </a:rPr>
              <a:t></a:t>
            </a:r>
            <a:r>
              <a:rPr lang="de-DE" dirty="0" smtClean="0"/>
              <a:t>  Página </a:t>
            </a:r>
            <a:fld id="{A1E04AF6-3171-49A5-9459-95469FC561D4}" type="slidenum">
              <a:rPr lang="de-DE" smtClean="0"/>
              <a:pPr/>
              <a:t>2</a:t>
            </a:fld>
            <a:endParaRPr lang="de-DE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BF6DF4-30CF-4836-B0FC-77C2AC4954F2}" type="slidenum">
              <a:rPr lang="es-ES" smtClean="0"/>
              <a:pPr/>
              <a:t>20</a:t>
            </a:fld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2843808" y="1916832"/>
            <a:ext cx="4104456" cy="49244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</a:pPr>
            <a:r>
              <a:rPr kumimoji="0" lang="es-E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Gracias por su atención!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123728" y="6309320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/>
              <a:t>I3C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7" name="1 Marcador de pie de página"/>
          <p:cNvSpPr>
            <a:spLocks noGrp="1"/>
          </p:cNvSpPr>
          <p:nvPr>
            <p:ph type="ftr" sz="quarter" idx="4294967295"/>
          </p:nvPr>
        </p:nvSpPr>
        <p:spPr>
          <a:xfrm>
            <a:off x="899592" y="6381328"/>
            <a:ext cx="1090613" cy="247650"/>
          </a:xfrm>
          <a:prstGeom prst="rect">
            <a:avLst/>
          </a:prstGeom>
          <a:noFill/>
        </p:spPr>
        <p:txBody>
          <a:bodyPr/>
          <a:lstStyle/>
          <a:p>
            <a:r>
              <a:rPr lang="de-DE" sz="1200" dirty="0" smtClean="0">
                <a:solidFill>
                  <a:srgbClr val="30CDD7"/>
                </a:solidFill>
                <a:sym typeface="Wingdings" pitchFamily="2" charset="2"/>
              </a:rPr>
              <a:t>  Página </a:t>
            </a:r>
            <a:fld id="{4814E638-E605-4AD7-B6BB-06CC98636B96}" type="slidenum">
              <a:rPr lang="de-DE" sz="1200" smtClean="0">
                <a:solidFill>
                  <a:srgbClr val="30CDD7"/>
                </a:solidFill>
                <a:sym typeface="Wingdings" pitchFamily="2" charset="2"/>
              </a:rPr>
              <a:pPr/>
              <a:t>20</a:t>
            </a:fld>
            <a:endParaRPr lang="de-DE" sz="1200" dirty="0" smtClean="0">
              <a:solidFill>
                <a:srgbClr val="30CDD7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684213" y="2168525"/>
            <a:ext cx="503237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>
                <a:solidFill>
                  <a:schemeClr val="bg1"/>
                </a:solidFill>
              </a:rPr>
              <a:t>II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5123" name="Text Box 8"/>
          <p:cNvSpPr txBox="1">
            <a:spLocks noChangeArrowheads="1"/>
          </p:cNvSpPr>
          <p:nvPr/>
        </p:nvSpPr>
        <p:spPr bwMode="auto">
          <a:xfrm>
            <a:off x="1260475" y="2168525"/>
            <a:ext cx="7532688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_tradnl" sz="1400">
                <a:solidFill>
                  <a:schemeClr val="tx2"/>
                </a:solidFill>
              </a:rPr>
              <a:t>GESTION INTEGRADA DE LA INFORMACIÓN CIENTÍFICA</a:t>
            </a:r>
            <a:endParaRPr lang="es-ES" sz="1400">
              <a:solidFill>
                <a:schemeClr val="tx2"/>
              </a:solidFill>
            </a:endParaRPr>
          </a:p>
        </p:txBody>
      </p:sp>
      <p:sp>
        <p:nvSpPr>
          <p:cNvPr id="5124" name="Text Box 49"/>
          <p:cNvSpPr txBox="1">
            <a:spLocks noChangeArrowheads="1"/>
          </p:cNvSpPr>
          <p:nvPr/>
        </p:nvSpPr>
        <p:spPr bwMode="auto">
          <a:xfrm>
            <a:off x="252413" y="777875"/>
            <a:ext cx="7704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_tradnl" sz="1800">
                <a:solidFill>
                  <a:srgbClr val="333399"/>
                </a:solidFill>
              </a:rPr>
              <a:t>ÍNDICE</a:t>
            </a:r>
            <a:endParaRPr lang="es-ES" sz="1800">
              <a:solidFill>
                <a:srgbClr val="333399"/>
              </a:solidFill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71513" y="1784350"/>
            <a:ext cx="516111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s-ES_tradnl" sz="1400" dirty="0">
                <a:solidFill>
                  <a:schemeClr val="bg1"/>
                </a:solidFill>
              </a:rPr>
              <a:t>I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1235075" y="1784350"/>
            <a:ext cx="7539038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_tradnl" sz="1400">
                <a:solidFill>
                  <a:schemeClr val="tx2"/>
                </a:solidFill>
              </a:rPr>
              <a:t>FECYT. MISIÓN Y VISIÓN</a:t>
            </a:r>
            <a:endParaRPr lang="es-ES" sz="1400">
              <a:solidFill>
                <a:schemeClr val="tx2"/>
              </a:solidFill>
            </a:endParaRPr>
          </a:p>
        </p:txBody>
      </p:sp>
      <p:sp>
        <p:nvSpPr>
          <p:cNvPr id="5128" name="Text Box 14"/>
          <p:cNvSpPr txBox="1">
            <a:spLocks noChangeArrowheads="1"/>
          </p:cNvSpPr>
          <p:nvPr/>
        </p:nvSpPr>
        <p:spPr bwMode="auto">
          <a:xfrm>
            <a:off x="1243013" y="2509838"/>
            <a:ext cx="7534275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>
                <a:solidFill>
                  <a:schemeClr val="tx2"/>
                </a:solidFill>
              </a:rPr>
              <a:t>APOYO A LA PROFESIONALIZACION DE REVISTAS CIENTÍFICAS ESPAÑOLAS</a:t>
            </a:r>
          </a:p>
        </p:txBody>
      </p:sp>
      <p:sp>
        <p:nvSpPr>
          <p:cNvPr id="5129" name="Text Box 13"/>
          <p:cNvSpPr txBox="1">
            <a:spLocks noChangeArrowheads="1"/>
          </p:cNvSpPr>
          <p:nvPr/>
        </p:nvSpPr>
        <p:spPr bwMode="auto">
          <a:xfrm>
            <a:off x="687388" y="2535238"/>
            <a:ext cx="503237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>
                <a:solidFill>
                  <a:schemeClr val="bg1"/>
                </a:solidFill>
              </a:rPr>
              <a:t>III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5130" name="Text Box 14"/>
          <p:cNvSpPr txBox="1">
            <a:spLocks noChangeArrowheads="1"/>
          </p:cNvSpPr>
          <p:nvPr/>
        </p:nvSpPr>
        <p:spPr bwMode="auto">
          <a:xfrm>
            <a:off x="1231900" y="3533775"/>
            <a:ext cx="7534275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 dirty="0" smtClean="0">
                <a:solidFill>
                  <a:schemeClr val="tx2"/>
                </a:solidFill>
              </a:rPr>
              <a:t>METODOLOGÍA DE EVALUACIÓN</a:t>
            </a:r>
          </a:p>
        </p:txBody>
      </p:sp>
      <p:sp>
        <p:nvSpPr>
          <p:cNvPr id="5131" name="Text Box 13"/>
          <p:cNvSpPr txBox="1">
            <a:spLocks noChangeArrowheads="1"/>
          </p:cNvSpPr>
          <p:nvPr/>
        </p:nvSpPr>
        <p:spPr bwMode="auto">
          <a:xfrm>
            <a:off x="692150" y="3549650"/>
            <a:ext cx="503238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400" dirty="0" smtClean="0">
                <a:solidFill>
                  <a:schemeClr val="tx2"/>
                </a:solidFill>
              </a:rPr>
              <a:t>IV</a:t>
            </a:r>
            <a:endParaRPr lang="es-ES" sz="1400" dirty="0" smtClean="0">
              <a:solidFill>
                <a:schemeClr val="tx2"/>
              </a:solidFill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84213" y="1406525"/>
            <a:ext cx="8089900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s-ES" sz="1400" dirty="0">
                <a:solidFill>
                  <a:schemeClr val="tx2"/>
                </a:solidFill>
              </a:rPr>
              <a:t>PRESENTACIÓN FECYT Y MARCO GENERAL DE LOS PROYECTOS ARCE E I3C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88975" y="3111500"/>
            <a:ext cx="8089900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s-ES" sz="1400" dirty="0">
                <a:solidFill>
                  <a:schemeClr val="tx2"/>
                </a:solidFill>
              </a:rPr>
              <a:t>FASES DE LA EVALUACIÓN LLEVADAS A CABO POR FECYT</a:t>
            </a:r>
          </a:p>
        </p:txBody>
      </p:sp>
      <p:sp>
        <p:nvSpPr>
          <p:cNvPr id="5137" name="Text Box 13"/>
          <p:cNvSpPr txBox="1">
            <a:spLocks noChangeArrowheads="1"/>
          </p:cNvSpPr>
          <p:nvPr/>
        </p:nvSpPr>
        <p:spPr bwMode="auto">
          <a:xfrm>
            <a:off x="683568" y="3966838"/>
            <a:ext cx="503237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400" dirty="0" smtClean="0">
                <a:solidFill>
                  <a:schemeClr val="tx2"/>
                </a:solidFill>
              </a:rPr>
              <a:t>V</a:t>
            </a:r>
            <a:endParaRPr lang="es-ES" sz="1400" dirty="0" smtClean="0">
              <a:solidFill>
                <a:schemeClr val="tx2"/>
              </a:solidFill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1259632" y="4005064"/>
            <a:ext cx="7534275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 dirty="0" smtClean="0">
                <a:solidFill>
                  <a:schemeClr val="tx2"/>
                </a:solidFill>
              </a:rPr>
              <a:t>RESULTADOS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539552" y="1196752"/>
            <a:ext cx="8424936" cy="187220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899592" y="6309320"/>
            <a:ext cx="3352800" cy="365125"/>
          </a:xfrm>
          <a:noFill/>
        </p:spPr>
        <p:txBody>
          <a:bodyPr/>
          <a:lstStyle/>
          <a:p>
            <a:r>
              <a:rPr lang="de-DE" dirty="0" smtClean="0">
                <a:sym typeface="Wingdings" pitchFamily="2" charset="2"/>
              </a:rPr>
              <a:t></a:t>
            </a:r>
            <a:r>
              <a:rPr lang="de-DE" dirty="0" smtClean="0"/>
              <a:t>  Página </a:t>
            </a:r>
            <a:fld id="{A1E04AF6-3171-49A5-9459-95469FC561D4}" type="slidenum">
              <a:rPr lang="de-DE" smtClean="0"/>
              <a:pPr/>
              <a:t>3</a:t>
            </a:fld>
            <a:endParaRPr lang="de-DE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169863" y="160338"/>
            <a:ext cx="503237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>
                <a:solidFill>
                  <a:schemeClr val="bg1"/>
                </a:solidFill>
              </a:rPr>
              <a:t>I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733425" y="160338"/>
            <a:ext cx="5616575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_tradnl" sz="1400" dirty="0">
                <a:solidFill>
                  <a:schemeClr val="tx2"/>
                </a:solidFill>
              </a:rPr>
              <a:t>FECYT. MISIÓN Y VISIÓN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19" name="AutoShape 23"/>
          <p:cNvSpPr>
            <a:spLocks noChangeArrowheads="1"/>
          </p:cNvSpPr>
          <p:nvPr/>
        </p:nvSpPr>
        <p:spPr bwMode="auto">
          <a:xfrm>
            <a:off x="2411760" y="980728"/>
            <a:ext cx="2546350" cy="331788"/>
          </a:xfrm>
          <a:prstGeom prst="flowChartAlternateProcess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01688"/>
            <a:r>
              <a:rPr lang="es-ES" dirty="0">
                <a:solidFill>
                  <a:schemeClr val="tx2"/>
                </a:solidFill>
                <a:ea typeface="ヒラギノ角ゴ Pro W3"/>
                <a:cs typeface="ヒラギノ角ゴ Pro W3"/>
              </a:rPr>
              <a:t>Visión de la FECYT</a:t>
            </a:r>
            <a:endParaRPr lang="es-ES_tradnl" dirty="0">
              <a:solidFill>
                <a:schemeClr val="tx2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2051720" y="1628800"/>
            <a:ext cx="4513262" cy="2387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rIns="0"/>
          <a:lstStyle/>
          <a:p>
            <a:pPr eaLnBrk="1" hangingPunct="1">
              <a:spcBef>
                <a:spcPct val="40000"/>
              </a:spcBef>
              <a:buClr>
                <a:srgbClr val="336699"/>
              </a:buClr>
              <a:buFont typeface="Wingdings" pitchFamily="2" charset="2"/>
              <a:buNone/>
            </a:pPr>
            <a:r>
              <a:rPr lang="es-ES" sz="1600" dirty="0">
                <a:solidFill>
                  <a:srgbClr val="003366"/>
                </a:solidFill>
                <a:ea typeface="ヒラギノ角ゴ Pro W3"/>
                <a:cs typeface="ヒラギノ角ゴ Pro W3"/>
              </a:rPr>
              <a:t>“En el 2015, la FECYT será reconocida por el conjunto de la sociedad española, como referente clave en divulgación, información y medición de ciencia e innovación, para contribuir al desarrollo de una economía basada en el conocimiento”. </a:t>
            </a:r>
          </a:p>
        </p:txBody>
      </p:sp>
      <p:sp>
        <p:nvSpPr>
          <p:cNvPr id="21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899592" y="6309320"/>
            <a:ext cx="3352800" cy="365125"/>
          </a:xfrm>
          <a:noFill/>
        </p:spPr>
        <p:txBody>
          <a:bodyPr/>
          <a:lstStyle/>
          <a:p>
            <a:r>
              <a:rPr lang="de-DE" dirty="0" smtClean="0">
                <a:sym typeface="Wingdings" pitchFamily="2" charset="2"/>
              </a:rPr>
              <a:t></a:t>
            </a:r>
            <a:r>
              <a:rPr lang="de-DE" dirty="0" smtClean="0"/>
              <a:t>  Página </a:t>
            </a:r>
            <a:fld id="{A1E04AF6-3171-49A5-9459-95469FC561D4}" type="slidenum">
              <a:rPr lang="de-DE" smtClean="0"/>
              <a:pPr/>
              <a:t>4</a:t>
            </a:fld>
            <a:endParaRPr lang="de-DE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6"/>
          <p:cNvSpPr txBox="1">
            <a:spLocks noChangeArrowheads="1"/>
          </p:cNvSpPr>
          <p:nvPr/>
        </p:nvSpPr>
        <p:spPr bwMode="auto">
          <a:xfrm>
            <a:off x="376238" y="122238"/>
            <a:ext cx="503237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>
                <a:solidFill>
                  <a:schemeClr val="bg1"/>
                </a:solidFill>
              </a:rPr>
              <a:t>II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10243" name="Text Box 8"/>
          <p:cNvSpPr txBox="1">
            <a:spLocks noChangeArrowheads="1"/>
          </p:cNvSpPr>
          <p:nvPr/>
        </p:nvSpPr>
        <p:spPr bwMode="auto">
          <a:xfrm>
            <a:off x="1039813" y="101600"/>
            <a:ext cx="5616575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_tradnl" sz="1400"/>
              <a:t>GESTION INTEGRADA DE LA INFORMACIÓN CIENTÍFICA</a:t>
            </a:r>
            <a:endParaRPr lang="es-ES" sz="1400"/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611560" y="2636912"/>
            <a:ext cx="3987800" cy="11525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s-ES" sz="1200" dirty="0"/>
              <a:t>FAVORECIENDO LA VISIBILIDAD Y </a:t>
            </a:r>
          </a:p>
          <a:p>
            <a:pPr algn="ctr" eaLnBrk="1" hangingPunct="1"/>
            <a:r>
              <a:rPr lang="es-ES" sz="1200" dirty="0"/>
              <a:t>POSICIONAMIENTO DE LA PRODUCCIÓN </a:t>
            </a:r>
          </a:p>
          <a:p>
            <a:pPr algn="ctr" eaLnBrk="1" hangingPunct="1"/>
            <a:r>
              <a:rPr lang="es-ES" sz="1200" dirty="0"/>
              <a:t>CIENTÍFICA Y DE LA INNOVACIÓN ESPAÑOLA CON</a:t>
            </a:r>
          </a:p>
          <a:p>
            <a:pPr algn="ctr" eaLnBrk="1" hangingPunct="1"/>
            <a:r>
              <a:rPr lang="es-ES" sz="1200" dirty="0"/>
              <a:t>ALCANCE INTERNACIONAL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11560" y="4221088"/>
            <a:ext cx="3987800" cy="11525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s-ES" sz="1200" dirty="0"/>
              <a:t>FACILITANDO LA GESTIÓN Y COORDINACIÓN</a:t>
            </a:r>
          </a:p>
          <a:p>
            <a:pPr algn="ctr" eaLnBrk="1" hangingPunct="1"/>
            <a:r>
              <a:rPr lang="es-ES" sz="1200" dirty="0"/>
              <a:t>EFICAZ DE LOS RECURSOS CIENTÍFICOS</a:t>
            </a:r>
          </a:p>
        </p:txBody>
      </p:sp>
      <p:sp>
        <p:nvSpPr>
          <p:cNvPr id="70664" name="AutoShape 8"/>
          <p:cNvSpPr>
            <a:spLocks noChangeArrowheads="1"/>
          </p:cNvSpPr>
          <p:nvPr/>
        </p:nvSpPr>
        <p:spPr bwMode="auto">
          <a:xfrm rot="-5400000">
            <a:off x="5100762" y="2612206"/>
            <a:ext cx="431800" cy="1057275"/>
          </a:xfrm>
          <a:prstGeom prst="downArrow">
            <a:avLst>
              <a:gd name="adj1" fmla="val 50000"/>
              <a:gd name="adj2" fmla="val 61213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s-ES"/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 rot="-5400000">
            <a:off x="5028754" y="4268390"/>
            <a:ext cx="431800" cy="1057275"/>
          </a:xfrm>
          <a:prstGeom prst="downArrow">
            <a:avLst>
              <a:gd name="adj1" fmla="val 50000"/>
              <a:gd name="adj2" fmla="val 61213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s-E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868144" y="2276872"/>
            <a:ext cx="3119437" cy="141287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s-ES" sz="1200" dirty="0"/>
              <a:t>Web of </a:t>
            </a:r>
            <a:r>
              <a:rPr lang="es-ES" sz="1200" dirty="0" err="1" smtClean="0"/>
              <a:t>Knowledge</a:t>
            </a:r>
            <a:r>
              <a:rPr lang="es-ES" sz="1200" dirty="0" smtClean="0"/>
              <a:t>, </a:t>
            </a:r>
            <a:r>
              <a:rPr lang="es-ES" sz="1200" dirty="0" err="1" smtClean="0"/>
              <a:t>Scopus</a:t>
            </a:r>
            <a:endParaRPr lang="es-ES" sz="1200" dirty="0"/>
          </a:p>
          <a:p>
            <a:pPr algn="ctr" eaLnBrk="1" hangingPunct="1"/>
            <a:endParaRPr lang="es-ES" sz="1200" dirty="0">
              <a:solidFill>
                <a:schemeClr val="accent2"/>
              </a:solidFill>
            </a:endParaRPr>
          </a:p>
          <a:p>
            <a:pPr algn="ctr" eaLnBrk="1" hangingPunct="1"/>
            <a:r>
              <a:rPr lang="es-ES" sz="1200" dirty="0">
                <a:solidFill>
                  <a:schemeClr val="tx2"/>
                </a:solidFill>
              </a:rPr>
              <a:t>Evaluación de calidad de revistas </a:t>
            </a:r>
          </a:p>
          <a:p>
            <a:pPr algn="ctr" eaLnBrk="1" hangingPunct="1"/>
            <a:r>
              <a:rPr lang="es-ES" sz="1200" dirty="0">
                <a:solidFill>
                  <a:schemeClr val="tx2"/>
                </a:solidFill>
              </a:rPr>
              <a:t>Científicas</a:t>
            </a:r>
          </a:p>
          <a:p>
            <a:pPr algn="ctr" eaLnBrk="1" hangingPunct="1"/>
            <a:endParaRPr lang="es-ES" sz="1200" dirty="0">
              <a:solidFill>
                <a:srgbClr val="FF0000"/>
              </a:solidFill>
            </a:endParaRPr>
          </a:p>
          <a:p>
            <a:pPr algn="ctr" eaLnBrk="1" hangingPunct="1"/>
            <a:r>
              <a:rPr lang="es-ES" sz="1200" dirty="0"/>
              <a:t>Mejora de la visibilidad de la producción </a:t>
            </a:r>
          </a:p>
          <a:p>
            <a:pPr algn="ctr" eaLnBrk="1" hangingPunct="1"/>
            <a:r>
              <a:rPr lang="es-ES" sz="1200" dirty="0"/>
              <a:t>Científica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940152" y="4221088"/>
            <a:ext cx="2851150" cy="11525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s-ES" sz="1200" dirty="0"/>
              <a:t>Apoyo infraestructuras repositorios </a:t>
            </a:r>
          </a:p>
          <a:p>
            <a:pPr algn="ctr" eaLnBrk="1" hangingPunct="1"/>
            <a:r>
              <a:rPr lang="es-ES" sz="1200" dirty="0" smtClean="0"/>
              <a:t>Digitales</a:t>
            </a:r>
          </a:p>
          <a:p>
            <a:pPr algn="ctr" eaLnBrk="1" hangingPunct="1"/>
            <a:r>
              <a:rPr lang="es-ES" sz="1200" dirty="0" smtClean="0"/>
              <a:t>CVN</a:t>
            </a:r>
            <a:endParaRPr lang="es-ES" sz="1200" dirty="0"/>
          </a:p>
          <a:p>
            <a:pPr algn="ctr" eaLnBrk="1" hangingPunct="1"/>
            <a:r>
              <a:rPr lang="es-ES" sz="1200" dirty="0"/>
              <a:t>Favorecer acceso recursos científicos</a:t>
            </a: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2267744" y="908720"/>
            <a:ext cx="4104456" cy="1080120"/>
          </a:xfrm>
          <a:prstGeom prst="homePlate">
            <a:avLst>
              <a:gd name="adj" fmla="val 25188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  <a:buClr>
                <a:srgbClr val="FF0000"/>
              </a:buClr>
              <a:buSzPct val="150000"/>
              <a:tabLst>
                <a:tab pos="0" algn="l"/>
              </a:tabLst>
            </a:pPr>
            <a:r>
              <a:rPr lang="es-ES" sz="1200" i="1" dirty="0" smtClean="0">
                <a:cs typeface="Arial" pitchFamily="34" charset="0"/>
              </a:rPr>
              <a:t>Vector Estratégico. Liderar </a:t>
            </a:r>
            <a:r>
              <a:rPr lang="es-ES" sz="1200" i="1" dirty="0">
                <a:cs typeface="Arial" pitchFamily="34" charset="0"/>
              </a:rPr>
              <a:t>el proceso de integración y racionalización de la información y métricas de la ciencia y de la innovación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rgbClr val="FF0000"/>
              </a:buClr>
              <a:buSzPct val="150000"/>
              <a:tabLst>
                <a:tab pos="0" algn="l"/>
              </a:tabLst>
            </a:pPr>
            <a:r>
              <a:rPr lang="es-ES" sz="1200" i="1" dirty="0">
                <a:cs typeface="Arial" pitchFamily="34" charset="0"/>
              </a:rPr>
              <a:t>INTEGRAR Y MEDIR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rgbClr val="FF0000"/>
              </a:buClr>
              <a:buSzPct val="150000"/>
              <a:tabLst>
                <a:tab pos="0" algn="l"/>
              </a:tabLst>
            </a:pPr>
            <a:endParaRPr lang="es-ES" sz="1200" i="1" dirty="0">
              <a:cs typeface="Arial" pitchFamily="34" charset="0"/>
            </a:endParaRPr>
          </a:p>
          <a:p>
            <a:pPr>
              <a:tabLst>
                <a:tab pos="0" algn="l"/>
              </a:tabLst>
            </a:pPr>
            <a:endParaRPr lang="es-ES" sz="1200" i="1" dirty="0">
              <a:cs typeface="Arial" pitchFamily="34" charset="0"/>
            </a:endParaRPr>
          </a:p>
        </p:txBody>
      </p:sp>
      <p:sp>
        <p:nvSpPr>
          <p:cNvPr id="13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899592" y="6309320"/>
            <a:ext cx="3352800" cy="365125"/>
          </a:xfrm>
          <a:noFill/>
        </p:spPr>
        <p:txBody>
          <a:bodyPr/>
          <a:lstStyle/>
          <a:p>
            <a:r>
              <a:rPr lang="de-DE" dirty="0" smtClean="0">
                <a:sym typeface="Wingdings" pitchFamily="2" charset="2"/>
              </a:rPr>
              <a:t></a:t>
            </a:r>
            <a:r>
              <a:rPr lang="de-DE" dirty="0" smtClean="0"/>
              <a:t>  Página </a:t>
            </a:r>
            <a:fld id="{A1E04AF6-3171-49A5-9459-95469FC561D4}" type="slidenum">
              <a:rPr lang="de-DE" smtClean="0"/>
              <a:pPr/>
              <a:t>5</a:t>
            </a:fld>
            <a:endParaRPr lang="de-DE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nimBg="1"/>
      <p:bldP spid="2" grpId="0" animBg="1"/>
      <p:bldP spid="70664" grpId="0" animBg="1"/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2 Marcador de pie de página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dirty="0" smtClean="0">
                <a:sym typeface="Wingdings" pitchFamily="2" charset="2"/>
              </a:rPr>
              <a:t></a:t>
            </a:r>
            <a:r>
              <a:rPr lang="de-DE" dirty="0" smtClean="0"/>
              <a:t>  Página </a:t>
            </a:r>
            <a:fld id="{A1E04AF6-3171-49A5-9459-95469FC561D4}" type="slidenum">
              <a:rPr lang="de-DE" smtClean="0"/>
              <a:pPr/>
              <a:t>6</a:t>
            </a:fld>
            <a:endParaRPr lang="de-DE" dirty="0" smtClean="0"/>
          </a:p>
        </p:txBody>
      </p:sp>
      <p:sp>
        <p:nvSpPr>
          <p:cNvPr id="11267" name="Text Box 14"/>
          <p:cNvSpPr txBox="1">
            <a:spLocks noChangeArrowheads="1"/>
          </p:cNvSpPr>
          <p:nvPr/>
        </p:nvSpPr>
        <p:spPr bwMode="auto">
          <a:xfrm>
            <a:off x="922338" y="317500"/>
            <a:ext cx="7534275" cy="3079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/>
              <a:t>APOYO A LA PROFESIONALIZACION DE REVISTAS CIENTÍFICAS ESPAÑOLAS </a:t>
            </a:r>
          </a:p>
        </p:txBody>
      </p:sp>
      <p:sp>
        <p:nvSpPr>
          <p:cNvPr id="11268" name="Text Box 13"/>
          <p:cNvSpPr txBox="1">
            <a:spLocks noChangeArrowheads="1"/>
          </p:cNvSpPr>
          <p:nvPr/>
        </p:nvSpPr>
        <p:spPr bwMode="auto">
          <a:xfrm>
            <a:off x="392113" y="317500"/>
            <a:ext cx="503237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>
                <a:solidFill>
                  <a:schemeClr val="bg1"/>
                </a:solidFill>
              </a:rPr>
              <a:t>III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11269" name="Text Box 14"/>
          <p:cNvSpPr txBox="1">
            <a:spLocks noChangeArrowheads="1"/>
          </p:cNvSpPr>
          <p:nvPr/>
        </p:nvSpPr>
        <p:spPr bwMode="auto">
          <a:xfrm>
            <a:off x="467544" y="764704"/>
            <a:ext cx="7534275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/>
              <a:t>ANTECEDENTES</a:t>
            </a:r>
          </a:p>
        </p:txBody>
      </p:sp>
      <p:sp>
        <p:nvSpPr>
          <p:cNvPr id="11270" name="6 CuadroTexto"/>
          <p:cNvSpPr txBox="1">
            <a:spLocks noChangeArrowheads="1"/>
          </p:cNvSpPr>
          <p:nvPr/>
        </p:nvSpPr>
        <p:spPr bwMode="auto">
          <a:xfrm>
            <a:off x="323528" y="1196752"/>
            <a:ext cx="8465889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1400" b="0" dirty="0"/>
              <a:t> </a:t>
            </a:r>
            <a:r>
              <a:rPr lang="es-ES" sz="1200" b="0" dirty="0"/>
              <a:t>FECYT: </a:t>
            </a:r>
            <a:r>
              <a:rPr lang="es-ES" sz="1200" b="0" dirty="0" smtClean="0"/>
              <a:t>Licenciatario Nacional de WOK </a:t>
            </a:r>
            <a:endParaRPr lang="es-ES" sz="1400" b="0" dirty="0"/>
          </a:p>
          <a:p>
            <a:pPr>
              <a:buFont typeface="Arial" pitchFamily="34" charset="0"/>
              <a:buChar char="•"/>
            </a:pPr>
            <a:r>
              <a:rPr lang="es-ES" sz="1200" b="0" dirty="0" smtClean="0"/>
              <a:t> Escasa Presencia de Revistas españolas en Bases de Datos Internacionales </a:t>
            </a:r>
            <a:endParaRPr lang="es-ES" sz="1200" b="0" dirty="0"/>
          </a:p>
          <a:p>
            <a:pPr>
              <a:buFont typeface="Arial" pitchFamily="34" charset="0"/>
              <a:buChar char="•"/>
            </a:pPr>
            <a:r>
              <a:rPr lang="es-ES" sz="1200" b="0" dirty="0" smtClean="0"/>
              <a:t> Dificultades en la </a:t>
            </a:r>
            <a:r>
              <a:rPr lang="es-ES" sz="1200" dirty="0" smtClean="0"/>
              <a:t>evaluación de las Ciencias Sociales y Humanidades</a:t>
            </a:r>
            <a:r>
              <a:rPr lang="es-ES" sz="1200" b="0" dirty="0" smtClean="0"/>
              <a:t> </a:t>
            </a:r>
            <a:endParaRPr lang="es-ES" sz="1200" b="0" dirty="0"/>
          </a:p>
          <a:p>
            <a:pPr>
              <a:buFont typeface="Arial" pitchFamily="34" charset="0"/>
              <a:buChar char="•"/>
            </a:pPr>
            <a:r>
              <a:rPr lang="es-ES" sz="1200" b="0" dirty="0" smtClean="0"/>
              <a:t> Revistas  Científicas Españolas con escasa calidad editorial y científica</a:t>
            </a:r>
            <a:endParaRPr lang="es-ES" sz="1200" b="0" dirty="0"/>
          </a:p>
          <a:p>
            <a:pPr>
              <a:buFont typeface="Arial" pitchFamily="34" charset="0"/>
              <a:buChar char="•"/>
            </a:pPr>
            <a:r>
              <a:rPr lang="es-ES" sz="1200" b="0" dirty="0" smtClean="0"/>
              <a:t> Escasa Profesionalización, supervivencia debida al voluntarismo</a:t>
            </a:r>
            <a:endParaRPr lang="es-ES" sz="1200" b="0" dirty="0"/>
          </a:p>
          <a:p>
            <a:pPr>
              <a:buFont typeface="Arial" pitchFamily="34" charset="0"/>
              <a:buChar char="•"/>
            </a:pPr>
            <a:r>
              <a:rPr lang="es-ES" sz="1200" b="0" dirty="0" smtClean="0"/>
              <a:t> Escasa publicación electrónica</a:t>
            </a:r>
            <a:endParaRPr lang="es-ES" sz="1200" b="0" dirty="0"/>
          </a:p>
        </p:txBody>
      </p:sp>
      <p:sp>
        <p:nvSpPr>
          <p:cNvPr id="11271" name="Text Box 14"/>
          <p:cNvSpPr txBox="1">
            <a:spLocks noChangeArrowheads="1"/>
          </p:cNvSpPr>
          <p:nvPr/>
        </p:nvSpPr>
        <p:spPr bwMode="auto">
          <a:xfrm>
            <a:off x="107504" y="2492896"/>
            <a:ext cx="8405813" cy="3079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 dirty="0" smtClean="0"/>
              <a:t>PROYECTO </a:t>
            </a:r>
            <a:r>
              <a:rPr lang="es-ES" sz="1400" dirty="0"/>
              <a:t>ARCE: Revistas científicas españolas compitiendo en el mercado</a:t>
            </a:r>
          </a:p>
        </p:txBody>
      </p:sp>
      <p:sp>
        <p:nvSpPr>
          <p:cNvPr id="24" name="6 CuadroTexto"/>
          <p:cNvSpPr txBox="1">
            <a:spLocks noChangeArrowheads="1"/>
          </p:cNvSpPr>
          <p:nvPr/>
        </p:nvSpPr>
        <p:spPr bwMode="auto">
          <a:xfrm>
            <a:off x="179512" y="2996952"/>
            <a:ext cx="8465889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1400" b="0" dirty="0"/>
              <a:t> </a:t>
            </a:r>
            <a:r>
              <a:rPr lang="es-ES" sz="1200" b="0" dirty="0" smtClean="0"/>
              <a:t>Difusión de estándares de calidad editorial y científica en revistas</a:t>
            </a:r>
            <a:endParaRPr lang="es-ES" sz="1400" b="0" dirty="0"/>
          </a:p>
          <a:p>
            <a:pPr>
              <a:buFont typeface="Arial" pitchFamily="34" charset="0"/>
              <a:buChar char="•"/>
            </a:pPr>
            <a:r>
              <a:rPr lang="es-ES" sz="1200" b="0" dirty="0" smtClean="0"/>
              <a:t> Proceso de Evaluación de calidad de revistas científicas españolas</a:t>
            </a:r>
          </a:p>
          <a:p>
            <a:pPr lvl="1">
              <a:buFont typeface="Arial" pitchFamily="34" charset="0"/>
              <a:buChar char="•"/>
            </a:pPr>
            <a:r>
              <a:rPr lang="es-ES" sz="1200" b="0" dirty="0" smtClean="0"/>
              <a:t> Favorecer el decantado de revistas científicas de calidad</a:t>
            </a:r>
          </a:p>
          <a:p>
            <a:pPr marL="914400" lvl="3">
              <a:buFont typeface="Arial" pitchFamily="34" charset="0"/>
              <a:buChar char="•"/>
            </a:pPr>
            <a:r>
              <a:rPr lang="es-ES" sz="1200" dirty="0" smtClean="0"/>
              <a:t> Revistas aprobadas: </a:t>
            </a:r>
            <a:r>
              <a:rPr lang="es-ES" sz="1400" dirty="0" smtClean="0"/>
              <a:t>RECYT: </a:t>
            </a:r>
          </a:p>
          <a:p>
            <a:pPr marL="1371600" lvl="4">
              <a:buFont typeface="Arial" pitchFamily="34" charset="0"/>
              <a:buChar char="•"/>
            </a:pPr>
            <a:r>
              <a:rPr lang="es-ES" sz="1400" dirty="0" smtClean="0"/>
              <a:t>Repositorio de revistas electrónicas e I3C</a:t>
            </a:r>
          </a:p>
          <a:p>
            <a:pPr marL="1371600" lvl="4">
              <a:buFont typeface="Arial" pitchFamily="34" charset="0"/>
              <a:buChar char="•"/>
            </a:pPr>
            <a:r>
              <a:rPr lang="es-ES" sz="1400" dirty="0" smtClean="0"/>
              <a:t> Formación presencial y online de OJS</a:t>
            </a:r>
          </a:p>
          <a:p>
            <a:pPr lvl="1">
              <a:buFont typeface="Arial" pitchFamily="34" charset="0"/>
              <a:buChar char="•"/>
            </a:pPr>
            <a:endParaRPr lang="es-ES" sz="1200" dirty="0" smtClean="0"/>
          </a:p>
          <a:p>
            <a:pPr lvl="2">
              <a:buFont typeface="Arial" pitchFamily="34" charset="0"/>
              <a:buChar char="•"/>
            </a:pPr>
            <a:endParaRPr lang="es-ES" sz="1200" b="0" dirty="0" smtClean="0"/>
          </a:p>
          <a:p>
            <a:pPr lvl="2"/>
            <a:endParaRPr lang="es-ES" sz="1200" b="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arcador de pie de página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Página </a:t>
            </a:r>
            <a:fld id="{F9B8083C-D390-4A7C-BFF3-92DE1CAB646A}" type="slidenum">
              <a:rPr lang="de-DE" smtClean="0"/>
              <a:pPr/>
              <a:t>7</a:t>
            </a:fld>
            <a:endParaRPr lang="de-DE" smtClean="0"/>
          </a:p>
        </p:txBody>
      </p:sp>
      <p:sp>
        <p:nvSpPr>
          <p:cNvPr id="13315" name="7 CuadroTexto"/>
          <p:cNvSpPr txBox="1">
            <a:spLocks noChangeArrowheads="1"/>
          </p:cNvSpPr>
          <p:nvPr/>
        </p:nvSpPr>
        <p:spPr bwMode="auto">
          <a:xfrm>
            <a:off x="628650" y="1997075"/>
            <a:ext cx="7997825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1400" dirty="0"/>
              <a:t> 2008: </a:t>
            </a:r>
            <a:r>
              <a:rPr lang="es-ES" sz="1400" dirty="0" smtClean="0"/>
              <a:t>320 </a:t>
            </a:r>
            <a:r>
              <a:rPr lang="es-ES" sz="1400" dirty="0"/>
              <a:t>revistas solicitaron ser evaluadas; 33 fueron aprobadas</a:t>
            </a:r>
          </a:p>
          <a:p>
            <a:pPr>
              <a:buFont typeface="Arial" pitchFamily="34" charset="0"/>
              <a:buChar char="•"/>
            </a:pPr>
            <a:endParaRPr lang="es-ES" sz="1400" dirty="0"/>
          </a:p>
          <a:p>
            <a:pPr>
              <a:buFont typeface="Arial" pitchFamily="34" charset="0"/>
              <a:buChar char="•"/>
            </a:pPr>
            <a:r>
              <a:rPr lang="es-ES" sz="1400" dirty="0"/>
              <a:t> RECYT: 30 revistas utilizando la gestión editorial y/o la publicación online</a:t>
            </a:r>
          </a:p>
          <a:p>
            <a:pPr>
              <a:buFont typeface="Arial" pitchFamily="34" charset="0"/>
              <a:buChar char="•"/>
            </a:pPr>
            <a:endParaRPr lang="es-ES" sz="1400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1400" dirty="0"/>
              <a:t> </a:t>
            </a:r>
            <a:r>
              <a:rPr lang="es-ES" sz="1400" dirty="0" smtClean="0"/>
              <a:t> Una de las principales Agencias de evaluación : Comisión Nacional de evaluación de la Actividad Investigadora CNEAI: Inclusión en criterios de evaluación 2009 de determinadas áreas, la publicación de artículos en revistas FECYT como aportación favorable</a:t>
            </a:r>
            <a:endParaRPr lang="es-ES" sz="1400" dirty="0"/>
          </a:p>
        </p:txBody>
      </p:sp>
      <p:sp>
        <p:nvSpPr>
          <p:cNvPr id="13316" name="Text Box 14"/>
          <p:cNvSpPr txBox="1">
            <a:spLocks noChangeArrowheads="1"/>
          </p:cNvSpPr>
          <p:nvPr/>
        </p:nvSpPr>
        <p:spPr bwMode="auto">
          <a:xfrm>
            <a:off x="922338" y="685800"/>
            <a:ext cx="7534275" cy="3079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 dirty="0"/>
              <a:t>APOYO A LA PROFESIONALIZACION DE REVISTAS CIENTÍFICAS </a:t>
            </a:r>
            <a:r>
              <a:rPr lang="es-ES" sz="1400" dirty="0" smtClean="0"/>
              <a:t>ESPAÑOLAS (II) </a:t>
            </a:r>
            <a:endParaRPr lang="es-ES" sz="1400" dirty="0"/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392113" y="685800"/>
            <a:ext cx="503237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>
                <a:solidFill>
                  <a:schemeClr val="bg1"/>
                </a:solidFill>
              </a:rPr>
              <a:t>III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13318" name="Text Box 14"/>
          <p:cNvSpPr txBox="1">
            <a:spLocks noChangeArrowheads="1"/>
          </p:cNvSpPr>
          <p:nvPr/>
        </p:nvSpPr>
        <p:spPr bwMode="auto">
          <a:xfrm>
            <a:off x="495300" y="1455738"/>
            <a:ext cx="7534275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/>
              <a:t>RESULTADOS 1º EVALUACIÓN DE REVISTAS PROYECTO ARCE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899592" y="6309320"/>
            <a:ext cx="1886458" cy="365125"/>
          </a:xfrm>
          <a:noFill/>
        </p:spPr>
        <p:txBody>
          <a:bodyPr/>
          <a:lstStyle/>
          <a:p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Página </a:t>
            </a:r>
            <a:fld id="{3797FBB7-E396-4EA4-9EB1-80CBDF6CE715}" type="slidenum">
              <a:rPr lang="de-DE" smtClean="0"/>
              <a:pPr/>
              <a:t>8</a:t>
            </a:fld>
            <a:endParaRPr lang="de-DE" smtClean="0"/>
          </a:p>
        </p:txBody>
      </p:sp>
      <p:sp>
        <p:nvSpPr>
          <p:cNvPr id="14339" name="Text Box 14"/>
          <p:cNvSpPr txBox="1">
            <a:spLocks noChangeArrowheads="1"/>
          </p:cNvSpPr>
          <p:nvPr/>
        </p:nvSpPr>
        <p:spPr bwMode="auto">
          <a:xfrm>
            <a:off x="922338" y="852488"/>
            <a:ext cx="7534275" cy="3079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 dirty="0"/>
              <a:t>APOYO A LA PROFESIONALIZACION DE REVISTAS CIENTÍFICAS ESPAÑOLAS </a:t>
            </a:r>
            <a:r>
              <a:rPr lang="es-ES" sz="1400" dirty="0" smtClean="0"/>
              <a:t>(III)</a:t>
            </a:r>
            <a:endParaRPr lang="es-ES" sz="1400" dirty="0"/>
          </a:p>
        </p:txBody>
      </p:sp>
      <p:sp>
        <p:nvSpPr>
          <p:cNvPr id="14340" name="Text Box 13"/>
          <p:cNvSpPr txBox="1">
            <a:spLocks noChangeArrowheads="1"/>
          </p:cNvSpPr>
          <p:nvPr/>
        </p:nvSpPr>
        <p:spPr bwMode="auto">
          <a:xfrm>
            <a:off x="392113" y="852488"/>
            <a:ext cx="503237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>
                <a:solidFill>
                  <a:schemeClr val="bg1"/>
                </a:solidFill>
              </a:rPr>
              <a:t>III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14341" name="Text Box 14"/>
          <p:cNvSpPr txBox="1">
            <a:spLocks noChangeArrowheads="1"/>
          </p:cNvSpPr>
          <p:nvPr/>
        </p:nvSpPr>
        <p:spPr bwMode="auto">
          <a:xfrm>
            <a:off x="539552" y="1268760"/>
            <a:ext cx="7534275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 dirty="0"/>
              <a:t>2ª EVALUACIÓN DE REVISTAS DEL PROYECTO </a:t>
            </a:r>
            <a:r>
              <a:rPr lang="es-ES" sz="1400" dirty="0" smtClean="0"/>
              <a:t>ARCE. </a:t>
            </a:r>
            <a:r>
              <a:rPr lang="es-ES" sz="1400" dirty="0"/>
              <a:t>CARACTERÍSTICAS</a:t>
            </a:r>
          </a:p>
        </p:txBody>
      </p:sp>
      <p:sp>
        <p:nvSpPr>
          <p:cNvPr id="14342" name="6 CuadroTexto"/>
          <p:cNvSpPr txBox="1">
            <a:spLocks noChangeArrowheads="1"/>
          </p:cNvSpPr>
          <p:nvPr/>
        </p:nvSpPr>
        <p:spPr bwMode="auto">
          <a:xfrm>
            <a:off x="611560" y="1628800"/>
            <a:ext cx="7997825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1400" b="0" dirty="0"/>
              <a:t> </a:t>
            </a:r>
            <a:r>
              <a:rPr lang="es-ES" sz="1400" b="0" dirty="0" smtClean="0"/>
              <a:t>Incremento sustancial del interés </a:t>
            </a:r>
            <a:r>
              <a:rPr lang="es-ES" sz="1400" b="0" dirty="0"/>
              <a:t>(443 solicitudes)</a:t>
            </a:r>
          </a:p>
          <a:p>
            <a:endParaRPr lang="es-ES" sz="1400" b="0" i="1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1400" dirty="0" smtClean="0"/>
              <a:t> Creación de una Comisión de evaluación y de un Comité de expertos:</a:t>
            </a:r>
          </a:p>
          <a:p>
            <a:pPr lvl="1">
              <a:buFont typeface="Arial" pitchFamily="34" charset="0"/>
              <a:buChar char="•"/>
            </a:pPr>
            <a:r>
              <a:rPr lang="es-ES" sz="1400" dirty="0" smtClean="0"/>
              <a:t>Catedráticos de reconocido prestigio</a:t>
            </a:r>
          </a:p>
          <a:p>
            <a:pPr lvl="1">
              <a:buFont typeface="Arial" pitchFamily="34" charset="0"/>
              <a:buChar char="•"/>
            </a:pPr>
            <a:r>
              <a:rPr lang="es-ES" sz="1400" dirty="0" smtClean="0"/>
              <a:t>Con experiencia evaluadora en Comisión Nacional Evaluación Actividad Investigadora  CNEAI</a:t>
            </a:r>
          </a:p>
          <a:p>
            <a:pPr lvl="1">
              <a:buFont typeface="Arial" pitchFamily="34" charset="0"/>
              <a:buChar char="•"/>
            </a:pPr>
            <a:r>
              <a:rPr lang="es-ES" sz="1400" dirty="0" smtClean="0"/>
              <a:t>Sin conflictos de interés</a:t>
            </a:r>
          </a:p>
          <a:p>
            <a:pPr lvl="1">
              <a:buFont typeface="Arial" pitchFamily="34" charset="0"/>
              <a:buChar char="•"/>
            </a:pPr>
            <a:endParaRPr lang="es-ES" sz="1400" dirty="0" smtClean="0"/>
          </a:p>
          <a:p>
            <a:pPr>
              <a:buFont typeface="Arial" pitchFamily="34" charset="0"/>
              <a:buChar char="•"/>
            </a:pPr>
            <a:r>
              <a:rPr lang="es-ES" sz="1400" i="1" dirty="0" smtClean="0"/>
              <a:t> </a:t>
            </a:r>
            <a:r>
              <a:rPr lang="es-ES" sz="1400" dirty="0" smtClean="0"/>
              <a:t>Participación de FECYT en el proyecto I3C (Índice Iberoamericano de indicadores del conocimiento:</a:t>
            </a:r>
          </a:p>
          <a:p>
            <a:r>
              <a:rPr lang="es-ES" sz="1400" dirty="0" smtClean="0"/>
              <a:t>	Proyecto para la creación de una plataforma de revistas científicas iberoamericanas</a:t>
            </a:r>
          </a:p>
          <a:p>
            <a:endParaRPr lang="es-ES" sz="1400" dirty="0" smtClean="0"/>
          </a:p>
          <a:p>
            <a:r>
              <a:rPr lang="es-ES" sz="1400" dirty="0" smtClean="0"/>
              <a:t>	Fase de selección (selección de revistas científicas de calidad)</a:t>
            </a:r>
          </a:p>
          <a:p>
            <a:r>
              <a:rPr lang="es-ES" sz="1400" dirty="0" smtClean="0"/>
              <a:t>	Fase de gestión editorial (OJS para la gestión editorial de la revista)</a:t>
            </a:r>
          </a:p>
          <a:p>
            <a:r>
              <a:rPr lang="es-ES" sz="1400" dirty="0" smtClean="0"/>
              <a:t>	</a:t>
            </a:r>
          </a:p>
          <a:p>
            <a:r>
              <a:rPr lang="es-ES" sz="1400" dirty="0" smtClean="0"/>
              <a:t>	Repositorio (alojamiento de contenidos de revistas científicas)</a:t>
            </a:r>
          </a:p>
          <a:p>
            <a:r>
              <a:rPr lang="es-ES" sz="1400" dirty="0" smtClean="0"/>
              <a:t>	Indicadores (indicadores </a:t>
            </a:r>
            <a:r>
              <a:rPr lang="es-ES" sz="1400" dirty="0" err="1" smtClean="0"/>
              <a:t>bibliométricos</a:t>
            </a:r>
            <a:r>
              <a:rPr lang="es-ES" sz="1400" dirty="0" smtClean="0"/>
              <a:t> sobre contenidos)</a:t>
            </a:r>
          </a:p>
          <a:p>
            <a:pPr lvl="1">
              <a:buFont typeface="Arial" pitchFamily="34" charset="0"/>
              <a:buChar char="•"/>
            </a:pPr>
            <a:endParaRPr lang="es-ES" sz="1400" dirty="0" smtClean="0"/>
          </a:p>
          <a:p>
            <a:endParaRPr lang="es-ES" sz="1400" b="0" dirty="0"/>
          </a:p>
        </p:txBody>
      </p:sp>
      <p:sp>
        <p:nvSpPr>
          <p:cNvPr id="7" name="6 Rectángulo"/>
          <p:cNvSpPr/>
          <p:nvPr/>
        </p:nvSpPr>
        <p:spPr bwMode="auto">
          <a:xfrm>
            <a:off x="1357290" y="3786190"/>
            <a:ext cx="6347266" cy="50405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defTabSz="801688">
              <a:defRPr/>
            </a:pPr>
            <a:endParaRPr lang="es-ES">
              <a:latin typeface="Arial" charset="0"/>
            </a:endParaRPr>
          </a:p>
        </p:txBody>
      </p:sp>
      <p:sp>
        <p:nvSpPr>
          <p:cNvPr id="14344" name="7 CuadroTexto"/>
          <p:cNvSpPr txBox="1">
            <a:spLocks noChangeArrowheads="1"/>
          </p:cNvSpPr>
          <p:nvPr/>
        </p:nvSpPr>
        <p:spPr bwMode="auto">
          <a:xfrm>
            <a:off x="0" y="3714752"/>
            <a:ext cx="969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400" dirty="0"/>
              <a:t>FECYT</a:t>
            </a:r>
          </a:p>
        </p:txBody>
      </p:sp>
      <p:sp>
        <p:nvSpPr>
          <p:cNvPr id="11" name="10 Flecha derecha"/>
          <p:cNvSpPr/>
          <p:nvPr/>
        </p:nvSpPr>
        <p:spPr>
          <a:xfrm flipV="1">
            <a:off x="928662" y="3714752"/>
            <a:ext cx="216024" cy="50405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2123728" y="6309320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I3C</a:t>
            </a:r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684213" y="2168525"/>
            <a:ext cx="503237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>
                <a:solidFill>
                  <a:schemeClr val="bg1"/>
                </a:solidFill>
              </a:rPr>
              <a:t>II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5123" name="Text Box 8"/>
          <p:cNvSpPr txBox="1">
            <a:spLocks noChangeArrowheads="1"/>
          </p:cNvSpPr>
          <p:nvPr/>
        </p:nvSpPr>
        <p:spPr bwMode="auto">
          <a:xfrm>
            <a:off x="1260475" y="2168525"/>
            <a:ext cx="7532688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>
                <a:solidFill>
                  <a:schemeClr val="bg1"/>
                </a:solidFill>
              </a:rPr>
              <a:t>GESTION INTEGRADA DE LA INFORMACIÓN CIENTÍFICA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5124" name="Text Box 49"/>
          <p:cNvSpPr txBox="1">
            <a:spLocks noChangeArrowheads="1"/>
          </p:cNvSpPr>
          <p:nvPr/>
        </p:nvSpPr>
        <p:spPr bwMode="auto">
          <a:xfrm>
            <a:off x="252413" y="777875"/>
            <a:ext cx="7704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_tradnl" sz="1800">
                <a:solidFill>
                  <a:srgbClr val="333399"/>
                </a:solidFill>
              </a:rPr>
              <a:t>ÍNDICE</a:t>
            </a:r>
            <a:endParaRPr lang="es-ES" sz="1800">
              <a:solidFill>
                <a:srgbClr val="333399"/>
              </a:solidFill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71513" y="1772816"/>
            <a:ext cx="503237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>
                <a:solidFill>
                  <a:schemeClr val="bg1"/>
                </a:solidFill>
              </a:rPr>
              <a:t>I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1235075" y="1784350"/>
            <a:ext cx="7539038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>
                <a:solidFill>
                  <a:schemeClr val="bg1"/>
                </a:solidFill>
              </a:rPr>
              <a:t>FECYT. MISIÓN Y VISIÓN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5128" name="Text Box 14"/>
          <p:cNvSpPr txBox="1">
            <a:spLocks noChangeArrowheads="1"/>
          </p:cNvSpPr>
          <p:nvPr/>
        </p:nvSpPr>
        <p:spPr bwMode="auto">
          <a:xfrm>
            <a:off x="1243013" y="2509838"/>
            <a:ext cx="7534275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 dirty="0">
                <a:solidFill>
                  <a:schemeClr val="bg1"/>
                </a:solidFill>
              </a:rPr>
              <a:t>APOYO A LA PROFESIONALIZACION DE REVISTAS CIENTÍFICAS ESPAÑOLAS</a:t>
            </a:r>
          </a:p>
        </p:txBody>
      </p:sp>
      <p:sp>
        <p:nvSpPr>
          <p:cNvPr id="5129" name="Text Box 13"/>
          <p:cNvSpPr txBox="1">
            <a:spLocks noChangeArrowheads="1"/>
          </p:cNvSpPr>
          <p:nvPr/>
        </p:nvSpPr>
        <p:spPr bwMode="auto">
          <a:xfrm>
            <a:off x="687388" y="2535238"/>
            <a:ext cx="503237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>
                <a:solidFill>
                  <a:schemeClr val="bg1"/>
                </a:solidFill>
              </a:rPr>
              <a:t>III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5130" name="Text Box 14"/>
          <p:cNvSpPr txBox="1">
            <a:spLocks noChangeArrowheads="1"/>
          </p:cNvSpPr>
          <p:nvPr/>
        </p:nvSpPr>
        <p:spPr bwMode="auto">
          <a:xfrm>
            <a:off x="1231900" y="3533775"/>
            <a:ext cx="7534275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 dirty="0">
                <a:solidFill>
                  <a:schemeClr val="tx2"/>
                </a:solidFill>
              </a:rPr>
              <a:t>METODOLOGÍA DE </a:t>
            </a:r>
            <a:r>
              <a:rPr lang="es-ES" sz="1400" dirty="0" smtClean="0">
                <a:solidFill>
                  <a:schemeClr val="tx2"/>
                </a:solidFill>
              </a:rPr>
              <a:t>EVALUACIÓN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5131" name="Text Box 13"/>
          <p:cNvSpPr txBox="1">
            <a:spLocks noChangeArrowheads="1"/>
          </p:cNvSpPr>
          <p:nvPr/>
        </p:nvSpPr>
        <p:spPr bwMode="auto">
          <a:xfrm>
            <a:off x="692150" y="3549650"/>
            <a:ext cx="503238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>
                <a:solidFill>
                  <a:schemeClr val="bg1"/>
                </a:solidFill>
              </a:rPr>
              <a:t>IV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84213" y="1406525"/>
            <a:ext cx="8089900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s-ES" sz="1400" dirty="0">
                <a:solidFill>
                  <a:schemeClr val="tx2"/>
                </a:solidFill>
              </a:rPr>
              <a:t>PRESENTACIÓN FECYT Y MARCO GENERAL DE LOS PROYECTOS ARCE E I3C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88975" y="3111500"/>
            <a:ext cx="8089900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s-ES" sz="1400" dirty="0">
                <a:solidFill>
                  <a:schemeClr val="tx2"/>
                </a:solidFill>
              </a:rPr>
              <a:t>FASES DE LA EVALUACIÓN LLEVADAS A CABO POR FECYT</a:t>
            </a: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683568" y="3933056"/>
            <a:ext cx="503237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 smtClean="0">
                <a:solidFill>
                  <a:schemeClr val="bg1"/>
                </a:solidFill>
              </a:rPr>
              <a:t>V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1259632" y="3933056"/>
            <a:ext cx="7534275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" sz="1400" dirty="0" smtClean="0">
                <a:solidFill>
                  <a:schemeClr val="tx2"/>
                </a:solidFill>
              </a:rPr>
              <a:t>RESULTADOS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539552" y="3068960"/>
            <a:ext cx="8424936" cy="14401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>
            <a:off x="2411760" y="6309320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I3C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19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899592" y="6309320"/>
            <a:ext cx="3352800" cy="365125"/>
          </a:xfrm>
          <a:noFill/>
        </p:spPr>
        <p:txBody>
          <a:bodyPr/>
          <a:lstStyle/>
          <a:p>
            <a:r>
              <a:rPr lang="de-DE" dirty="0" smtClean="0">
                <a:sym typeface="Wingdings" pitchFamily="2" charset="2"/>
              </a:rPr>
              <a:t></a:t>
            </a:r>
            <a:r>
              <a:rPr lang="de-DE" dirty="0" smtClean="0"/>
              <a:t>  Página </a:t>
            </a:r>
            <a:fld id="{A1E04AF6-3171-49A5-9459-95469FC561D4}" type="slidenum">
              <a:rPr lang="de-DE" smtClean="0"/>
              <a:pPr/>
              <a:t>9</a:t>
            </a:fld>
            <a:endParaRPr lang="de-DE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txDef>
      <a:spPr/>
      <a:bodyPr/>
      <a:lstStyle>
        <a:defPPr marL="274320" marR="0" indent="-274320" algn="l" defTabSz="9144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>
            <a:schemeClr val="accent3"/>
          </a:buClr>
          <a:buSzPct val="95000"/>
          <a:buFont typeface="Wingdings 2"/>
          <a:buChar char=""/>
          <a:tabLst/>
          <a:defRPr kumimoji="0" sz="2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+mj-lt"/>
            <a:ea typeface="+mn-ea"/>
            <a:cs typeface="+mn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978</TotalTime>
  <Words>1790</Words>
  <Application>Microsoft Office PowerPoint</Application>
  <PresentationFormat>Presentación en pantalla (4:3)</PresentationFormat>
  <Paragraphs>315</Paragraphs>
  <Slides>20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20</vt:i4>
      </vt:variant>
    </vt:vector>
  </HeadingPairs>
  <TitlesOfParts>
    <vt:vector size="22" baseType="lpstr">
      <vt:lpstr>Flujo</vt:lpstr>
      <vt:lpstr>1_Flujo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      FASES DEL PROCESO DE EVALUACIÓN</vt:lpstr>
      <vt:lpstr>      FASES DEL PROCESO DE EVALUACIÓN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Conclusiones</vt:lpstr>
      <vt:lpstr>Diapositiva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Ivan Carrero Tebar</dc:creator>
  <cp:lastModifiedBy> </cp:lastModifiedBy>
  <cp:revision>126</cp:revision>
  <dcterms:created xsi:type="dcterms:W3CDTF">2011-03-18T10:00:09Z</dcterms:created>
  <dcterms:modified xsi:type="dcterms:W3CDTF">2011-05-03T05:58:18Z</dcterms:modified>
</cp:coreProperties>
</file>