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72" r:id="rId3"/>
    <p:sldId id="263" r:id="rId4"/>
    <p:sldId id="264" r:id="rId5"/>
    <p:sldId id="274" r:id="rId6"/>
    <p:sldId id="278" r:id="rId7"/>
    <p:sldId id="279" r:id="rId8"/>
    <p:sldId id="280" r:id="rId9"/>
    <p:sldId id="259" r:id="rId10"/>
    <p:sldId id="275" r:id="rId11"/>
    <p:sldId id="271" r:id="rId12"/>
    <p:sldId id="273" r:id="rId13"/>
    <p:sldId id="276" r:id="rId14"/>
    <p:sldId id="277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4CFD1-6120-4471-9E0E-47C03216F8F9}" type="datetimeFigureOut">
              <a:rPr lang="es-ES" smtClean="0"/>
              <a:pPr/>
              <a:t>03/05/2011</a:t>
            </a:fld>
            <a:endParaRPr lang="es-E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D83AA2-86F4-45EC-BA18-47F8BA91E7A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4CFD1-6120-4471-9E0E-47C03216F8F9}" type="datetimeFigureOut">
              <a:rPr lang="es-ES" smtClean="0"/>
              <a:pPr/>
              <a:t>03/05/2011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D83AA2-86F4-45EC-BA18-47F8BA91E7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4CFD1-6120-4471-9E0E-47C03216F8F9}" type="datetimeFigureOut">
              <a:rPr lang="es-ES" smtClean="0"/>
              <a:pPr/>
              <a:t>03/05/2011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D83AA2-86F4-45EC-BA18-47F8BA91E7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4CFD1-6120-4471-9E0E-47C03216F8F9}" type="datetimeFigureOut">
              <a:rPr lang="es-ES" smtClean="0"/>
              <a:pPr/>
              <a:t>03/05/2011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D83AA2-86F4-45EC-BA18-47F8BA91E7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4CFD1-6120-4471-9E0E-47C03216F8F9}" type="datetimeFigureOut">
              <a:rPr lang="es-ES" smtClean="0"/>
              <a:pPr/>
              <a:t>03/05/2011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D83AA2-86F4-45EC-BA18-47F8BA91E7A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4CFD1-6120-4471-9E0E-47C03216F8F9}" type="datetimeFigureOut">
              <a:rPr lang="es-ES" smtClean="0"/>
              <a:pPr/>
              <a:t>03/05/2011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D83AA2-86F4-45EC-BA18-47F8BA91E7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4CFD1-6120-4471-9E0E-47C03216F8F9}" type="datetimeFigureOut">
              <a:rPr lang="es-ES" smtClean="0"/>
              <a:pPr/>
              <a:t>03/05/2011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D83AA2-86F4-45EC-BA18-47F8BA91E7A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4CFD1-6120-4471-9E0E-47C03216F8F9}" type="datetimeFigureOut">
              <a:rPr lang="es-ES" smtClean="0"/>
              <a:pPr/>
              <a:t>03/05/2011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D83AA2-86F4-45EC-BA18-47F8BA91E7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4CFD1-6120-4471-9E0E-47C03216F8F9}" type="datetimeFigureOut">
              <a:rPr lang="es-ES" smtClean="0"/>
              <a:pPr/>
              <a:t>03/05/2011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D83AA2-86F4-45EC-BA18-47F8BA91E7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34CFD1-6120-4471-9E0E-47C03216F8F9}" type="datetimeFigureOut">
              <a:rPr lang="es-ES" smtClean="0"/>
              <a:pPr/>
              <a:t>03/05/2011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D83AA2-86F4-45EC-BA18-47F8BA91E7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C34CFD1-6120-4471-9E0E-47C03216F8F9}" type="datetimeFigureOut">
              <a:rPr lang="es-ES" smtClean="0"/>
              <a:pPr/>
              <a:t>03/05/2011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5D83AA2-86F4-45EC-BA18-47F8BA91E7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C34CFD1-6120-4471-9E0E-47C03216F8F9}" type="datetimeFigureOut">
              <a:rPr lang="es-ES" smtClean="0"/>
              <a:pPr/>
              <a:t>03/05/2011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5D83AA2-86F4-45EC-BA18-47F8BA91E7A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epuc.cchs.csic.e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7100" y="2503488"/>
            <a:ext cx="7931180" cy="1975104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_tradnl" sz="3200" dirty="0" smtClean="0"/>
              <a:t>¿Qué es un artículo de investigación en Ciencias Sociales?</a:t>
            </a:r>
            <a:endParaRPr lang="es-ES" sz="3200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1042988" y="4581525"/>
            <a:ext cx="5184775" cy="1922463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s-ES_tradnl" sz="1200" dirty="0" err="1" smtClean="0">
                <a:latin typeface="Calibri" pitchFamily="34" charset="0"/>
              </a:rPr>
              <a:t>Elea</a:t>
            </a:r>
            <a:r>
              <a:rPr lang="es-ES_tradnl" sz="1200" dirty="0" smtClean="0">
                <a:latin typeface="Calibri" pitchFamily="34" charset="0"/>
              </a:rPr>
              <a:t> Giménez Toledo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s-ES_tradnl" sz="1200" dirty="0" smtClean="0">
                <a:latin typeface="Calibri" pitchFamily="34" charset="0"/>
              </a:rPr>
              <a:t>elea.gimenez@cchs.csic.es</a:t>
            </a:r>
            <a:endParaRPr lang="es-ES" sz="12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s-ES" sz="1200" dirty="0" smtClean="0">
                <a:latin typeface="Calibri" pitchFamily="34" charset="0"/>
              </a:rPr>
              <a:t>Grupo de investigación de evaluación de publicaciones científicas (EPUC)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s-ES" sz="1200" dirty="0" smtClean="0">
                <a:latin typeface="Calibri" pitchFamily="34" charset="0"/>
                <a:hlinkClick r:id="rId2"/>
              </a:rPr>
              <a:t>http://epuc.cchs.csic.es/</a:t>
            </a:r>
            <a:endParaRPr lang="es-ES" sz="12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s-ES" sz="1200" dirty="0" smtClean="0">
                <a:latin typeface="Calibri" pitchFamily="34" charset="0"/>
              </a:rPr>
              <a:t>Instituto de Estudios Documentales sobre Ciencia y Tecnología (IEDCYT)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s-ES" sz="1200" dirty="0" smtClean="0">
                <a:latin typeface="Calibri" pitchFamily="34" charset="0"/>
              </a:rPr>
              <a:t>Centro de Ciencias Humanas y Sociales (CCHS)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s-ES" sz="1200" dirty="0" smtClean="0">
                <a:latin typeface="Calibri" pitchFamily="34" charset="0"/>
              </a:rPr>
              <a:t>Consejo Superior de Investigaciones Científicas (CSIC)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s-ES" sz="12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s-ES" sz="12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s-ES" sz="1200" dirty="0" smtClean="0">
                <a:latin typeface="Calibri" pitchFamily="34" charset="0"/>
              </a:rPr>
              <a:t>CRECS. Jornadas sobre calidad de revistas en Ciencias Sociales.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s-ES" sz="1200" dirty="0" smtClean="0">
                <a:latin typeface="Calibri" pitchFamily="34" charset="0"/>
              </a:rPr>
              <a:t>Barcelona, 3 de mayo de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+mn-lt"/>
              </a:rPr>
              <a:t>El rol del evaluador y del editor</a:t>
            </a:r>
            <a:endParaRPr lang="es-ES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57224" y="1428736"/>
            <a:ext cx="7772400" cy="4572000"/>
          </a:xfrm>
        </p:spPr>
        <p:txBody>
          <a:bodyPr>
            <a:noAutofit/>
          </a:bodyPr>
          <a:lstStyle/>
          <a:p>
            <a:r>
              <a:rPr lang="es-ES" sz="1800" dirty="0" smtClean="0"/>
              <a:t>Revisión de la estructura del trabajo de investigación</a:t>
            </a:r>
          </a:p>
          <a:p>
            <a:r>
              <a:rPr lang="es-ES" sz="1800" dirty="0" smtClean="0"/>
              <a:t>Introducción y antecedentes: cohesión de las ideas, correcta integración de las ideas de otros autores, pertinencia de las citas en la argumentación,  síntesis de información relevante.</a:t>
            </a:r>
          </a:p>
          <a:p>
            <a:r>
              <a:rPr lang="es-ES" sz="1800" dirty="0" smtClean="0"/>
              <a:t>Claridad e interés de los objetivos planteados</a:t>
            </a:r>
          </a:p>
          <a:p>
            <a:r>
              <a:rPr lang="es-ES" sz="1800" dirty="0" smtClean="0"/>
              <a:t>Identificar la metodología (entrevista, encuesta, métodos </a:t>
            </a:r>
            <a:r>
              <a:rPr lang="es-ES" sz="1800" dirty="0" err="1" smtClean="0"/>
              <a:t>bibliométricos</a:t>
            </a:r>
            <a:r>
              <a:rPr lang="es-ES" sz="1800" dirty="0" smtClean="0"/>
              <a:t>, </a:t>
            </a:r>
            <a:r>
              <a:rPr lang="es-ES" sz="1800" i="1" dirty="0" err="1" smtClean="0"/>
              <a:t>focus</a:t>
            </a:r>
            <a:r>
              <a:rPr lang="es-ES" sz="1800" i="1" dirty="0" smtClean="0"/>
              <a:t> </a:t>
            </a:r>
            <a:r>
              <a:rPr lang="es-ES" sz="1800" i="1" dirty="0" err="1" smtClean="0"/>
              <a:t>group</a:t>
            </a:r>
            <a:r>
              <a:rPr lang="es-ES" sz="1800" dirty="0" smtClean="0"/>
              <a:t>, análisis de contenido, estudio de caso, etc.) y su solidez</a:t>
            </a:r>
            <a:r>
              <a:rPr lang="es-ES" sz="1800" dirty="0" smtClean="0">
                <a:solidFill>
                  <a:schemeClr val="accent2">
                    <a:lumMod val="75000"/>
                  </a:schemeClr>
                </a:solidFill>
              </a:rPr>
              <a:t>***</a:t>
            </a:r>
            <a:r>
              <a:rPr lang="es-ES" sz="1800" dirty="0" smtClean="0"/>
              <a:t>.</a:t>
            </a:r>
          </a:p>
          <a:p>
            <a:r>
              <a:rPr lang="es-ES" sz="1800" dirty="0" smtClean="0"/>
              <a:t> Resultados ¿originales? ¿no aportados anteriormente? ¿ayudan a solucionar un problema? ¿responden a los objetivos que se había marcado?</a:t>
            </a:r>
          </a:p>
          <a:p>
            <a:r>
              <a:rPr lang="es-ES" sz="1800" dirty="0" smtClean="0"/>
              <a:t>Discusión: interpretación de los resultados, complementarlos con resultados previos, con investigaciones relacionadas, etc.</a:t>
            </a:r>
          </a:p>
          <a:p>
            <a:r>
              <a:rPr lang="es-ES" sz="1800" dirty="0" smtClean="0"/>
              <a:t>Aparato crítico: ¿se cita lo relevante? ¿se excluye alguna referencia importante?</a:t>
            </a:r>
          </a:p>
          <a:p>
            <a:endParaRPr lang="es-ES" sz="1800" dirty="0" smtClean="0"/>
          </a:p>
          <a:p>
            <a:pPr>
              <a:buNone/>
            </a:pPr>
            <a:r>
              <a:rPr lang="es-ES" sz="1800" b="1" dirty="0" smtClean="0">
                <a:solidFill>
                  <a:schemeClr val="accent2">
                    <a:lumMod val="75000"/>
                  </a:schemeClr>
                </a:solidFill>
              </a:rPr>
              <a:t>¿Quiénes son los destinatarios directos de este artículo? ¿les interesará? ¿les va a aportar algo nuevo?¿resuelve algún problema de investigación real?</a:t>
            </a:r>
            <a:endParaRPr lang="es-ES" sz="1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dirty="0">
                <a:latin typeface="Calibri" pitchFamily="34" charset="0"/>
              </a:rPr>
              <a:t>“</a:t>
            </a:r>
            <a:r>
              <a:rPr lang="es-ES_tradnl" sz="3200" dirty="0" err="1">
                <a:latin typeface="Calibri" pitchFamily="34" charset="0"/>
              </a:rPr>
              <a:t>Cuentacositas</a:t>
            </a:r>
            <a:r>
              <a:rPr lang="es-ES_tradnl" sz="3200" dirty="0">
                <a:latin typeface="Calibri" pitchFamily="34" charset="0"/>
              </a:rPr>
              <a:t>” </a:t>
            </a:r>
            <a:br>
              <a:rPr lang="es-ES_tradnl" sz="3200" dirty="0">
                <a:latin typeface="Calibri" pitchFamily="34" charset="0"/>
              </a:rPr>
            </a:br>
            <a:r>
              <a:rPr lang="es-ES_tradnl" sz="3200" dirty="0">
                <a:latin typeface="Calibri" pitchFamily="34" charset="0"/>
              </a:rPr>
              <a:t>¿por qué no se entendió el mensaje?</a:t>
            </a:r>
            <a:endParaRPr lang="es-ES" sz="3200" dirty="0">
              <a:latin typeface="Calibri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ES" sz="2000" i="1" dirty="0">
                <a:latin typeface="Calibri" pitchFamily="34" charset="0"/>
              </a:rPr>
              <a:t>En esta profesión se da mucho la costumbre de “investigar” a base de </a:t>
            </a:r>
            <a:r>
              <a:rPr lang="es-ES" sz="2000" i="1" dirty="0">
                <a:solidFill>
                  <a:srgbClr val="9966FF"/>
                </a:solidFill>
                <a:latin typeface="Calibri" pitchFamily="34" charset="0"/>
              </a:rPr>
              <a:t>contar citas, referencias, autores, temas, links, palabras, formatos</a:t>
            </a:r>
            <a:r>
              <a:rPr lang="es-ES" sz="2000" i="1" dirty="0">
                <a:latin typeface="Calibri" pitchFamily="34" charset="0"/>
              </a:rPr>
              <a:t>..., aplicando avanzados métodos de cálculo como el de la cuenta de la vieja. (…)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000" i="1" dirty="0">
                <a:latin typeface="Calibri" pitchFamily="34" charset="0"/>
              </a:rPr>
              <a:t>Y a los que dirigís tesis doctorales </a:t>
            </a:r>
            <a:r>
              <a:rPr lang="es-ES" sz="2000" i="1" dirty="0">
                <a:solidFill>
                  <a:srgbClr val="9966FF"/>
                </a:solidFill>
                <a:latin typeface="Calibri" pitchFamily="34" charset="0"/>
              </a:rPr>
              <a:t>cuenta-cositas</a:t>
            </a:r>
            <a:r>
              <a:rPr lang="es-ES" sz="2000" i="1" dirty="0">
                <a:latin typeface="Calibri" pitchFamily="34" charset="0"/>
              </a:rPr>
              <a:t>, os pido por favor un poco más de inventiva. A ver si nos creemos la innovación, la investigación y la ciencia útiles en este país, no como un trámite burocrático para obtener un doctorado. 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_tradnl" sz="2000" dirty="0">
              <a:latin typeface="Calibri" pitchFamily="34" charset="0"/>
            </a:endParaRPr>
          </a:p>
          <a:p>
            <a:pPr algn="r">
              <a:lnSpc>
                <a:spcPct val="90000"/>
              </a:lnSpc>
              <a:buFontTx/>
              <a:buNone/>
            </a:pPr>
            <a:r>
              <a:rPr lang="es-ES_tradnl" sz="1600" dirty="0" err="1">
                <a:latin typeface="Calibri" pitchFamily="34" charset="0"/>
              </a:rPr>
              <a:t>Tomàs</a:t>
            </a:r>
            <a:r>
              <a:rPr lang="es-ES_tradnl" sz="1600" dirty="0">
                <a:latin typeface="Calibri" pitchFamily="34" charset="0"/>
              </a:rPr>
              <a:t> </a:t>
            </a:r>
            <a:r>
              <a:rPr lang="es-ES_tradnl" sz="1600" dirty="0" err="1">
                <a:latin typeface="Calibri" pitchFamily="34" charset="0"/>
              </a:rPr>
              <a:t>Baiget</a:t>
            </a:r>
            <a:endParaRPr lang="es-ES_tradnl" sz="1600" dirty="0">
              <a:latin typeface="Calibri" pitchFamily="34" charset="0"/>
            </a:endParaRPr>
          </a:p>
          <a:p>
            <a:pPr algn="r">
              <a:lnSpc>
                <a:spcPct val="90000"/>
              </a:lnSpc>
              <a:buFontTx/>
              <a:buNone/>
            </a:pPr>
            <a:r>
              <a:rPr lang="es-ES_tradnl" sz="1600" dirty="0">
                <a:latin typeface="Calibri" pitchFamily="34" charset="0"/>
              </a:rPr>
              <a:t>Extracto del mensaje enviado a </a:t>
            </a:r>
            <a:r>
              <a:rPr lang="es-ES_tradnl" sz="1600" dirty="0" err="1">
                <a:latin typeface="Calibri" pitchFamily="34" charset="0"/>
              </a:rPr>
              <a:t>Iwetel</a:t>
            </a:r>
            <a:r>
              <a:rPr lang="es-ES_tradnl" sz="1600" dirty="0">
                <a:latin typeface="Calibri" pitchFamily="34" charset="0"/>
              </a:rPr>
              <a:t> el 9 de febrero 2011</a:t>
            </a:r>
            <a:endParaRPr lang="es-ES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500042"/>
            <a:ext cx="8229600" cy="914400"/>
          </a:xfrm>
        </p:spPr>
        <p:txBody>
          <a:bodyPr/>
          <a:lstStyle/>
          <a:p>
            <a:r>
              <a:rPr lang="es-ES" sz="3600" dirty="0" smtClean="0">
                <a:latin typeface="+mn-lt"/>
              </a:rPr>
              <a:t>Características de un artículo de investigación</a:t>
            </a:r>
            <a:endParaRPr lang="es-ES" sz="36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 smtClean="0"/>
              <a:t>Original / Inédito</a:t>
            </a:r>
          </a:p>
          <a:p>
            <a:r>
              <a:rPr lang="es-ES" sz="2400" dirty="0" smtClean="0"/>
              <a:t>Resultado de un proyecto de investigación</a:t>
            </a:r>
          </a:p>
          <a:p>
            <a:r>
              <a:rPr lang="es-ES" sz="2400" dirty="0" smtClean="0"/>
              <a:t>Con resultados reproducibles … a pesar de las limitaciones que esto tiene en Ciencias Sociales</a:t>
            </a:r>
          </a:p>
          <a:p>
            <a:r>
              <a:rPr lang="es-ES" sz="2400" dirty="0" smtClean="0"/>
              <a:t>Evaluados por expertos</a:t>
            </a:r>
          </a:p>
          <a:p>
            <a:r>
              <a:rPr lang="es-ES" sz="2400" dirty="0" smtClean="0"/>
              <a:t>Estructurados según el esquema IMRD</a:t>
            </a:r>
          </a:p>
          <a:p>
            <a:r>
              <a:rPr lang="es-ES" sz="2400" dirty="0" smtClean="0"/>
              <a:t>Aportan algo más que descripción</a:t>
            </a:r>
          </a:p>
          <a:p>
            <a:r>
              <a:rPr lang="es-ES" sz="2400" dirty="0" smtClean="0"/>
              <a:t>No son repeticiones de investigaciones anteriores</a:t>
            </a:r>
            <a:endParaRPr lang="es-E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428604"/>
            <a:ext cx="8353456" cy="914400"/>
          </a:xfrm>
        </p:spPr>
        <p:txBody>
          <a:bodyPr/>
          <a:lstStyle/>
          <a:p>
            <a:r>
              <a:rPr lang="es-ES" dirty="0" smtClean="0">
                <a:latin typeface="+mn-lt"/>
              </a:rPr>
              <a:t>El salto hacia el artículo de investigación</a:t>
            </a:r>
            <a:endParaRPr lang="es-ES" dirty="0">
              <a:latin typeface="+mn-lt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171480" y="1857364"/>
            <a:ext cx="3543296" cy="3959352"/>
          </a:xfrm>
        </p:spPr>
        <p:txBody>
          <a:bodyPr>
            <a:normAutofit/>
          </a:bodyPr>
          <a:lstStyle/>
          <a:p>
            <a:r>
              <a:rPr lang="es-ES" dirty="0" smtClean="0"/>
              <a:t>Experiencia</a:t>
            </a:r>
          </a:p>
          <a:p>
            <a:r>
              <a:rPr lang="es-ES" dirty="0" smtClean="0"/>
              <a:t>Relato</a:t>
            </a:r>
          </a:p>
          <a:p>
            <a:endParaRPr lang="es-ES" dirty="0" smtClean="0"/>
          </a:p>
          <a:p>
            <a:r>
              <a:rPr lang="es-ES" dirty="0" smtClean="0"/>
              <a:t>Suma de citas bibliográficas</a:t>
            </a:r>
          </a:p>
          <a:p>
            <a:r>
              <a:rPr lang="es-ES" dirty="0" smtClean="0"/>
              <a:t>Bibliografía figurativa</a:t>
            </a:r>
          </a:p>
          <a:p>
            <a:r>
              <a:rPr lang="es-ES" dirty="0" smtClean="0"/>
              <a:t>Tema interesante</a:t>
            </a:r>
          </a:p>
          <a:p>
            <a:r>
              <a:rPr lang="es-ES" dirty="0" smtClean="0"/>
              <a:t>Objetivo difuso o forzado</a:t>
            </a:r>
            <a:endParaRPr lang="es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816505" y="1887533"/>
            <a:ext cx="4041775" cy="3959352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Estudio de caso</a:t>
            </a:r>
          </a:p>
          <a:p>
            <a:r>
              <a:rPr lang="es-ES" dirty="0" smtClean="0"/>
              <a:t>Análisis (comparado, multifactorial, interpretación, etc.)</a:t>
            </a:r>
          </a:p>
          <a:p>
            <a:r>
              <a:rPr lang="es-ES" dirty="0" smtClean="0"/>
              <a:t>Síntesis de corpus teórico pertinente y cohesionado</a:t>
            </a:r>
          </a:p>
          <a:p>
            <a:r>
              <a:rPr lang="es-ES" dirty="0" smtClean="0"/>
              <a:t>Bibliografía citada </a:t>
            </a:r>
          </a:p>
          <a:p>
            <a:r>
              <a:rPr lang="es-ES" dirty="0" smtClean="0"/>
              <a:t>Tema interesante e innovador</a:t>
            </a:r>
          </a:p>
          <a:p>
            <a:r>
              <a:rPr lang="es-ES" dirty="0" smtClean="0"/>
              <a:t>Objetivo como problema que se pretende resolver o vacío que se pretende llenar</a:t>
            </a:r>
            <a:endParaRPr lang="es-ES" dirty="0"/>
          </a:p>
        </p:txBody>
      </p:sp>
      <p:sp>
        <p:nvSpPr>
          <p:cNvPr id="7" name="6 Flecha derecha"/>
          <p:cNvSpPr/>
          <p:nvPr/>
        </p:nvSpPr>
        <p:spPr>
          <a:xfrm>
            <a:off x="4029100" y="3571876"/>
            <a:ext cx="978408" cy="4846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errar llave"/>
          <p:cNvSpPr/>
          <p:nvPr/>
        </p:nvSpPr>
        <p:spPr>
          <a:xfrm>
            <a:off x="3743348" y="1785926"/>
            <a:ext cx="214314" cy="4071966"/>
          </a:xfrm>
          <a:prstGeom prst="rightBrace">
            <a:avLst/>
          </a:prstGeom>
          <a:ln w="349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 algn="ctr">
              <a:buNone/>
            </a:pPr>
            <a:r>
              <a:rPr lang="es-ES" dirty="0" smtClean="0"/>
              <a:t>Gracias por vuestro tiempo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 smtClean="0">
                <a:latin typeface="+mn-lt"/>
              </a:rPr>
              <a:t>Objeto de difícil delimitación</a:t>
            </a:r>
            <a:br>
              <a:rPr lang="es-ES" sz="3200" dirty="0" smtClean="0">
                <a:latin typeface="+mn-lt"/>
              </a:rPr>
            </a:br>
            <a:r>
              <a:rPr lang="es-ES" sz="3200" dirty="0" smtClean="0">
                <a:latin typeface="+mn-lt"/>
              </a:rPr>
              <a:t>Una posible aproximación:</a:t>
            </a:r>
            <a:endParaRPr lang="es-ES" sz="3200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1. Lo que las agencias o sistemas de evaluación de la investigación consideran como artículo de investigación y revista científica de calidad</a:t>
            </a:r>
          </a:p>
          <a:p>
            <a:r>
              <a:rPr lang="es-ES" sz="2000" dirty="0" smtClean="0"/>
              <a:t>2. La experiencia en la evaluación de revistas en el marco del G.I. Evaluación de Publicaciones Científicas del CCHS-CSIC </a:t>
            </a:r>
          </a:p>
          <a:p>
            <a:r>
              <a:rPr lang="es-ES" sz="2000" dirty="0" smtClean="0"/>
              <a:t>3. La experiencia en la gestión editorial y en la evaluación de manuscritos de distintas revistas nacionales e internacionales de Comunicación y de Documentación</a:t>
            </a:r>
          </a:p>
          <a:p>
            <a:r>
              <a:rPr lang="es-ES" sz="2000" dirty="0" smtClean="0"/>
              <a:t>4. “La investigación en Biblioteconomía y Documentación” (</a:t>
            </a:r>
            <a:r>
              <a:rPr lang="es-ES" sz="2000" dirty="0" err="1" smtClean="0"/>
              <a:t>Trea</a:t>
            </a:r>
            <a:r>
              <a:rPr lang="es-ES" sz="2000" dirty="0" smtClean="0"/>
              <a:t>, 2002)</a:t>
            </a:r>
            <a:endParaRPr lang="es-E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+mn-lt"/>
              </a:rPr>
              <a:t>CNEAI</a:t>
            </a:r>
            <a:endParaRPr lang="es-ES" dirty="0">
              <a:latin typeface="+mn-lt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1385069"/>
            <a:ext cx="3232573" cy="11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000100" y="2714620"/>
            <a:ext cx="777686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dirty="0" smtClean="0"/>
              <a:t>“En los distintos ámbitos del saber científico, técnico y social, existen índices internacionales que ordenan, por grado de difusión, las publicaciones de reconocido prestigio. </a:t>
            </a:r>
            <a:r>
              <a:rPr lang="es-ES" sz="2000" b="1" dirty="0" smtClean="0">
                <a:solidFill>
                  <a:schemeClr val="accent2"/>
                </a:solidFill>
              </a:rPr>
              <a:t>La CNEAI asume que aparecer en dichos índices es garantía para que los contenidos publicados en esa revista tengan suficiente calidad.</a:t>
            </a:r>
          </a:p>
          <a:p>
            <a:pPr algn="ctr"/>
            <a:endParaRPr lang="es-ES" sz="2000" dirty="0" smtClean="0"/>
          </a:p>
          <a:p>
            <a:pPr algn="ctr"/>
            <a:r>
              <a:rPr lang="es-ES" sz="2000" dirty="0" smtClean="0"/>
              <a:t>Las aportaciones sólo serán valorables si significan progreso real del conocimiento.  No se valorarán los trabajos meramente descriptivos o las reiteraciones de trabajos previos, excepto en los casos en que contribuyan claramente a la consolidación del conocimiento”</a:t>
            </a:r>
            <a:endParaRPr lang="es-E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+mn-lt"/>
              </a:rPr>
              <a:t>CNEAI. “Índices” reconocidos</a:t>
            </a:r>
            <a:endParaRPr lang="es-ES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85786" y="1357298"/>
            <a:ext cx="741682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/>
              <a:t>En Ciencias Sociales, Políticas, del Comportamiento y de la Educación se valorarán preferentemente:</a:t>
            </a:r>
          </a:p>
          <a:p>
            <a:endParaRPr lang="es-ES" dirty="0" smtClean="0"/>
          </a:p>
          <a:p>
            <a:r>
              <a:rPr lang="es-ES" b="1" dirty="0" err="1" smtClean="0">
                <a:solidFill>
                  <a:schemeClr val="accent2"/>
                </a:solidFill>
              </a:rPr>
              <a:t>Journal</a:t>
            </a:r>
            <a:r>
              <a:rPr lang="es-ES" b="1" dirty="0" smtClean="0">
                <a:solidFill>
                  <a:schemeClr val="accent2"/>
                </a:solidFill>
              </a:rPr>
              <a:t> </a:t>
            </a:r>
            <a:r>
              <a:rPr lang="es-ES" b="1" dirty="0" err="1" smtClean="0">
                <a:solidFill>
                  <a:schemeClr val="accent2"/>
                </a:solidFill>
              </a:rPr>
              <a:t>CitationReports</a:t>
            </a:r>
            <a:endParaRPr lang="es-ES" b="1" dirty="0" smtClean="0">
              <a:solidFill>
                <a:schemeClr val="accent2"/>
              </a:solidFill>
            </a:endParaRPr>
          </a:p>
          <a:p>
            <a:r>
              <a:rPr lang="es-ES" b="1" dirty="0" smtClean="0">
                <a:solidFill>
                  <a:schemeClr val="accent2"/>
                </a:solidFill>
              </a:rPr>
              <a:t>Social </a:t>
            </a:r>
            <a:r>
              <a:rPr lang="es-ES" b="1" dirty="0" err="1" smtClean="0">
                <a:solidFill>
                  <a:schemeClr val="accent2"/>
                </a:solidFill>
              </a:rPr>
              <a:t>Science</a:t>
            </a:r>
            <a:r>
              <a:rPr lang="es-ES" b="1" dirty="0" smtClean="0">
                <a:solidFill>
                  <a:schemeClr val="accent2"/>
                </a:solidFill>
              </a:rPr>
              <a:t> </a:t>
            </a:r>
            <a:r>
              <a:rPr lang="es-ES" b="1" dirty="0" err="1" smtClean="0">
                <a:solidFill>
                  <a:schemeClr val="accent2"/>
                </a:solidFill>
              </a:rPr>
              <a:t>Citation</a:t>
            </a:r>
            <a:r>
              <a:rPr lang="es-ES" b="1" dirty="0" smtClean="0">
                <a:solidFill>
                  <a:schemeClr val="accent2"/>
                </a:solidFill>
              </a:rPr>
              <a:t> </a:t>
            </a:r>
            <a:r>
              <a:rPr lang="es-ES" b="1" dirty="0" err="1" smtClean="0">
                <a:solidFill>
                  <a:schemeClr val="accent2"/>
                </a:solidFill>
              </a:rPr>
              <a:t>Index</a:t>
            </a:r>
            <a:endParaRPr lang="es-ES" b="1" dirty="0" smtClean="0">
              <a:solidFill>
                <a:schemeClr val="accent2"/>
              </a:solidFill>
            </a:endParaRPr>
          </a:p>
          <a:p>
            <a:r>
              <a:rPr lang="es-ES" b="1" dirty="0" err="1" smtClean="0">
                <a:solidFill>
                  <a:schemeClr val="accent2"/>
                </a:solidFill>
              </a:rPr>
              <a:t>Science</a:t>
            </a:r>
            <a:r>
              <a:rPr lang="es-ES" b="1" dirty="0" smtClean="0">
                <a:solidFill>
                  <a:schemeClr val="accent2"/>
                </a:solidFill>
              </a:rPr>
              <a:t> </a:t>
            </a:r>
            <a:r>
              <a:rPr lang="es-ES" b="1" dirty="0" err="1" smtClean="0">
                <a:solidFill>
                  <a:schemeClr val="accent2"/>
                </a:solidFill>
              </a:rPr>
              <a:t>Citation</a:t>
            </a:r>
            <a:r>
              <a:rPr lang="es-ES" b="1" dirty="0" smtClean="0">
                <a:solidFill>
                  <a:schemeClr val="accent2"/>
                </a:solidFill>
              </a:rPr>
              <a:t> </a:t>
            </a:r>
            <a:r>
              <a:rPr lang="es-ES" b="1" dirty="0" err="1" smtClean="0">
                <a:solidFill>
                  <a:schemeClr val="accent2"/>
                </a:solidFill>
              </a:rPr>
              <a:t>Index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3500438"/>
            <a:ext cx="150019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3286124"/>
            <a:ext cx="1567571" cy="7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3474137"/>
            <a:ext cx="1214446" cy="495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14547" y="3536218"/>
            <a:ext cx="1357322" cy="359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628" y="3406995"/>
            <a:ext cx="1000132" cy="80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15272" y="3429000"/>
            <a:ext cx="1214446" cy="57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CuadroTexto"/>
          <p:cNvSpPr txBox="1"/>
          <p:nvPr/>
        </p:nvSpPr>
        <p:spPr>
          <a:xfrm>
            <a:off x="785786" y="4357694"/>
            <a:ext cx="77153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La Documentación no se incluye en el Comité de Ciencias Sociales sino en el de Filosofía, Filología y Lingüística:</a:t>
            </a:r>
          </a:p>
          <a:p>
            <a:r>
              <a:rPr lang="es-ES" sz="2000" dirty="0" err="1" smtClean="0">
                <a:solidFill>
                  <a:schemeClr val="accent2">
                    <a:lumMod val="75000"/>
                  </a:schemeClr>
                </a:solidFill>
              </a:rPr>
              <a:t>Arts</a:t>
            </a:r>
            <a:r>
              <a:rPr lang="es-ES" sz="2000" dirty="0" smtClean="0">
                <a:solidFill>
                  <a:schemeClr val="accent2">
                    <a:lumMod val="75000"/>
                  </a:schemeClr>
                </a:solidFill>
              </a:rPr>
              <a:t> &amp; </a:t>
            </a:r>
            <a:r>
              <a:rPr lang="es-ES" sz="2000" dirty="0" err="1" smtClean="0">
                <a:solidFill>
                  <a:schemeClr val="accent2">
                    <a:lumMod val="75000"/>
                  </a:schemeClr>
                </a:solidFill>
              </a:rPr>
              <a:t>Humanities</a:t>
            </a:r>
            <a:r>
              <a:rPr lang="es-E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sz="2000" dirty="0" err="1" smtClean="0">
                <a:solidFill>
                  <a:schemeClr val="accent2">
                    <a:lumMod val="75000"/>
                  </a:schemeClr>
                </a:solidFill>
              </a:rPr>
              <a:t>Citation</a:t>
            </a:r>
            <a:r>
              <a:rPr lang="es-E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ES" sz="2000" dirty="0" err="1" smtClean="0">
                <a:solidFill>
                  <a:schemeClr val="accent2">
                    <a:lumMod val="75000"/>
                  </a:schemeClr>
                </a:solidFill>
              </a:rPr>
              <a:t>Index</a:t>
            </a:r>
            <a:endParaRPr lang="es-E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+mn-lt"/>
              </a:rPr>
              <a:t>Aplicación de los criterios CNEAI</a:t>
            </a:r>
            <a:endParaRPr lang="es-ES" dirty="0"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difusión de las revistas de Ciencias Sociales</a:t>
            </a:r>
          </a:p>
          <a:p>
            <a:endParaRPr lang="es-ES" dirty="0" smtClean="0"/>
          </a:p>
          <a:p>
            <a:pPr algn="ctr">
              <a:buNone/>
            </a:pPr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Fuentes citadas por </a:t>
            </a:r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CNEAI (con sentido común y precauciones)</a:t>
            </a:r>
            <a:endParaRPr lang="es-E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dirty="0" smtClean="0"/>
              <a:t>La originalidad de la investigación y su aportación al conocimiento</a:t>
            </a:r>
          </a:p>
          <a:p>
            <a:endParaRPr lang="es-ES" dirty="0" smtClean="0"/>
          </a:p>
          <a:p>
            <a:pPr algn="ctr">
              <a:buNone/>
            </a:pPr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Peer </a:t>
            </a:r>
            <a:r>
              <a:rPr lang="es-ES" dirty="0" err="1" smtClean="0">
                <a:solidFill>
                  <a:schemeClr val="accent2">
                    <a:lumMod val="75000"/>
                  </a:schemeClr>
                </a:solidFill>
              </a:rPr>
              <a:t>review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Flecha abajo"/>
          <p:cNvSpPr/>
          <p:nvPr/>
        </p:nvSpPr>
        <p:spPr>
          <a:xfrm>
            <a:off x="4429124" y="2285992"/>
            <a:ext cx="42862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abajo"/>
          <p:cNvSpPr/>
          <p:nvPr/>
        </p:nvSpPr>
        <p:spPr>
          <a:xfrm>
            <a:off x="4429124" y="4857760"/>
            <a:ext cx="42862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latin typeface="+mn-lt"/>
              </a:rPr>
              <a:t>Latindex</a:t>
            </a:r>
            <a:endParaRPr lang="es-E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412776"/>
            <a:ext cx="7772400" cy="4572000"/>
          </a:xfrm>
        </p:spPr>
        <p:txBody>
          <a:bodyPr>
            <a:normAutofit/>
          </a:bodyPr>
          <a:lstStyle/>
          <a:p>
            <a:r>
              <a:rPr lang="es-ES" dirty="0" smtClean="0"/>
              <a:t>Criterios relacionados:</a:t>
            </a:r>
          </a:p>
          <a:p>
            <a:pPr lvl="1"/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Contenido original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Califica positivamente si al menos el 40% de los artículos son trabajos de investigación, comunicación científica o creación originales.</a:t>
            </a:r>
          </a:p>
          <a:p>
            <a:pPr lvl="1"/>
            <a:r>
              <a:rPr lang="es-ES" sz="2400" b="1" dirty="0" smtClean="0">
                <a:solidFill>
                  <a:schemeClr val="accent2">
                    <a:lumMod val="75000"/>
                  </a:schemeClr>
                </a:solidFill>
              </a:rPr>
              <a:t>Exigencia de originalidad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/>
              <a:t>Califica positivamente si en la presentación de la revista o en las instrucciones a los autores se menciona esta exigencia para los trabajos sometidos a publicación</a:t>
            </a:r>
            <a:r>
              <a:rPr lang="es-ES" sz="1800" dirty="0" smtClean="0"/>
              <a:t>.</a:t>
            </a:r>
            <a:endParaRPr lang="es-E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571612"/>
            <a:ext cx="7929618" cy="4572000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El artículo de investigación marca la frontera entre</a:t>
            </a:r>
          </a:p>
          <a:p>
            <a:pPr lvl="2"/>
            <a:r>
              <a:rPr lang="es-ES" dirty="0" smtClean="0"/>
              <a:t>Revistas científicas</a:t>
            </a:r>
          </a:p>
          <a:p>
            <a:pPr lvl="2"/>
            <a:r>
              <a:rPr lang="es-ES" dirty="0" smtClean="0"/>
              <a:t>Revistas de divulgación</a:t>
            </a:r>
          </a:p>
          <a:p>
            <a:pPr lvl="2"/>
            <a:r>
              <a:rPr lang="es-ES" dirty="0" smtClean="0"/>
              <a:t>Revistas técnico-profesionales</a:t>
            </a:r>
          </a:p>
          <a:p>
            <a:pPr lvl="1">
              <a:buNone/>
            </a:pPr>
            <a:r>
              <a:rPr lang="es-ES" dirty="0" smtClean="0"/>
              <a:t>Definición de revista científica según el Glosario </a:t>
            </a:r>
            <a:r>
              <a:rPr lang="es-ES" dirty="0" err="1" smtClean="0"/>
              <a:t>Latindex</a:t>
            </a:r>
            <a:r>
              <a:rPr lang="es-ES" dirty="0" smtClean="0"/>
              <a:t>:</a:t>
            </a:r>
          </a:p>
          <a:p>
            <a:pPr lvl="1">
              <a:buNone/>
            </a:pPr>
            <a:r>
              <a:rPr lang="es-ES" sz="2200" dirty="0" smtClean="0"/>
              <a:t>“la que publica predominantemente artículos resultantes de investigación  (</a:t>
            </a:r>
            <a:r>
              <a:rPr lang="es-ES" sz="2200" b="1" dirty="0" smtClean="0">
                <a:solidFill>
                  <a:schemeClr val="accent2"/>
                </a:solidFill>
              </a:rPr>
              <a:t>provenientes de proyectos de investigación científica financiados con fondos públicos o privados</a:t>
            </a:r>
            <a:r>
              <a:rPr lang="es-ES" sz="2200" dirty="0" smtClean="0"/>
              <a:t>) o estudios originales que proporcionan un aporte a la disciplina de la revista. Se les exige </a:t>
            </a:r>
            <a:r>
              <a:rPr lang="es-ES" sz="2200" dirty="0" smtClean="0">
                <a:solidFill>
                  <a:schemeClr val="accent2">
                    <a:lumMod val="75000"/>
                  </a:schemeClr>
                </a:solidFill>
              </a:rPr>
              <a:t>sistema de arbitraje</a:t>
            </a:r>
            <a:r>
              <a:rPr lang="es-ES" sz="2200" dirty="0" smtClean="0"/>
              <a:t> para la aprobación de los artículos. </a:t>
            </a:r>
          </a:p>
          <a:p>
            <a:pPr lvl="1">
              <a:buNone/>
            </a:pPr>
            <a:endParaRPr lang="es-E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>
                <a:latin typeface="+mn-lt"/>
              </a:rPr>
              <a:t>Latindex</a:t>
            </a:r>
            <a:endParaRPr lang="es-ES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+mn-lt"/>
              </a:rPr>
              <a:t>Aplicación de los criterios </a:t>
            </a:r>
            <a:r>
              <a:rPr lang="es-ES" dirty="0" err="1" smtClean="0">
                <a:latin typeface="+mn-lt"/>
              </a:rPr>
              <a:t>Latindex</a:t>
            </a:r>
            <a:endParaRPr lang="es-E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dirty="0" smtClean="0"/>
              <a:t>¿Hay secciones en la revista?</a:t>
            </a:r>
          </a:p>
          <a:p>
            <a:r>
              <a:rPr lang="es-ES" sz="2000" dirty="0" smtClean="0"/>
              <a:t>¿Tienen definidas sus políticas?</a:t>
            </a:r>
          </a:p>
          <a:p>
            <a:r>
              <a:rPr lang="es-ES" sz="2000" dirty="0" smtClean="0"/>
              <a:t>¿Está claramente identificada la dedicada a artículos de investigación? Sus artículos ¿están sometidos a </a:t>
            </a:r>
            <a:r>
              <a:rPr lang="es-ES" sz="2000" i="1" dirty="0" smtClean="0"/>
              <a:t>peer </a:t>
            </a:r>
            <a:r>
              <a:rPr lang="es-ES" sz="2000" i="1" dirty="0" err="1" smtClean="0"/>
              <a:t>review</a:t>
            </a:r>
            <a:r>
              <a:rPr lang="es-ES" sz="2000" dirty="0" smtClean="0"/>
              <a:t>?</a:t>
            </a:r>
          </a:p>
          <a:p>
            <a:r>
              <a:rPr lang="es-ES" sz="2000" dirty="0" smtClean="0"/>
              <a:t>Los artículos que la componen ¿tienen extensión y estructura de artículo de investigación? ¿tiene aparato crítico? </a:t>
            </a:r>
          </a:p>
          <a:p>
            <a:r>
              <a:rPr lang="es-ES" sz="2000" dirty="0" smtClean="0"/>
              <a:t>Las instrucciones a los autores ¿indican que la revista exige originalidad a los artículos?</a:t>
            </a:r>
            <a:endParaRPr lang="es-E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+mn-lt"/>
              </a:rPr>
              <a:t>¿Qué es un artículo de investigación?</a:t>
            </a:r>
            <a:endParaRPr lang="es-E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3042" y="1500174"/>
            <a:ext cx="7067128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ES" sz="1600" dirty="0" smtClean="0"/>
              <a:t>Definiciones posibles (con distinto nivel de exigencia):</a:t>
            </a:r>
          </a:p>
          <a:p>
            <a:r>
              <a:rPr lang="es-ES" sz="1600" dirty="0" smtClean="0"/>
              <a:t>Artículo que emplea una metodología, incluidas las bibliografías</a:t>
            </a:r>
          </a:p>
          <a:p>
            <a:r>
              <a:rPr lang="es-ES" sz="1600" dirty="0" err="1" smtClean="0"/>
              <a:t>Follow</a:t>
            </a:r>
            <a:r>
              <a:rPr lang="es-ES" sz="1600" dirty="0" smtClean="0"/>
              <a:t> a formal </a:t>
            </a:r>
            <a:r>
              <a:rPr lang="es-ES" sz="1600" dirty="0" err="1" smtClean="0"/>
              <a:t>methodology</a:t>
            </a:r>
            <a:r>
              <a:rPr lang="es-ES" sz="1600" dirty="0" smtClean="0"/>
              <a:t> </a:t>
            </a:r>
            <a:r>
              <a:rPr lang="es-ES" sz="1600" dirty="0" err="1" smtClean="0"/>
              <a:t>to</a:t>
            </a:r>
            <a:r>
              <a:rPr lang="es-ES" sz="1600" dirty="0" smtClean="0"/>
              <a:t> </a:t>
            </a:r>
            <a:r>
              <a:rPr lang="es-ES" sz="1600" dirty="0" err="1" smtClean="0"/>
              <a:t>collect</a:t>
            </a:r>
            <a:r>
              <a:rPr lang="es-ES" sz="1600" dirty="0" smtClean="0"/>
              <a:t> and </a:t>
            </a:r>
            <a:r>
              <a:rPr lang="es-ES" sz="1600" dirty="0" err="1" smtClean="0"/>
              <a:t>analyze</a:t>
            </a:r>
            <a:r>
              <a:rPr lang="es-ES" sz="1600" dirty="0" smtClean="0"/>
              <a:t> </a:t>
            </a:r>
            <a:r>
              <a:rPr lang="es-ES" sz="1600" dirty="0" err="1" smtClean="0"/>
              <a:t>its</a:t>
            </a:r>
            <a:r>
              <a:rPr lang="es-ES" sz="1600" dirty="0" smtClean="0"/>
              <a:t> data</a:t>
            </a:r>
          </a:p>
          <a:p>
            <a:r>
              <a:rPr lang="es-ES" sz="1600" dirty="0" err="1" smtClean="0"/>
              <a:t>Research</a:t>
            </a:r>
            <a:r>
              <a:rPr lang="es-ES" sz="1600" dirty="0" smtClean="0"/>
              <a:t> </a:t>
            </a:r>
            <a:r>
              <a:rPr lang="es-ES" sz="1600" dirty="0" err="1" smtClean="0"/>
              <a:t>is</a:t>
            </a:r>
            <a:r>
              <a:rPr lang="es-ES" sz="1600" dirty="0" smtClean="0"/>
              <a:t> </a:t>
            </a:r>
            <a:r>
              <a:rPr lang="es-ES" sz="1600" dirty="0" err="1" smtClean="0"/>
              <a:t>an</a:t>
            </a:r>
            <a:r>
              <a:rPr lang="es-ES" sz="1600" dirty="0" smtClean="0"/>
              <a:t> </a:t>
            </a:r>
            <a:r>
              <a:rPr lang="es-ES" sz="1600" dirty="0" err="1" smtClean="0"/>
              <a:t>inquiry</a:t>
            </a:r>
            <a:r>
              <a:rPr lang="es-ES" sz="1600" dirty="0" smtClean="0"/>
              <a:t> </a:t>
            </a:r>
            <a:r>
              <a:rPr lang="es-ES" sz="1600" dirty="0" err="1" smtClean="0"/>
              <a:t>which</a:t>
            </a:r>
            <a:r>
              <a:rPr lang="es-ES" sz="1600" dirty="0" smtClean="0"/>
              <a:t> </a:t>
            </a:r>
            <a:r>
              <a:rPr lang="es-ES" sz="1600" dirty="0" err="1" smtClean="0"/>
              <a:t>is</a:t>
            </a:r>
            <a:r>
              <a:rPr lang="es-ES" sz="1600" dirty="0" smtClean="0"/>
              <a:t> </a:t>
            </a:r>
            <a:r>
              <a:rPr lang="es-ES" sz="1600" dirty="0" err="1" smtClean="0"/>
              <a:t>carried</a:t>
            </a:r>
            <a:r>
              <a:rPr lang="es-ES" sz="1600" dirty="0" smtClean="0"/>
              <a:t> </a:t>
            </a:r>
            <a:r>
              <a:rPr lang="es-ES" sz="1600" dirty="0" err="1" smtClean="0"/>
              <a:t>out</a:t>
            </a:r>
            <a:r>
              <a:rPr lang="es-ES" sz="1600" dirty="0" smtClean="0"/>
              <a:t>, at </a:t>
            </a:r>
            <a:r>
              <a:rPr lang="es-ES" sz="1600" dirty="0" err="1" smtClean="0"/>
              <a:t>least</a:t>
            </a:r>
            <a:r>
              <a:rPr lang="es-ES" sz="1600" dirty="0" smtClean="0"/>
              <a:t> </a:t>
            </a:r>
            <a:r>
              <a:rPr lang="es-ES" sz="1600" dirty="0" err="1" smtClean="0"/>
              <a:t>to</a:t>
            </a:r>
            <a:r>
              <a:rPr lang="es-ES" sz="1600" dirty="0" smtClean="0"/>
              <a:t> </a:t>
            </a:r>
            <a:r>
              <a:rPr lang="es-ES" sz="1600" dirty="0" err="1" smtClean="0"/>
              <a:t>some</a:t>
            </a:r>
            <a:r>
              <a:rPr lang="es-ES" sz="1600" dirty="0" smtClean="0"/>
              <a:t> </a:t>
            </a:r>
            <a:r>
              <a:rPr lang="es-ES" sz="1600" dirty="0" err="1" smtClean="0"/>
              <a:t>degree</a:t>
            </a:r>
            <a:r>
              <a:rPr lang="es-ES" sz="1600" dirty="0" smtClean="0"/>
              <a:t>, </a:t>
            </a:r>
            <a:r>
              <a:rPr lang="es-ES" sz="1600" dirty="0" err="1" smtClean="0"/>
              <a:t>by</a:t>
            </a:r>
            <a:r>
              <a:rPr lang="es-ES" sz="1600" dirty="0" smtClean="0"/>
              <a:t> a </a:t>
            </a:r>
            <a:r>
              <a:rPr lang="es-ES" sz="1600" dirty="0" err="1" smtClean="0"/>
              <a:t>systematic</a:t>
            </a:r>
            <a:r>
              <a:rPr lang="es-ES" sz="1600" dirty="0" smtClean="0"/>
              <a:t> </a:t>
            </a:r>
            <a:r>
              <a:rPr lang="es-ES" sz="1600" dirty="0" err="1" smtClean="0"/>
              <a:t>method</a:t>
            </a:r>
            <a:r>
              <a:rPr lang="es-ES" sz="1600" dirty="0" smtClean="0"/>
              <a:t> </a:t>
            </a:r>
            <a:r>
              <a:rPr lang="es-ES" sz="1600" dirty="0" err="1" smtClean="0"/>
              <a:t>with</a:t>
            </a:r>
            <a:r>
              <a:rPr lang="es-ES" sz="1600" dirty="0" smtClean="0"/>
              <a:t> </a:t>
            </a:r>
            <a:r>
              <a:rPr lang="es-ES" sz="1600" dirty="0" err="1" smtClean="0"/>
              <a:t>the</a:t>
            </a:r>
            <a:r>
              <a:rPr lang="es-ES" sz="1600" dirty="0" smtClean="0"/>
              <a:t> </a:t>
            </a:r>
            <a:r>
              <a:rPr lang="es-ES" sz="1600" dirty="0" err="1" smtClean="0"/>
              <a:t>purpose</a:t>
            </a:r>
            <a:r>
              <a:rPr lang="es-ES" sz="1600" dirty="0" smtClean="0"/>
              <a:t> of </a:t>
            </a:r>
            <a:r>
              <a:rPr lang="es-ES" sz="1600" dirty="0" err="1" smtClean="0"/>
              <a:t>elicting</a:t>
            </a:r>
            <a:r>
              <a:rPr lang="es-ES" sz="1600" dirty="0" smtClean="0"/>
              <a:t> </a:t>
            </a:r>
            <a:r>
              <a:rPr lang="es-ES" sz="1600" dirty="0" err="1" smtClean="0"/>
              <a:t>some</a:t>
            </a:r>
            <a:r>
              <a:rPr lang="es-ES" sz="1600" dirty="0" smtClean="0"/>
              <a:t> new </a:t>
            </a:r>
            <a:r>
              <a:rPr lang="es-ES" sz="1600" dirty="0" err="1" smtClean="0"/>
              <a:t>facts</a:t>
            </a:r>
            <a:r>
              <a:rPr lang="es-ES" sz="1600" dirty="0" smtClean="0"/>
              <a:t>, </a:t>
            </a:r>
            <a:r>
              <a:rPr lang="es-ES" sz="1600" dirty="0" err="1" smtClean="0"/>
              <a:t>concepts</a:t>
            </a:r>
            <a:r>
              <a:rPr lang="es-ES" sz="1600" dirty="0" smtClean="0"/>
              <a:t> </a:t>
            </a:r>
            <a:r>
              <a:rPr lang="es-ES" sz="1600" dirty="0" err="1" smtClean="0"/>
              <a:t>or</a:t>
            </a:r>
            <a:r>
              <a:rPr lang="es-ES" sz="1600" dirty="0" smtClean="0"/>
              <a:t> ideas</a:t>
            </a:r>
          </a:p>
          <a:p>
            <a:r>
              <a:rPr lang="es-ES" sz="1600" dirty="0" err="1" smtClean="0"/>
              <a:t>Articles</a:t>
            </a:r>
            <a:r>
              <a:rPr lang="es-ES" sz="1600" dirty="0" smtClean="0"/>
              <a:t> </a:t>
            </a:r>
            <a:r>
              <a:rPr lang="es-ES" sz="1600" dirty="0" err="1" smtClean="0"/>
              <a:t>qui</a:t>
            </a:r>
            <a:r>
              <a:rPr lang="es-ES" sz="1600" dirty="0" smtClean="0"/>
              <a:t> </a:t>
            </a:r>
            <a:r>
              <a:rPr lang="es-ES" sz="1600" dirty="0" err="1" smtClean="0"/>
              <a:t>font</a:t>
            </a:r>
            <a:r>
              <a:rPr lang="es-ES" sz="1600" dirty="0" smtClean="0"/>
              <a:t> </a:t>
            </a:r>
            <a:r>
              <a:rPr lang="es-ES" sz="1600" dirty="0" err="1" smtClean="0"/>
              <a:t>état</a:t>
            </a:r>
            <a:r>
              <a:rPr lang="es-ES" sz="1600" dirty="0" smtClean="0"/>
              <a:t> </a:t>
            </a:r>
            <a:r>
              <a:rPr lang="es-ES" sz="1600" dirty="0" err="1" smtClean="0"/>
              <a:t>d’une</a:t>
            </a:r>
            <a:r>
              <a:rPr lang="es-ES" sz="1600" dirty="0" smtClean="0"/>
              <a:t> </a:t>
            </a:r>
            <a:r>
              <a:rPr lang="es-ES" sz="1600" dirty="0" err="1" smtClean="0"/>
              <a:t>méthodologie</a:t>
            </a:r>
            <a:r>
              <a:rPr lang="es-ES" sz="1600" dirty="0" smtClean="0"/>
              <a:t>, </a:t>
            </a:r>
            <a:r>
              <a:rPr lang="es-ES" sz="1600" dirty="0" err="1" smtClean="0"/>
              <a:t>décrivent</a:t>
            </a:r>
            <a:r>
              <a:rPr lang="es-ES" sz="1600" dirty="0" smtClean="0"/>
              <a:t> –</a:t>
            </a:r>
            <a:r>
              <a:rPr lang="es-ES" sz="1600" dirty="0" err="1" smtClean="0"/>
              <a:t>avec</a:t>
            </a:r>
            <a:r>
              <a:rPr lang="es-ES" sz="1600" dirty="0" smtClean="0"/>
              <a:t> plus </a:t>
            </a:r>
            <a:r>
              <a:rPr lang="es-ES" sz="1600" dirty="0" err="1" smtClean="0"/>
              <a:t>ou</a:t>
            </a:r>
            <a:r>
              <a:rPr lang="es-ES" sz="1600" dirty="0" smtClean="0"/>
              <a:t> </a:t>
            </a:r>
            <a:r>
              <a:rPr lang="es-ES" sz="1600" dirty="0" err="1" smtClean="0"/>
              <a:t>moins</a:t>
            </a:r>
            <a:r>
              <a:rPr lang="es-ES" sz="1600" dirty="0" smtClean="0"/>
              <a:t> de </a:t>
            </a:r>
            <a:r>
              <a:rPr lang="es-ES" sz="1600" dirty="0" err="1" smtClean="0"/>
              <a:t>précision</a:t>
            </a:r>
            <a:r>
              <a:rPr lang="es-ES" sz="1600" dirty="0" smtClean="0"/>
              <a:t>- la (les) </a:t>
            </a:r>
            <a:r>
              <a:rPr lang="es-ES" sz="1600" dirty="0" err="1" smtClean="0"/>
              <a:t>méthode</a:t>
            </a:r>
            <a:r>
              <a:rPr lang="es-ES" sz="1600" dirty="0" smtClean="0"/>
              <a:t>(s) de </a:t>
            </a:r>
            <a:r>
              <a:rPr lang="es-ES" sz="1600" dirty="0" err="1" smtClean="0"/>
              <a:t>recherche</a:t>
            </a:r>
            <a:r>
              <a:rPr lang="es-ES" sz="1600" dirty="0" smtClean="0"/>
              <a:t> </a:t>
            </a:r>
            <a:r>
              <a:rPr lang="es-ES" sz="1600" dirty="0" err="1" smtClean="0"/>
              <a:t>utilisée</a:t>
            </a:r>
            <a:r>
              <a:rPr lang="es-ES" sz="1600" dirty="0" smtClean="0"/>
              <a:t>(s) et </a:t>
            </a:r>
            <a:r>
              <a:rPr lang="es-ES" sz="1600" dirty="0" err="1" smtClean="0"/>
              <a:t>présentent</a:t>
            </a:r>
            <a:r>
              <a:rPr lang="es-ES" sz="1600" dirty="0" smtClean="0"/>
              <a:t> les </a:t>
            </a:r>
            <a:r>
              <a:rPr lang="es-ES" sz="1600" dirty="0" err="1" smtClean="0"/>
              <a:t>résultat</a:t>
            </a:r>
            <a:r>
              <a:rPr lang="es-ES" sz="1600" dirty="0" smtClean="0"/>
              <a:t> </a:t>
            </a:r>
            <a:r>
              <a:rPr lang="es-ES" sz="1600" dirty="0" err="1" smtClean="0"/>
              <a:t>obtenus</a:t>
            </a:r>
            <a:endParaRPr lang="es-ES" sz="1600" dirty="0" smtClean="0"/>
          </a:p>
          <a:p>
            <a:r>
              <a:rPr lang="es-ES" sz="1600" dirty="0" err="1" smtClean="0"/>
              <a:t>Research-based</a:t>
            </a:r>
            <a:r>
              <a:rPr lang="es-ES" sz="1600" dirty="0" smtClean="0"/>
              <a:t> </a:t>
            </a:r>
            <a:r>
              <a:rPr lang="es-ES" sz="1600" dirty="0" err="1" smtClean="0"/>
              <a:t>articles</a:t>
            </a:r>
            <a:r>
              <a:rPr lang="es-ES" sz="1600" dirty="0" smtClean="0"/>
              <a:t> </a:t>
            </a:r>
            <a:r>
              <a:rPr lang="es-ES" sz="1600" dirty="0" err="1" smtClean="0"/>
              <a:t>is</a:t>
            </a:r>
            <a:r>
              <a:rPr lang="es-ES" sz="1600" dirty="0" smtClean="0"/>
              <a:t> </a:t>
            </a:r>
            <a:r>
              <a:rPr lang="es-ES" sz="1600" dirty="0" err="1" smtClean="0"/>
              <a:t>one</a:t>
            </a:r>
            <a:r>
              <a:rPr lang="es-ES" sz="1600" dirty="0" smtClean="0"/>
              <a:t> in </a:t>
            </a:r>
            <a:r>
              <a:rPr lang="es-ES" sz="1600" dirty="0" err="1" smtClean="0"/>
              <a:t>which</a:t>
            </a:r>
            <a:r>
              <a:rPr lang="es-ES" sz="1600" dirty="0" smtClean="0"/>
              <a:t> a formal </a:t>
            </a:r>
            <a:r>
              <a:rPr lang="es-ES" sz="1600" dirty="0" err="1" smtClean="0"/>
              <a:t>research</a:t>
            </a:r>
            <a:r>
              <a:rPr lang="es-ES" sz="1600" dirty="0" smtClean="0"/>
              <a:t> </a:t>
            </a:r>
            <a:r>
              <a:rPr lang="es-ES" sz="1600" dirty="0" err="1" smtClean="0"/>
              <a:t>methodology</a:t>
            </a:r>
            <a:r>
              <a:rPr lang="es-ES" sz="1600" dirty="0" smtClean="0"/>
              <a:t> </a:t>
            </a:r>
            <a:r>
              <a:rPr lang="es-ES" sz="1600" dirty="0" err="1" smtClean="0"/>
              <a:t>was</a:t>
            </a:r>
            <a:r>
              <a:rPr lang="es-ES" sz="1600" dirty="0" smtClean="0"/>
              <a:t> </a:t>
            </a:r>
            <a:r>
              <a:rPr lang="es-ES" sz="1600" dirty="0" err="1" smtClean="0"/>
              <a:t>used</a:t>
            </a:r>
            <a:r>
              <a:rPr lang="es-ES" sz="1600" dirty="0" smtClean="0"/>
              <a:t> in </a:t>
            </a:r>
            <a:r>
              <a:rPr lang="es-ES" sz="1600" dirty="0" err="1" smtClean="0"/>
              <a:t>order</a:t>
            </a:r>
            <a:r>
              <a:rPr lang="es-ES" sz="1600" dirty="0" smtClean="0"/>
              <a:t> </a:t>
            </a:r>
            <a:r>
              <a:rPr lang="es-ES" sz="1600" dirty="0" err="1" smtClean="0"/>
              <a:t>to</a:t>
            </a:r>
            <a:r>
              <a:rPr lang="es-ES" sz="1600" dirty="0" smtClean="0"/>
              <a:t> </a:t>
            </a:r>
            <a:r>
              <a:rPr lang="es-ES" sz="1600" dirty="0" err="1" smtClean="0"/>
              <a:t>collect</a:t>
            </a:r>
            <a:r>
              <a:rPr lang="es-ES" sz="1600" dirty="0" smtClean="0"/>
              <a:t> </a:t>
            </a:r>
            <a:r>
              <a:rPr lang="es-ES" sz="1600" dirty="0" err="1" smtClean="0"/>
              <a:t>or</a:t>
            </a:r>
            <a:r>
              <a:rPr lang="es-ES" sz="1600" dirty="0" smtClean="0"/>
              <a:t> </a:t>
            </a:r>
            <a:r>
              <a:rPr lang="es-ES" sz="1600" dirty="0" err="1" smtClean="0"/>
              <a:t>analyze</a:t>
            </a:r>
            <a:r>
              <a:rPr lang="es-ES" sz="1600" dirty="0" smtClean="0"/>
              <a:t> data (</a:t>
            </a:r>
            <a:r>
              <a:rPr lang="es-ES" sz="1600" dirty="0" err="1" smtClean="0"/>
              <a:t>e.g.</a:t>
            </a:r>
            <a:r>
              <a:rPr lang="es-ES" sz="1600" dirty="0" smtClean="0"/>
              <a:t> </a:t>
            </a:r>
            <a:r>
              <a:rPr lang="es-ES" sz="1600" dirty="0" err="1" smtClean="0"/>
              <a:t>survey</a:t>
            </a:r>
            <a:r>
              <a:rPr lang="es-ES" sz="1600" dirty="0" smtClean="0"/>
              <a:t> </a:t>
            </a:r>
            <a:r>
              <a:rPr lang="es-ES" sz="1600" dirty="0" err="1" smtClean="0"/>
              <a:t>or</a:t>
            </a:r>
            <a:r>
              <a:rPr lang="es-ES" sz="1600" dirty="0" smtClean="0"/>
              <a:t> interview, </a:t>
            </a:r>
            <a:r>
              <a:rPr lang="es-ES" sz="1600" dirty="0" err="1" smtClean="0"/>
              <a:t>experiment</a:t>
            </a:r>
            <a:r>
              <a:rPr lang="es-ES" sz="1600" dirty="0" smtClean="0"/>
              <a:t>, </a:t>
            </a:r>
            <a:r>
              <a:rPr lang="es-ES" sz="1600" dirty="0" err="1" smtClean="0"/>
              <a:t>content</a:t>
            </a:r>
            <a:r>
              <a:rPr lang="es-ES" sz="1600" dirty="0" smtClean="0"/>
              <a:t> </a:t>
            </a:r>
            <a:r>
              <a:rPr lang="es-ES" sz="1600" dirty="0" err="1" smtClean="0"/>
              <a:t>analysis</a:t>
            </a:r>
            <a:r>
              <a:rPr lang="es-ES" sz="1600" dirty="0" smtClean="0"/>
              <a:t>, </a:t>
            </a:r>
            <a:r>
              <a:rPr lang="es-ES" sz="1600" dirty="0" err="1" smtClean="0"/>
              <a:t>statistical</a:t>
            </a:r>
            <a:r>
              <a:rPr lang="es-ES" sz="1600" dirty="0" smtClean="0"/>
              <a:t> </a:t>
            </a:r>
            <a:r>
              <a:rPr lang="es-ES" sz="1600" dirty="0" err="1" smtClean="0"/>
              <a:t>analysis</a:t>
            </a:r>
            <a:r>
              <a:rPr lang="es-ES" sz="1600" dirty="0" smtClean="0"/>
              <a:t> </a:t>
            </a:r>
            <a:r>
              <a:rPr lang="es-ES" sz="1600" dirty="0" err="1" smtClean="0"/>
              <a:t>or</a:t>
            </a:r>
            <a:r>
              <a:rPr lang="es-ES" sz="1600" dirty="0" smtClean="0"/>
              <a:t> </a:t>
            </a:r>
            <a:r>
              <a:rPr lang="es-ES" sz="1600" dirty="0" err="1" smtClean="0"/>
              <a:t>existing</a:t>
            </a:r>
            <a:r>
              <a:rPr lang="es-ES" sz="1600" dirty="0" smtClean="0"/>
              <a:t> data, </a:t>
            </a:r>
            <a:r>
              <a:rPr lang="es-ES" sz="1600" dirty="0" err="1" smtClean="0"/>
              <a:t>development</a:t>
            </a:r>
            <a:r>
              <a:rPr lang="es-ES" sz="1600" dirty="0" smtClean="0"/>
              <a:t> of linear </a:t>
            </a:r>
            <a:r>
              <a:rPr lang="es-ES" sz="1600" dirty="0" err="1" smtClean="0"/>
              <a:t>programming</a:t>
            </a:r>
            <a:r>
              <a:rPr lang="es-ES" sz="1600" dirty="0" smtClean="0"/>
              <a:t> </a:t>
            </a:r>
            <a:r>
              <a:rPr lang="es-ES" sz="1600" dirty="0" err="1" smtClean="0"/>
              <a:t>or</a:t>
            </a:r>
            <a:r>
              <a:rPr lang="es-ES" sz="1600" dirty="0" smtClean="0"/>
              <a:t> </a:t>
            </a:r>
            <a:r>
              <a:rPr lang="es-ES" sz="1600" dirty="0" err="1" smtClean="0"/>
              <a:t>other</a:t>
            </a:r>
            <a:r>
              <a:rPr lang="es-ES" sz="1600" dirty="0" smtClean="0"/>
              <a:t> </a:t>
            </a:r>
            <a:r>
              <a:rPr lang="es-ES" sz="1600" dirty="0" err="1" smtClean="0"/>
              <a:t>mathematical</a:t>
            </a:r>
            <a:r>
              <a:rPr lang="es-ES" sz="1600" dirty="0" smtClean="0"/>
              <a:t> </a:t>
            </a:r>
            <a:r>
              <a:rPr lang="es-ES" sz="1600" dirty="0" err="1" smtClean="0"/>
              <a:t>model</a:t>
            </a:r>
            <a:r>
              <a:rPr lang="es-ES" sz="1600" dirty="0" smtClean="0"/>
              <a:t>, case </a:t>
            </a:r>
            <a:r>
              <a:rPr lang="es-ES" sz="1600" dirty="0" err="1" smtClean="0"/>
              <a:t>study</a:t>
            </a:r>
            <a:r>
              <a:rPr lang="es-ES" sz="1600" dirty="0" smtClean="0"/>
              <a:t>, </a:t>
            </a:r>
            <a:r>
              <a:rPr lang="es-ES" sz="1600" dirty="0" err="1" smtClean="0"/>
              <a:t>historical</a:t>
            </a:r>
            <a:r>
              <a:rPr lang="es-ES" sz="1600" dirty="0" smtClean="0"/>
              <a:t> </a:t>
            </a:r>
            <a:r>
              <a:rPr lang="es-ES" sz="1600" dirty="0" err="1" smtClean="0"/>
              <a:t>study</a:t>
            </a:r>
            <a:r>
              <a:rPr lang="es-ES" sz="1600" dirty="0" smtClean="0"/>
              <a:t> </a:t>
            </a:r>
            <a:r>
              <a:rPr lang="es-ES" sz="1600" dirty="0" err="1" smtClean="0"/>
              <a:t>with</a:t>
            </a:r>
            <a:r>
              <a:rPr lang="es-ES" sz="1600" dirty="0" smtClean="0"/>
              <a:t> </a:t>
            </a:r>
            <a:r>
              <a:rPr lang="es-ES" sz="1600" dirty="0" err="1" smtClean="0"/>
              <a:t>extensive</a:t>
            </a:r>
            <a:r>
              <a:rPr lang="es-ES" sz="1600" dirty="0" smtClean="0"/>
              <a:t> </a:t>
            </a:r>
            <a:r>
              <a:rPr lang="es-ES" sz="1600" dirty="0" err="1" smtClean="0"/>
              <a:t>primary</a:t>
            </a:r>
            <a:r>
              <a:rPr lang="es-ES" sz="1600" dirty="0" smtClean="0"/>
              <a:t> and </a:t>
            </a:r>
            <a:r>
              <a:rPr lang="es-ES" sz="1600" dirty="0" err="1" smtClean="0"/>
              <a:t>secondary</a:t>
            </a:r>
            <a:r>
              <a:rPr lang="es-ES" sz="1600" dirty="0" smtClean="0"/>
              <a:t> </a:t>
            </a:r>
            <a:r>
              <a:rPr lang="es-ES" sz="1600" dirty="0" err="1" smtClean="0"/>
              <a:t>sources</a:t>
            </a:r>
            <a:r>
              <a:rPr lang="es-ES" sz="1600" dirty="0" smtClean="0"/>
              <a:t>, </a:t>
            </a:r>
            <a:r>
              <a:rPr lang="es-ES" sz="1600" dirty="0" err="1" smtClean="0"/>
              <a:t>citation</a:t>
            </a:r>
            <a:r>
              <a:rPr lang="es-ES" sz="1600" dirty="0" smtClean="0"/>
              <a:t> </a:t>
            </a:r>
            <a:r>
              <a:rPr lang="es-ES" sz="1600" dirty="0" err="1" smtClean="0"/>
              <a:t>analysis</a:t>
            </a:r>
            <a:r>
              <a:rPr lang="es-ES" sz="1600" dirty="0" smtClean="0"/>
              <a:t> </a:t>
            </a:r>
            <a:r>
              <a:rPr lang="es-ES" sz="1600" dirty="0" err="1" smtClean="0"/>
              <a:t>or</a:t>
            </a:r>
            <a:r>
              <a:rPr lang="es-ES" sz="1600" dirty="0" smtClean="0"/>
              <a:t> </a:t>
            </a:r>
            <a:r>
              <a:rPr lang="es-ES" sz="1600" dirty="0" err="1" smtClean="0"/>
              <a:t>bibliometrics</a:t>
            </a:r>
            <a:r>
              <a:rPr lang="es-ES" sz="1600" dirty="0" smtClean="0"/>
              <a:t>, and </a:t>
            </a:r>
            <a:r>
              <a:rPr lang="es-ES" sz="1600" dirty="0" err="1" smtClean="0"/>
              <a:t>an</a:t>
            </a:r>
            <a:r>
              <a:rPr lang="es-ES" sz="1600" dirty="0" smtClean="0"/>
              <a:t> </a:t>
            </a:r>
            <a:r>
              <a:rPr lang="es-ES" sz="1600" dirty="0" err="1" smtClean="0"/>
              <a:t>observation</a:t>
            </a:r>
            <a:r>
              <a:rPr lang="es-ES" sz="1600" dirty="0" smtClean="0"/>
              <a:t>/</a:t>
            </a:r>
            <a:r>
              <a:rPr lang="es-ES" sz="1600" dirty="0" err="1" smtClean="0"/>
              <a:t>field</a:t>
            </a:r>
            <a:r>
              <a:rPr lang="es-ES" sz="1600" dirty="0" smtClean="0"/>
              <a:t> </a:t>
            </a:r>
            <a:r>
              <a:rPr lang="es-ES" sz="1600" dirty="0" err="1" smtClean="0"/>
              <a:t>study</a:t>
            </a:r>
            <a:r>
              <a:rPr lang="es-ES" sz="1600" dirty="0" smtClean="0"/>
              <a:t>) as </a:t>
            </a:r>
            <a:r>
              <a:rPr lang="es-ES" sz="1600" dirty="0" err="1" smtClean="0"/>
              <a:t>opposed</a:t>
            </a:r>
            <a:r>
              <a:rPr lang="es-ES" sz="1600" dirty="0" smtClean="0"/>
              <a:t> </a:t>
            </a:r>
            <a:r>
              <a:rPr lang="es-ES" sz="1600" dirty="0" err="1" smtClean="0"/>
              <a:t>to</a:t>
            </a:r>
            <a:r>
              <a:rPr lang="es-ES" sz="1600" dirty="0" smtClean="0"/>
              <a:t> </a:t>
            </a:r>
            <a:r>
              <a:rPr lang="es-ES" sz="1600" dirty="0" err="1" smtClean="0"/>
              <a:t>an</a:t>
            </a:r>
            <a:r>
              <a:rPr lang="es-ES" sz="1600" dirty="0" smtClean="0"/>
              <a:t> </a:t>
            </a:r>
            <a:r>
              <a:rPr lang="es-ES" sz="1600" dirty="0" err="1" smtClean="0"/>
              <a:t>opinion</a:t>
            </a:r>
            <a:r>
              <a:rPr lang="es-ES" sz="1600" dirty="0" smtClean="0"/>
              <a:t> </a:t>
            </a:r>
            <a:r>
              <a:rPr lang="es-ES" sz="1600" dirty="0" err="1" smtClean="0"/>
              <a:t>paper</a:t>
            </a:r>
            <a:r>
              <a:rPr lang="es-ES" sz="1600" dirty="0" smtClean="0"/>
              <a:t>, </a:t>
            </a:r>
            <a:r>
              <a:rPr lang="es-ES" sz="1600" dirty="0" err="1" smtClean="0"/>
              <a:t>description</a:t>
            </a:r>
            <a:r>
              <a:rPr lang="es-ES" sz="1600" dirty="0" smtClean="0"/>
              <a:t> of </a:t>
            </a:r>
            <a:r>
              <a:rPr lang="es-ES" sz="1600" dirty="0" err="1" smtClean="0"/>
              <a:t>the</a:t>
            </a:r>
            <a:r>
              <a:rPr lang="es-ES" sz="1600" dirty="0" smtClean="0"/>
              <a:t> status quo, editorial, </a:t>
            </a:r>
            <a:r>
              <a:rPr lang="es-ES" sz="1600" dirty="0" err="1" smtClean="0"/>
              <a:t>book</a:t>
            </a:r>
            <a:r>
              <a:rPr lang="es-ES" sz="1600" dirty="0" smtClean="0"/>
              <a:t> </a:t>
            </a:r>
            <a:r>
              <a:rPr lang="es-ES" sz="1600" dirty="0" err="1" smtClean="0"/>
              <a:t>review</a:t>
            </a:r>
            <a:r>
              <a:rPr lang="es-ES" sz="1600" dirty="0" smtClean="0"/>
              <a:t> </a:t>
            </a:r>
            <a:r>
              <a:rPr lang="es-ES" sz="1600" dirty="0" err="1" smtClean="0"/>
              <a:t>or</a:t>
            </a:r>
            <a:r>
              <a:rPr lang="es-ES" sz="1600" dirty="0" smtClean="0"/>
              <a:t> </a:t>
            </a:r>
            <a:r>
              <a:rPr lang="es-ES" sz="1600" dirty="0" err="1" smtClean="0"/>
              <a:t>news</a:t>
            </a:r>
            <a:r>
              <a:rPr lang="es-ES" sz="1600" dirty="0" smtClean="0"/>
              <a:t>/</a:t>
            </a:r>
            <a:r>
              <a:rPr lang="es-ES" sz="1600" dirty="0" err="1" smtClean="0"/>
              <a:t>announcements</a:t>
            </a:r>
            <a:endParaRPr lang="es-ES" sz="1600" dirty="0" smtClean="0"/>
          </a:p>
          <a:p>
            <a:endParaRPr lang="es-ES" sz="1600" dirty="0" smtClean="0"/>
          </a:p>
          <a:p>
            <a:pPr algn="r">
              <a:buNone/>
            </a:pPr>
            <a:r>
              <a:rPr lang="es-ES" sz="1600" b="1" dirty="0" smtClean="0">
                <a:solidFill>
                  <a:schemeClr val="bg1"/>
                </a:solidFill>
              </a:rPr>
              <a:t>Compilación de definiciones extraída de Delgado López-</a:t>
            </a:r>
            <a:r>
              <a:rPr lang="es-ES" sz="1600" b="1" dirty="0" err="1" smtClean="0">
                <a:solidFill>
                  <a:schemeClr val="bg1"/>
                </a:solidFill>
              </a:rPr>
              <a:t>Cozar</a:t>
            </a:r>
            <a:r>
              <a:rPr lang="es-ES" sz="1600" b="1" dirty="0" smtClean="0">
                <a:solidFill>
                  <a:schemeClr val="bg1"/>
                </a:solidFill>
              </a:rPr>
              <a:t>. </a:t>
            </a:r>
            <a:r>
              <a:rPr lang="es-ES" sz="1600" b="1" i="1" dirty="0" smtClean="0">
                <a:solidFill>
                  <a:schemeClr val="bg1"/>
                </a:solidFill>
              </a:rPr>
              <a:t>La investigación en Biblioteconomía y Documentación</a:t>
            </a:r>
            <a:r>
              <a:rPr lang="es-ES" sz="1600" b="1" dirty="0" smtClean="0">
                <a:solidFill>
                  <a:schemeClr val="bg1"/>
                </a:solidFill>
              </a:rPr>
              <a:t>. Gijón: </a:t>
            </a:r>
            <a:r>
              <a:rPr lang="es-ES" sz="1600" b="1" dirty="0" err="1" smtClean="0">
                <a:solidFill>
                  <a:schemeClr val="bg1"/>
                </a:solidFill>
              </a:rPr>
              <a:t>Trea</a:t>
            </a:r>
            <a:r>
              <a:rPr lang="es-ES" sz="1600" b="1" dirty="0" smtClean="0">
                <a:solidFill>
                  <a:schemeClr val="bg1"/>
                </a:solidFill>
              </a:rPr>
              <a:t>, 2002.</a:t>
            </a:r>
            <a:endParaRPr lang="es-ES" sz="16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4414" y="1928802"/>
          <a:ext cx="428628" cy="392909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28628"/>
              </a:tblGrid>
              <a:tr h="785818">
                <a:tc>
                  <a:txBody>
                    <a:bodyPr/>
                    <a:lstStyle/>
                    <a:p>
                      <a:endParaRPr lang="es-ES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s-ES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785818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Minus 7"/>
          <p:cNvSpPr/>
          <p:nvPr/>
        </p:nvSpPr>
        <p:spPr>
          <a:xfrm>
            <a:off x="642910" y="1857364"/>
            <a:ext cx="482352" cy="338336"/>
          </a:xfrm>
          <a:prstGeom prst="mathMinus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Plus 8"/>
          <p:cNvSpPr/>
          <p:nvPr/>
        </p:nvSpPr>
        <p:spPr>
          <a:xfrm>
            <a:off x="714348" y="5500702"/>
            <a:ext cx="482352" cy="410344"/>
          </a:xfrm>
          <a:prstGeom prst="mathPlus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386</TotalTime>
  <Words>1102</Words>
  <Application>Microsoft Office PowerPoint</Application>
  <PresentationFormat>Presentación en pantalla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Metro</vt:lpstr>
      <vt:lpstr>¿Qué es un artículo de investigación en Ciencias Sociales?</vt:lpstr>
      <vt:lpstr>Objeto de difícil delimitación Una posible aproximación:</vt:lpstr>
      <vt:lpstr>CNEAI</vt:lpstr>
      <vt:lpstr>CNEAI. “Índices” reconocidos</vt:lpstr>
      <vt:lpstr>Aplicación de los criterios CNEAI</vt:lpstr>
      <vt:lpstr>Latindex</vt:lpstr>
      <vt:lpstr>Latindex</vt:lpstr>
      <vt:lpstr>Aplicación de los criterios Latindex</vt:lpstr>
      <vt:lpstr>¿Qué es un artículo de investigación?</vt:lpstr>
      <vt:lpstr>El rol del evaluador y del editor</vt:lpstr>
      <vt:lpstr>“Cuentacositas”  ¿por qué no se entendió el mensaje?</vt:lpstr>
      <vt:lpstr>Características de un artículo de investigación</vt:lpstr>
      <vt:lpstr>El salto hacia el artículo de investigación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Elea</dc:creator>
  <cp:lastModifiedBy>Elea</cp:lastModifiedBy>
  <cp:revision>73</cp:revision>
  <dcterms:created xsi:type="dcterms:W3CDTF">2011-04-29T17:58:01Z</dcterms:created>
  <dcterms:modified xsi:type="dcterms:W3CDTF">2011-05-03T13:04:06Z</dcterms:modified>
</cp:coreProperties>
</file>